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handoutMasterIdLst>
    <p:handoutMasterId r:id="rId12"/>
  </p:handoutMasterIdLst>
  <p:sldIdLst>
    <p:sldId id="256" r:id="rId2"/>
    <p:sldId id="303" r:id="rId3"/>
    <p:sldId id="306" r:id="rId4"/>
    <p:sldId id="305" r:id="rId5"/>
    <p:sldId id="304" r:id="rId6"/>
    <p:sldId id="285" r:id="rId7"/>
    <p:sldId id="286" r:id="rId8"/>
    <p:sldId id="309" r:id="rId9"/>
    <p:sldId id="310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183B"/>
    <a:srgbClr val="931D47"/>
    <a:srgbClr val="AE2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22" autoAdjust="0"/>
    <p:restoredTop sz="93957" autoAdjust="0"/>
  </p:normalViewPr>
  <p:slideViewPr>
    <p:cSldViewPr>
      <p:cViewPr>
        <p:scale>
          <a:sx n="100" d="100"/>
          <a:sy n="100" d="100"/>
        </p:scale>
        <p:origin x="-612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E6EA5-EA14-49F2-B571-8D173A9EA396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AC160-0B21-43AF-9ACE-C9CF1C54A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78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30755A5A-BE92-499C-B47E-74BA6F27E6AA}" type="datetimeFigureOut">
              <a:rPr lang="en-US" smtClean="0"/>
              <a:t>4/13/2012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180BD52C-D55B-46B9-B472-4DEB23DC04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064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5207F6-1BF8-4420-8439-B90335E1E670}" type="datetimeFigureOut">
              <a:rPr lang="en-US" smtClean="0"/>
              <a:t>4/13/2012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09B72A-CE8E-43DB-9949-DDD2DA6BB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slow" advTm="4338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7F6-1BF8-4420-8439-B90335E1E670}" type="datetimeFigureOut">
              <a:rPr lang="en-US" smtClean="0"/>
              <a:t>4/13/2012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9B72A-CE8E-43DB-9949-DDD2DA6BB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Tm="4338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7F6-1BF8-4420-8439-B90335E1E670}" type="datetimeFigureOut">
              <a:rPr lang="en-US" smtClean="0"/>
              <a:t>4/13/2012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9B72A-CE8E-43DB-9949-DDD2DA6BB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Tm="4338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7F6-1BF8-4420-8439-B90335E1E670}" type="datetimeFigureOut">
              <a:rPr lang="en-US" smtClean="0"/>
              <a:t>4/13/2012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9B72A-CE8E-43DB-9949-DDD2DA6BB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Tm="4338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7F6-1BF8-4420-8439-B90335E1E670}" type="datetimeFigureOut">
              <a:rPr lang="en-US" smtClean="0"/>
              <a:t>4/13/2012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9B72A-CE8E-43DB-9949-DDD2DA6BB6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 advTm="4338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7F6-1BF8-4420-8439-B90335E1E670}" type="datetimeFigureOut">
              <a:rPr lang="en-US" smtClean="0"/>
              <a:t>4/13/2012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9B72A-CE8E-43DB-9949-DDD2DA6BB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 advTm="4338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7F6-1BF8-4420-8439-B90335E1E670}" type="datetimeFigureOut">
              <a:rPr lang="en-US" smtClean="0"/>
              <a:t>4/13/2012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9B72A-CE8E-43DB-9949-DDD2DA6BB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Tm="4338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7F6-1BF8-4420-8439-B90335E1E670}" type="datetimeFigureOut">
              <a:rPr lang="en-US" smtClean="0"/>
              <a:t>4/13/2012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9B72A-CE8E-43DB-9949-DDD2DA6BB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Tm="4338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7F6-1BF8-4420-8439-B90335E1E670}" type="datetimeFigureOut">
              <a:rPr lang="en-US" smtClean="0"/>
              <a:t>4/13/2012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9B72A-CE8E-43DB-9949-DDD2DA6BB6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 advTm="4338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7F6-1BF8-4420-8439-B90335E1E670}" type="datetimeFigureOut">
              <a:rPr lang="en-US" smtClean="0"/>
              <a:t>4/13/2012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9B72A-CE8E-43DB-9949-DDD2DA6BB6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 advTm="4338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07F6-1BF8-4420-8439-B90335E1E670}" type="datetimeFigureOut">
              <a:rPr lang="en-US" smtClean="0"/>
              <a:t>4/13/2012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9B72A-CE8E-43DB-9949-DDD2DA6BB6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 advTm="4338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E5207F6-1BF8-4420-8439-B90335E1E670}" type="datetimeFigureOut">
              <a:rPr lang="en-US" smtClean="0"/>
              <a:t>4/13/2012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F09B72A-CE8E-43DB-9949-DDD2DA6BB63C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 advTm="4338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Microsoft_Excel_97-2003_Worksheet1.xls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Screening, Brief </a:t>
            </a:r>
            <a:r>
              <a:rPr lang="en-US" dirty="0" smtClean="0">
                <a:effectLst/>
              </a:rPr>
              <a:t>Intervention</a:t>
            </a:r>
            <a:r>
              <a:rPr lang="en-US" dirty="0" smtClean="0"/>
              <a:t> and Referral to Treatment</a:t>
            </a:r>
            <a:endParaRPr lang="en-US" dirty="0"/>
          </a:p>
        </p:txBody>
      </p:sp>
      <p:pic>
        <p:nvPicPr>
          <p:cNvPr id="4" name="Picture 4" descr="MOSBIRT-Logo-New_whitetex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029200"/>
            <a:ext cx="3810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71600" y="3962400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Barbara Keehn BSN, RN </a:t>
            </a:r>
          </a:p>
          <a:p>
            <a:pPr algn="ctr"/>
            <a:r>
              <a:rPr lang="en-US" sz="2000" b="1" dirty="0" smtClean="0"/>
              <a:t>Project Director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207486021"/>
      </p:ext>
    </p:extLst>
  </p:cSld>
  <p:clrMapOvr>
    <a:masterClrMapping/>
  </p:clrMapOvr>
  <p:transition spd="slow" advTm="4338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Substance Abuse Mental Health Services Administration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286000"/>
            <a:ext cx="67056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Applicant: Office of the Governor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Lead Agency: Department of Mental Health, Division of Alcohol and Drug Abuse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Administered by the Missouri Institute of Mental Health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98987582"/>
      </p:ext>
    </p:extLst>
  </p:cSld>
  <p:clrMapOvr>
    <a:masterClrMapping/>
  </p:clrMapOvr>
  <p:transition spd="slow" advTm="4338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National SBIRT sites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2057400"/>
            <a:ext cx="2286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2003</a:t>
            </a:r>
            <a:r>
              <a:rPr lang="en-US" dirty="0" smtClean="0"/>
              <a:t>	</a:t>
            </a:r>
            <a:endParaRPr lang="en-US" b="1" u="sng" dirty="0" smtClean="0"/>
          </a:p>
          <a:p>
            <a:r>
              <a:rPr lang="en-US" dirty="0" smtClean="0"/>
              <a:t>California</a:t>
            </a:r>
          </a:p>
          <a:p>
            <a:r>
              <a:rPr lang="en-US" dirty="0" smtClean="0"/>
              <a:t>Illinois</a:t>
            </a:r>
          </a:p>
          <a:p>
            <a:r>
              <a:rPr lang="en-US" dirty="0" smtClean="0"/>
              <a:t>New Mexico</a:t>
            </a:r>
          </a:p>
          <a:p>
            <a:r>
              <a:rPr lang="en-US" dirty="0" smtClean="0"/>
              <a:t>Pennsylvania</a:t>
            </a:r>
          </a:p>
          <a:p>
            <a:r>
              <a:rPr lang="en-US" dirty="0" smtClean="0"/>
              <a:t>Texas</a:t>
            </a:r>
          </a:p>
          <a:p>
            <a:r>
              <a:rPr lang="en-US" dirty="0" smtClean="0"/>
              <a:t>Washington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4495800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2006</a:t>
            </a:r>
          </a:p>
          <a:p>
            <a:r>
              <a:rPr lang="en-US" dirty="0" smtClean="0"/>
              <a:t>Colorado</a:t>
            </a:r>
          </a:p>
          <a:p>
            <a:r>
              <a:rPr lang="en-US" dirty="0" smtClean="0"/>
              <a:t>Florida</a:t>
            </a:r>
          </a:p>
          <a:p>
            <a:r>
              <a:rPr lang="en-US" dirty="0"/>
              <a:t>M</a:t>
            </a:r>
            <a:r>
              <a:rPr lang="en-US" dirty="0" smtClean="0"/>
              <a:t>assachusetts</a:t>
            </a:r>
          </a:p>
          <a:p>
            <a:r>
              <a:rPr lang="en-US" dirty="0" smtClean="0"/>
              <a:t>Wisconsin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2057400"/>
            <a:ext cx="228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2008</a:t>
            </a:r>
          </a:p>
          <a:p>
            <a:r>
              <a:rPr lang="en-US" dirty="0" smtClean="0"/>
              <a:t>Alaska</a:t>
            </a:r>
          </a:p>
          <a:p>
            <a:r>
              <a:rPr lang="en-US" dirty="0" smtClean="0"/>
              <a:t>West Virginia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Missouri</a:t>
            </a:r>
          </a:p>
          <a:p>
            <a:r>
              <a:rPr lang="en-US" dirty="0" smtClean="0"/>
              <a:t>Georgia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34026" y="3648075"/>
            <a:ext cx="195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2011</a:t>
            </a:r>
          </a:p>
          <a:p>
            <a:r>
              <a:rPr lang="en-US" dirty="0" smtClean="0"/>
              <a:t>Indiana</a:t>
            </a:r>
          </a:p>
          <a:p>
            <a:r>
              <a:rPr lang="en-US" dirty="0" smtClean="0"/>
              <a:t>North Carolina</a:t>
            </a:r>
          </a:p>
          <a:p>
            <a:r>
              <a:rPr lang="en-US" dirty="0" smtClean="0"/>
              <a:t>Tennessee</a:t>
            </a:r>
          </a:p>
          <a:p>
            <a:r>
              <a:rPr lang="en-US" dirty="0" smtClean="0"/>
              <a:t>Illinois</a:t>
            </a:r>
          </a:p>
          <a:p>
            <a:r>
              <a:rPr lang="en-US" dirty="0" smtClean="0"/>
              <a:t>Colorado</a:t>
            </a:r>
          </a:p>
          <a:p>
            <a:r>
              <a:rPr lang="en-US" dirty="0" smtClean="0"/>
              <a:t>Connecticut</a:t>
            </a:r>
          </a:p>
          <a:p>
            <a:r>
              <a:rPr lang="en-US" dirty="0" smtClean="0"/>
              <a:t>American Samoa</a:t>
            </a:r>
          </a:p>
          <a:p>
            <a:r>
              <a:rPr lang="en-US" dirty="0" smtClean="0"/>
              <a:t>New York</a:t>
            </a:r>
          </a:p>
          <a:p>
            <a:r>
              <a:rPr lang="en-US" dirty="0" smtClean="0"/>
              <a:t>Washington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622719"/>
      </p:ext>
    </p:extLst>
  </p:cSld>
  <p:clrMapOvr>
    <a:masterClrMapping/>
  </p:clrMapOvr>
  <p:transition spd="slow" advTm="4338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National SBIRT Accomplishments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1363652"/>
              </p:ext>
            </p:extLst>
          </p:nvPr>
        </p:nvGraphicFramePr>
        <p:xfrm>
          <a:off x="228600" y="2133600"/>
          <a:ext cx="4381501" cy="387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r:id="rId4" imgW="3877392" imgH="4493141" progId="Excel.Sheet.8">
                  <p:embed/>
                </p:oleObj>
              </mc:Choice>
              <mc:Fallback>
                <p:oleObj r:id="rId4" imgW="3877392" imgH="4493141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133600"/>
                        <a:ext cx="4381501" cy="3878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00600" y="2362200"/>
            <a:ext cx="4191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Alcohol use to level of intoxication</a:t>
            </a:r>
            <a:endParaRPr lang="en-US" b="1" dirty="0"/>
          </a:p>
          <a:p>
            <a:pPr lvl="1"/>
            <a:r>
              <a:rPr lang="en-US" b="1" dirty="0" smtClean="0"/>
              <a:t>(5+drinks) declined 38%</a:t>
            </a:r>
          </a:p>
          <a:p>
            <a:pPr lvl="1"/>
            <a:endParaRPr lang="en-US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Use of any illicit drugs decreased</a:t>
            </a:r>
          </a:p>
          <a:p>
            <a:pPr lvl="1"/>
            <a:r>
              <a:rPr lang="en-US" b="1" dirty="0" smtClean="0"/>
              <a:t>50%</a:t>
            </a:r>
          </a:p>
          <a:p>
            <a:pPr lvl="1"/>
            <a:endParaRPr lang="en-US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Nearly 50% of those who have a </a:t>
            </a:r>
          </a:p>
          <a:p>
            <a:pPr lvl="1"/>
            <a:r>
              <a:rPr lang="en-US" b="1" dirty="0"/>
              <a:t>b</a:t>
            </a:r>
            <a:r>
              <a:rPr lang="en-US" b="1" dirty="0" smtClean="0"/>
              <a:t>rief intervention changed their </a:t>
            </a:r>
          </a:p>
          <a:p>
            <a:pPr lvl="1"/>
            <a:r>
              <a:rPr lang="en-US" b="1" dirty="0"/>
              <a:t>p</a:t>
            </a:r>
            <a:r>
              <a:rPr lang="en-US" b="1" dirty="0" smtClean="0"/>
              <a:t>atterns of misuse</a:t>
            </a:r>
          </a:p>
          <a:p>
            <a:pPr lvl="1"/>
            <a:endParaRPr lang="en-US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N=11 States</a:t>
            </a:r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485965343"/>
      </p:ext>
    </p:extLst>
  </p:cSld>
  <p:clrMapOvr>
    <a:masterClrMapping/>
  </p:clrMapOvr>
  <p:transition spd="slow" advTm="4338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keehnb\AppData\Local\Microsoft\Windows\Temporary Internet Files\Content.IE5\S75C0FV1\MCj04082380000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379549" y="857310"/>
            <a:ext cx="396557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990876" y="2395954"/>
            <a:ext cx="1232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St. </a:t>
            </a:r>
            <a:r>
              <a:rPr lang="en-US" sz="1600" b="1" dirty="0" smtClean="0">
                <a:cs typeface="Arial" pitchFamily="34" charset="0"/>
              </a:rPr>
              <a:t>Louis</a:t>
            </a:r>
            <a:endParaRPr lang="en-US" sz="1600" b="1" dirty="0"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86201" y="20574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cs typeface="Arial" pitchFamily="34" charset="0"/>
              </a:rPr>
              <a:t>Columbia</a:t>
            </a:r>
            <a:endParaRPr lang="en-US" sz="1600" b="1" dirty="0"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9000" y="2895600"/>
            <a:ext cx="1561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cs typeface="Arial" pitchFamily="34" charset="0"/>
              </a:rPr>
              <a:t>Springfield</a:t>
            </a:r>
            <a:endParaRPr lang="en-US" sz="1600" b="1" dirty="0"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0075" y="164812"/>
            <a:ext cx="31293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Current Locations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4667310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St. Louis</a:t>
            </a:r>
          </a:p>
          <a:p>
            <a:r>
              <a:rPr lang="en-US" dirty="0" smtClean="0"/>
              <a:t>Grace Hill</a:t>
            </a:r>
          </a:p>
          <a:p>
            <a:r>
              <a:rPr lang="en-US" dirty="0" smtClean="0"/>
              <a:t>Neighborhood Clinics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88914" y="4638735"/>
            <a:ext cx="254684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Columbia</a:t>
            </a:r>
          </a:p>
          <a:p>
            <a:r>
              <a:rPr lang="en-US" sz="1600" b="1" dirty="0"/>
              <a:t>University Hospital ER</a:t>
            </a:r>
          </a:p>
          <a:p>
            <a:r>
              <a:rPr lang="en-US" sz="1600" b="1" dirty="0"/>
              <a:t>Univ. of MO Student </a:t>
            </a:r>
            <a:r>
              <a:rPr lang="en-US" sz="1600" b="1" dirty="0" smtClean="0"/>
              <a:t>   Health</a:t>
            </a:r>
            <a:endParaRPr lang="en-US" sz="1600" b="1" dirty="0"/>
          </a:p>
          <a:p>
            <a:r>
              <a:rPr lang="en-US" sz="1600" b="1" dirty="0"/>
              <a:t>Family Health Center</a:t>
            </a:r>
          </a:p>
          <a:p>
            <a:r>
              <a:rPr lang="en-US" sz="1600" b="1" dirty="0"/>
              <a:t>MO Psychiatric Center</a:t>
            </a:r>
          </a:p>
          <a:p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6345124" y="4667310"/>
            <a:ext cx="2582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Springfield</a:t>
            </a:r>
          </a:p>
          <a:p>
            <a:r>
              <a:rPr lang="en-US" dirty="0" smtClean="0"/>
              <a:t>Cox North ER</a:t>
            </a:r>
          </a:p>
          <a:p>
            <a:r>
              <a:rPr lang="en-US" dirty="0" smtClean="0"/>
              <a:t>Cox South ER</a:t>
            </a:r>
          </a:p>
          <a:p>
            <a:r>
              <a:rPr lang="en-US" dirty="0" smtClean="0"/>
              <a:t>Skaggs ER</a:t>
            </a:r>
          </a:p>
          <a:p>
            <a:r>
              <a:rPr lang="en-US" dirty="0" smtClean="0"/>
              <a:t>Citizen’s Memorial 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06196"/>
      </p:ext>
    </p:extLst>
  </p:cSld>
  <p:clrMapOvr>
    <a:masterClrMapping/>
  </p:clrMapOvr>
  <p:transition spd="slow" advTm="4338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914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b="1" dirty="0" smtClean="0"/>
              <a:t>MOSBIRT Patient Outcomes (N=124)</a:t>
            </a:r>
            <a:br>
              <a:rPr lang="en-US" sz="3200" b="1" dirty="0" smtClean="0"/>
            </a:br>
            <a:r>
              <a:rPr lang="en-US" sz="2200" b="1" dirty="0" smtClean="0"/>
              <a:t>(Based on 6 month follow-up of days used substances in past 30 days)</a:t>
            </a:r>
            <a:endParaRPr lang="en-US" sz="2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3000"/>
            <a:ext cx="8001000" cy="572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5318620"/>
      </p:ext>
    </p:extLst>
  </p:cSld>
  <p:clrMapOvr>
    <a:masterClrMapping/>
  </p:clrMapOvr>
  <p:transition spd="slow" advTm="4338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914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dirty="0" smtClean="0"/>
              <a:t>MOSBIRT Patient Satisfaction (N=175)</a:t>
            </a:r>
            <a:br>
              <a:rPr lang="en-US" sz="3200" dirty="0" smtClean="0"/>
            </a:br>
            <a:r>
              <a:rPr lang="en-US" sz="2700" dirty="0" smtClean="0">
                <a:solidFill>
                  <a:schemeClr val="accent1"/>
                </a:solidFill>
              </a:rPr>
              <a:t>(Based on 5 point scale 1=Strongly disagree to 5=strongly agree)</a:t>
            </a:r>
            <a:endParaRPr lang="en-US" sz="2700" dirty="0">
              <a:solidFill>
                <a:schemeClr val="accent1"/>
              </a:solidFill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00" y="1447800"/>
            <a:ext cx="7726100" cy="557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8259262"/>
      </p:ext>
    </p:extLst>
  </p:cSld>
  <p:clrMapOvr>
    <a:masterClrMapping/>
  </p:clrMapOvr>
  <p:transition spd="slow" advTm="4338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 smtClean="0"/>
              <a:t>Billing Codes</a:t>
            </a:r>
            <a:endParaRPr lang="en-US" sz="3200" b="1" u="sng" dirty="0"/>
          </a:p>
        </p:txBody>
      </p:sp>
      <p:pic>
        <p:nvPicPr>
          <p:cNvPr id="2050" name="Picture 3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75197"/>
            <a:ext cx="8229600" cy="513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5348826"/>
      </p:ext>
    </p:extLst>
  </p:cSld>
  <p:clrMapOvr>
    <a:masterClrMapping/>
  </p:clrMapOvr>
  <p:transition spd="slow" advTm="4338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2425" y="508516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Question and Answer Conference Call</a:t>
            </a:r>
          </a:p>
          <a:p>
            <a:pPr algn="ctr"/>
            <a:r>
              <a:rPr lang="en-US" b="1" dirty="0" smtClean="0"/>
              <a:t>Friday, April 20, 2012</a:t>
            </a:r>
          </a:p>
          <a:p>
            <a:pPr algn="ctr"/>
            <a:r>
              <a:rPr lang="en-US" b="1" dirty="0" smtClean="0"/>
              <a:t>9 a.m.-11 a.m.</a:t>
            </a:r>
          </a:p>
          <a:p>
            <a:pPr algn="ctr"/>
            <a:r>
              <a:rPr lang="en-US" b="1" dirty="0" smtClean="0"/>
              <a:t>Toll Free 1-866-630-9352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0037" y="2362200"/>
            <a:ext cx="78771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u="sng" dirty="0" smtClean="0"/>
          </a:p>
          <a:p>
            <a:pPr algn="ctr"/>
            <a:r>
              <a:rPr lang="en-US" b="1" u="sng" dirty="0" smtClean="0"/>
              <a:t>Regional Trainings-Motivational Interviewing and Brief Coaching</a:t>
            </a:r>
          </a:p>
          <a:p>
            <a:pPr algn="ctr"/>
            <a:endParaRPr lang="en-US" b="1" dirty="0" smtClean="0"/>
          </a:p>
          <a:p>
            <a:r>
              <a:rPr lang="en-US" b="1" dirty="0" smtClean="0"/>
              <a:t>	Jordan Valley-Springfield		April 26-27</a:t>
            </a:r>
          </a:p>
          <a:p>
            <a:r>
              <a:rPr lang="en-US" b="1" dirty="0"/>
              <a:t>	</a:t>
            </a:r>
            <a:r>
              <a:rPr lang="en-US" b="1" dirty="0" smtClean="0"/>
              <a:t>People’s Clinic-St. Louis		May 1-2</a:t>
            </a:r>
          </a:p>
          <a:p>
            <a:r>
              <a:rPr lang="en-US" b="1" dirty="0"/>
              <a:t>	</a:t>
            </a:r>
            <a:r>
              <a:rPr lang="en-US" b="1" dirty="0" smtClean="0"/>
              <a:t>Primary Care Assoc.-Jeff City	May 9-10</a:t>
            </a:r>
          </a:p>
          <a:p>
            <a:r>
              <a:rPr lang="en-US" b="1" dirty="0"/>
              <a:t>	</a:t>
            </a:r>
            <a:r>
              <a:rPr lang="en-US" b="1" dirty="0" smtClean="0"/>
              <a:t>Sam Rogers-Kansas City		May 22-23</a:t>
            </a:r>
          </a:p>
          <a:p>
            <a:pPr algn="ctr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337834554"/>
      </p:ext>
    </p:extLst>
  </p:cSld>
  <p:clrMapOvr>
    <a:masterClrMapping/>
  </p:clrMapOvr>
  <p:transition spd="slow" advTm="4338">
    <p:cover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3060</TotalTime>
  <Words>199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Hardcover</vt:lpstr>
      <vt:lpstr>Microsoft Excel 97-2003 Worksheet</vt:lpstr>
      <vt:lpstr>Screening, Brief Intervention and Referral to Treatment</vt:lpstr>
      <vt:lpstr>Substance Abuse Mental Health Services Administration</vt:lpstr>
      <vt:lpstr>National SBIRT sites</vt:lpstr>
      <vt:lpstr>National SBIRT Accomplishments</vt:lpstr>
      <vt:lpstr>PowerPoint Presentation</vt:lpstr>
      <vt:lpstr>MOSBIRT Patient Outcomes (N=124) (Based on 6 month follow-up of days used substances in past 30 days)</vt:lpstr>
      <vt:lpstr>MOSBIRT Patient Satisfaction (N=175) (Based on 5 point scale 1=Strongly disagree to 5=strongly agree)</vt:lpstr>
      <vt:lpstr>Billing Codes</vt:lpstr>
      <vt:lpstr>PowerPoint Presentation</vt:lpstr>
    </vt:vector>
  </TitlesOfParts>
  <Company>Missouri Institute of Mental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Screening, Brief Intervention and Referral to Treatment</dc:title>
  <dc:creator>adkinsr</dc:creator>
  <cp:lastModifiedBy>Hile, Matthew</cp:lastModifiedBy>
  <cp:revision>77</cp:revision>
  <cp:lastPrinted>2012-04-13T12:27:29Z</cp:lastPrinted>
  <dcterms:created xsi:type="dcterms:W3CDTF">2011-09-07T18:02:23Z</dcterms:created>
  <dcterms:modified xsi:type="dcterms:W3CDTF">2012-04-13T12:28:20Z</dcterms:modified>
</cp:coreProperties>
</file>