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75" r:id="rId2"/>
    <p:sldId id="257" r:id="rId3"/>
    <p:sldId id="326" r:id="rId4"/>
    <p:sldId id="393" r:id="rId5"/>
    <p:sldId id="391" r:id="rId6"/>
    <p:sldId id="348" r:id="rId7"/>
    <p:sldId id="371" r:id="rId8"/>
    <p:sldId id="296" r:id="rId9"/>
    <p:sldId id="394" r:id="rId10"/>
    <p:sldId id="368" r:id="rId11"/>
    <p:sldId id="369" r:id="rId12"/>
    <p:sldId id="272" r:id="rId13"/>
    <p:sldId id="388" r:id="rId14"/>
    <p:sldId id="264" r:id="rId15"/>
    <p:sldId id="383" r:id="rId16"/>
    <p:sldId id="389" r:id="rId17"/>
    <p:sldId id="365" r:id="rId18"/>
    <p:sldId id="355" r:id="rId19"/>
    <p:sldId id="356" r:id="rId20"/>
    <p:sldId id="384" r:id="rId21"/>
    <p:sldId id="332" r:id="rId22"/>
    <p:sldId id="352" r:id="rId23"/>
    <p:sldId id="385" r:id="rId24"/>
    <p:sldId id="293" r:id="rId25"/>
    <p:sldId id="324"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rwitzB" initials="H" lastIdx="2" clrIdx="0"/>
  <p:cmAuthor id="1" name="VinsonD" initials="V"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F9F9F9"/>
    <a:srgbClr val="F8F8F8"/>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74" autoAdjust="0"/>
  </p:normalViewPr>
  <p:slideViewPr>
    <p:cSldViewPr>
      <p:cViewPr>
        <p:scale>
          <a:sx n="90" d="100"/>
          <a:sy n="90" d="100"/>
        </p:scale>
        <p:origin x="-2148" y="-7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AD2EED-2C03-4024-B5AC-42A9C93C1EB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1B2E8631-931B-4B9A-992D-072EA03F65D3}">
      <dgm:prSet custT="1"/>
      <dgm:spPr/>
      <dgm:t>
        <a:bodyPr/>
        <a:lstStyle/>
        <a:p>
          <a:pPr rtl="0"/>
          <a:r>
            <a:rPr lang="en-US" sz="2000" b="1" dirty="0" smtClean="0"/>
            <a:t>57.7%	Belief that patients lie</a:t>
          </a:r>
          <a:endParaRPr lang="en-US" sz="2000" b="1" dirty="0"/>
        </a:p>
      </dgm:t>
    </dgm:pt>
    <dgm:pt modelId="{4462EAFD-28D8-48B3-84F6-C46D44E5265B}" type="parTrans" cxnId="{AF10E954-BBE5-4EAE-9F7D-4BFA6ABF6D63}">
      <dgm:prSet/>
      <dgm:spPr/>
      <dgm:t>
        <a:bodyPr/>
        <a:lstStyle/>
        <a:p>
          <a:endParaRPr lang="en-US"/>
        </a:p>
      </dgm:t>
    </dgm:pt>
    <dgm:pt modelId="{E96D1E42-85B9-4242-A966-00FAAA5315FA}" type="sibTrans" cxnId="{AF10E954-BBE5-4EAE-9F7D-4BFA6ABF6D63}">
      <dgm:prSet/>
      <dgm:spPr/>
      <dgm:t>
        <a:bodyPr/>
        <a:lstStyle/>
        <a:p>
          <a:endParaRPr lang="en-US"/>
        </a:p>
      </dgm:t>
    </dgm:pt>
    <dgm:pt modelId="{AB1BDB87-65B7-412C-BFAA-3629537A167C}">
      <dgm:prSet custT="1"/>
      <dgm:spPr/>
      <dgm:t>
        <a:bodyPr/>
        <a:lstStyle/>
        <a:p>
          <a:pPr rtl="0"/>
          <a:r>
            <a:rPr lang="en-US" sz="2000" b="1" dirty="0" smtClean="0"/>
            <a:t>35.1%	Time constraints</a:t>
          </a:r>
          <a:endParaRPr lang="en-US" sz="2000" b="1" dirty="0"/>
        </a:p>
      </dgm:t>
    </dgm:pt>
    <dgm:pt modelId="{34A53089-4FF2-40BC-9713-B7A71B871E60}" type="parTrans" cxnId="{4278C8B6-CE5D-4106-A2F2-A9D33D6D1DA5}">
      <dgm:prSet/>
      <dgm:spPr/>
      <dgm:t>
        <a:bodyPr/>
        <a:lstStyle/>
        <a:p>
          <a:endParaRPr lang="en-US"/>
        </a:p>
      </dgm:t>
    </dgm:pt>
    <dgm:pt modelId="{71A6091D-D0A0-4F81-8390-DED472991D7A}" type="sibTrans" cxnId="{4278C8B6-CE5D-4106-A2F2-A9D33D6D1DA5}">
      <dgm:prSet/>
      <dgm:spPr/>
      <dgm:t>
        <a:bodyPr/>
        <a:lstStyle/>
        <a:p>
          <a:endParaRPr lang="en-US"/>
        </a:p>
      </dgm:t>
    </dgm:pt>
    <dgm:pt modelId="{BBCA3BE5-0ED5-42D1-A699-F98CB2587365}">
      <dgm:prSet custT="1"/>
      <dgm:spPr/>
      <dgm:t>
        <a:bodyPr/>
        <a:lstStyle/>
        <a:p>
          <a:pPr rtl="0"/>
          <a:r>
            <a:rPr lang="en-US" sz="2000" b="1" dirty="0" smtClean="0"/>
            <a:t>29.5%	Fear it questions patient’s integrity</a:t>
          </a:r>
          <a:endParaRPr lang="en-US" sz="2000" b="1" dirty="0"/>
        </a:p>
      </dgm:t>
    </dgm:pt>
    <dgm:pt modelId="{524946D9-9333-4908-9368-F9EB837A4031}" type="parTrans" cxnId="{3C261F3A-76D7-4EDA-8207-04821F9E4C4D}">
      <dgm:prSet/>
      <dgm:spPr/>
      <dgm:t>
        <a:bodyPr/>
        <a:lstStyle/>
        <a:p>
          <a:endParaRPr lang="en-US"/>
        </a:p>
      </dgm:t>
    </dgm:pt>
    <dgm:pt modelId="{D5C8C754-EECD-4E4F-A060-5F6BC7A06EA1}" type="sibTrans" cxnId="{3C261F3A-76D7-4EDA-8207-04821F9E4C4D}">
      <dgm:prSet/>
      <dgm:spPr/>
      <dgm:t>
        <a:bodyPr/>
        <a:lstStyle/>
        <a:p>
          <a:endParaRPr lang="en-US"/>
        </a:p>
      </dgm:t>
    </dgm:pt>
    <dgm:pt modelId="{4B504E2C-6E83-4971-B38A-E117DB84D628}">
      <dgm:prSet custT="1"/>
      <dgm:spPr/>
      <dgm:t>
        <a:bodyPr/>
        <a:lstStyle/>
        <a:p>
          <a:pPr rtl="0"/>
          <a:r>
            <a:rPr lang="en-US" sz="2000" b="1" dirty="0" smtClean="0"/>
            <a:t>25%      Fear of frightening/angering patient</a:t>
          </a:r>
          <a:endParaRPr lang="en-US" sz="2000" b="1" dirty="0"/>
        </a:p>
      </dgm:t>
    </dgm:pt>
    <dgm:pt modelId="{4671354E-4C28-4B01-B13A-C44820D937B9}" type="parTrans" cxnId="{475BD043-F9BA-4C98-95C6-61B7E2263B97}">
      <dgm:prSet/>
      <dgm:spPr/>
      <dgm:t>
        <a:bodyPr/>
        <a:lstStyle/>
        <a:p>
          <a:endParaRPr lang="en-US"/>
        </a:p>
      </dgm:t>
    </dgm:pt>
    <dgm:pt modelId="{BBA0CDD5-A3F7-4114-9117-4DFB7F7164D1}" type="sibTrans" cxnId="{475BD043-F9BA-4C98-95C6-61B7E2263B97}">
      <dgm:prSet/>
      <dgm:spPr/>
      <dgm:t>
        <a:bodyPr/>
        <a:lstStyle/>
        <a:p>
          <a:endParaRPr lang="en-US"/>
        </a:p>
      </dgm:t>
    </dgm:pt>
    <dgm:pt modelId="{F666EC1E-6D9B-4FCC-96B9-433F99D8EE16}">
      <dgm:prSet custT="1"/>
      <dgm:spPr/>
      <dgm:t>
        <a:bodyPr/>
        <a:lstStyle/>
        <a:p>
          <a:pPr rtl="0"/>
          <a:r>
            <a:rPr lang="en-US" sz="2000" b="1" dirty="0" smtClean="0"/>
            <a:t>15.7%	Uncertainty about treatments</a:t>
          </a:r>
          <a:endParaRPr lang="en-US" sz="2000" b="1" dirty="0"/>
        </a:p>
      </dgm:t>
    </dgm:pt>
    <dgm:pt modelId="{208DFD0D-85D8-476B-B0DC-18E5DB7D7C0E}" type="parTrans" cxnId="{357E4458-3727-4428-93AB-6ED2F3F8E637}">
      <dgm:prSet/>
      <dgm:spPr/>
      <dgm:t>
        <a:bodyPr/>
        <a:lstStyle/>
        <a:p>
          <a:endParaRPr lang="en-US"/>
        </a:p>
      </dgm:t>
    </dgm:pt>
    <dgm:pt modelId="{027E0A38-7F44-4E27-AABB-118602B4DAA0}" type="sibTrans" cxnId="{357E4458-3727-4428-93AB-6ED2F3F8E637}">
      <dgm:prSet/>
      <dgm:spPr/>
      <dgm:t>
        <a:bodyPr/>
        <a:lstStyle/>
        <a:p>
          <a:endParaRPr lang="en-US"/>
        </a:p>
      </dgm:t>
    </dgm:pt>
    <dgm:pt modelId="{7D55CEDC-D5A8-41C9-A1B3-BDD06608B0CE}">
      <dgm:prSet custT="1"/>
      <dgm:spPr/>
      <dgm:t>
        <a:bodyPr/>
        <a:lstStyle/>
        <a:p>
          <a:pPr rtl="0"/>
          <a:r>
            <a:rPr lang="en-US" sz="2000" b="1" dirty="0" smtClean="0"/>
            <a:t>12.6%	Personally uncomfortable with subject</a:t>
          </a:r>
          <a:endParaRPr lang="en-US" sz="2000" b="1" dirty="0"/>
        </a:p>
      </dgm:t>
    </dgm:pt>
    <dgm:pt modelId="{AD91FE59-2FAB-45F4-82F7-DB7B4072EC78}" type="parTrans" cxnId="{0FAB024F-A68B-42AC-A8A4-BA8DC05298D4}">
      <dgm:prSet/>
      <dgm:spPr/>
      <dgm:t>
        <a:bodyPr/>
        <a:lstStyle/>
        <a:p>
          <a:endParaRPr lang="en-US"/>
        </a:p>
      </dgm:t>
    </dgm:pt>
    <dgm:pt modelId="{0C873D0B-3865-4823-853B-93C2B9D4C323}" type="sibTrans" cxnId="{0FAB024F-A68B-42AC-A8A4-BA8DC05298D4}">
      <dgm:prSet/>
      <dgm:spPr/>
      <dgm:t>
        <a:bodyPr/>
        <a:lstStyle/>
        <a:p>
          <a:endParaRPr lang="en-US"/>
        </a:p>
      </dgm:t>
    </dgm:pt>
    <dgm:pt modelId="{240F1BE2-2F03-41E9-A8B9-9AE370BD8243}">
      <dgm:prSet custT="1"/>
      <dgm:spPr/>
      <dgm:t>
        <a:bodyPr/>
        <a:lstStyle/>
        <a:p>
          <a:pPr rtl="0"/>
          <a:r>
            <a:rPr lang="en-US" sz="2000" b="1" dirty="0" smtClean="0"/>
            <a:t>11%	May encourage patient to see other MD</a:t>
          </a:r>
          <a:endParaRPr lang="en-US" sz="2000" b="1" dirty="0"/>
        </a:p>
      </dgm:t>
    </dgm:pt>
    <dgm:pt modelId="{6F68AA54-C2DD-472A-A3CD-3D46D4AC2E67}" type="parTrans" cxnId="{C3FD76D0-1497-4E2F-A618-32C3320F97A2}">
      <dgm:prSet/>
      <dgm:spPr/>
      <dgm:t>
        <a:bodyPr/>
        <a:lstStyle/>
        <a:p>
          <a:endParaRPr lang="en-US"/>
        </a:p>
      </dgm:t>
    </dgm:pt>
    <dgm:pt modelId="{F3600F88-0F18-44EA-8D30-F1A4A00AFF23}" type="sibTrans" cxnId="{C3FD76D0-1497-4E2F-A618-32C3320F97A2}">
      <dgm:prSet/>
      <dgm:spPr/>
      <dgm:t>
        <a:bodyPr/>
        <a:lstStyle/>
        <a:p>
          <a:endParaRPr lang="en-US"/>
        </a:p>
      </dgm:t>
    </dgm:pt>
    <dgm:pt modelId="{8DC3A3D4-3DD6-4C5F-81EF-0272920F18C4}">
      <dgm:prSet custT="1"/>
      <dgm:spPr/>
      <dgm:t>
        <a:bodyPr/>
        <a:lstStyle/>
        <a:p>
          <a:pPr rtl="0"/>
          <a:r>
            <a:rPr lang="en-US" sz="2000" b="1" dirty="0" smtClean="0"/>
            <a:t>10.6%	Insurance doesn’t reimburse PCP time</a:t>
          </a:r>
          <a:endParaRPr lang="en-US" sz="2000" b="1" dirty="0"/>
        </a:p>
      </dgm:t>
    </dgm:pt>
    <dgm:pt modelId="{ED79BEC0-0DFB-4019-81AD-0FBE03A1C297}" type="parTrans" cxnId="{E8BBCC51-7766-47DA-85FF-36E23F77D217}">
      <dgm:prSet/>
      <dgm:spPr/>
      <dgm:t>
        <a:bodyPr/>
        <a:lstStyle/>
        <a:p>
          <a:endParaRPr lang="en-US"/>
        </a:p>
      </dgm:t>
    </dgm:pt>
    <dgm:pt modelId="{50D48EB3-62D9-40A9-8DE2-BB6CA9D8E98A}" type="sibTrans" cxnId="{E8BBCC51-7766-47DA-85FF-36E23F77D217}">
      <dgm:prSet/>
      <dgm:spPr/>
      <dgm:t>
        <a:bodyPr/>
        <a:lstStyle/>
        <a:p>
          <a:endParaRPr lang="en-US"/>
        </a:p>
      </dgm:t>
    </dgm:pt>
    <dgm:pt modelId="{D6157457-7420-4D37-8A91-B7EFEFC91AED}" type="pres">
      <dgm:prSet presAssocID="{6FAD2EED-2C03-4024-B5AC-42A9C93C1EBE}" presName="linear" presStyleCnt="0">
        <dgm:presLayoutVars>
          <dgm:animLvl val="lvl"/>
          <dgm:resizeHandles val="exact"/>
        </dgm:presLayoutVars>
      </dgm:prSet>
      <dgm:spPr/>
      <dgm:t>
        <a:bodyPr/>
        <a:lstStyle/>
        <a:p>
          <a:endParaRPr lang="en-US"/>
        </a:p>
      </dgm:t>
    </dgm:pt>
    <dgm:pt modelId="{1C47DEBF-274C-4A4C-BAD5-CE93CBAD748D}" type="pres">
      <dgm:prSet presAssocID="{1B2E8631-931B-4B9A-992D-072EA03F65D3}" presName="parentText" presStyleLbl="node1" presStyleIdx="0" presStyleCnt="8" custLinFactY="7927" custLinFactNeighborY="100000">
        <dgm:presLayoutVars>
          <dgm:chMax val="0"/>
          <dgm:bulletEnabled val="1"/>
        </dgm:presLayoutVars>
      </dgm:prSet>
      <dgm:spPr/>
      <dgm:t>
        <a:bodyPr/>
        <a:lstStyle/>
        <a:p>
          <a:endParaRPr lang="en-US"/>
        </a:p>
      </dgm:t>
    </dgm:pt>
    <dgm:pt modelId="{19329015-CC38-443B-8EA7-41F7E33D5604}" type="pres">
      <dgm:prSet presAssocID="{E96D1E42-85B9-4242-A966-00FAAA5315FA}" presName="spacer" presStyleCnt="0"/>
      <dgm:spPr/>
      <dgm:t>
        <a:bodyPr/>
        <a:lstStyle/>
        <a:p>
          <a:endParaRPr lang="en-US"/>
        </a:p>
      </dgm:t>
    </dgm:pt>
    <dgm:pt modelId="{A1B1F7FF-2BE2-41C6-A142-B8FE63145EE3}" type="pres">
      <dgm:prSet presAssocID="{AB1BDB87-65B7-412C-BFAA-3629537A167C}" presName="parentText" presStyleLbl="node1" presStyleIdx="1" presStyleCnt="8" custLinFactY="2133" custLinFactNeighborX="-1282" custLinFactNeighborY="100000">
        <dgm:presLayoutVars>
          <dgm:chMax val="0"/>
          <dgm:bulletEnabled val="1"/>
        </dgm:presLayoutVars>
      </dgm:prSet>
      <dgm:spPr/>
      <dgm:t>
        <a:bodyPr/>
        <a:lstStyle/>
        <a:p>
          <a:endParaRPr lang="en-US"/>
        </a:p>
      </dgm:t>
    </dgm:pt>
    <dgm:pt modelId="{0964A386-DAAE-40E3-97DE-DD4312DF6DCD}" type="pres">
      <dgm:prSet presAssocID="{71A6091D-D0A0-4F81-8390-DED472991D7A}" presName="spacer" presStyleCnt="0"/>
      <dgm:spPr/>
      <dgm:t>
        <a:bodyPr/>
        <a:lstStyle/>
        <a:p>
          <a:endParaRPr lang="en-US"/>
        </a:p>
      </dgm:t>
    </dgm:pt>
    <dgm:pt modelId="{AF8FA41B-FC19-45A1-B3A5-26AC92DCB976}" type="pres">
      <dgm:prSet presAssocID="{BBCA3BE5-0ED5-42D1-A699-F98CB2587365}" presName="parentText" presStyleLbl="node1" presStyleIdx="2" presStyleCnt="8">
        <dgm:presLayoutVars>
          <dgm:chMax val="0"/>
          <dgm:bulletEnabled val="1"/>
        </dgm:presLayoutVars>
      </dgm:prSet>
      <dgm:spPr/>
      <dgm:t>
        <a:bodyPr/>
        <a:lstStyle/>
        <a:p>
          <a:endParaRPr lang="en-US"/>
        </a:p>
      </dgm:t>
    </dgm:pt>
    <dgm:pt modelId="{FB4D9C2A-EB56-4195-9341-96996CA8B584}" type="pres">
      <dgm:prSet presAssocID="{D5C8C754-EECD-4E4F-A060-5F6BC7A06EA1}" presName="spacer" presStyleCnt="0"/>
      <dgm:spPr/>
      <dgm:t>
        <a:bodyPr/>
        <a:lstStyle/>
        <a:p>
          <a:endParaRPr lang="en-US"/>
        </a:p>
      </dgm:t>
    </dgm:pt>
    <dgm:pt modelId="{7ECDB296-0CAB-4FD6-8AAB-84E4180AB422}" type="pres">
      <dgm:prSet presAssocID="{4B504E2C-6E83-4971-B38A-E117DB84D628}" presName="parentText" presStyleLbl="node1" presStyleIdx="3" presStyleCnt="8" custLinFactNeighborY="-49901">
        <dgm:presLayoutVars>
          <dgm:chMax val="0"/>
          <dgm:bulletEnabled val="1"/>
        </dgm:presLayoutVars>
      </dgm:prSet>
      <dgm:spPr/>
      <dgm:t>
        <a:bodyPr/>
        <a:lstStyle/>
        <a:p>
          <a:endParaRPr lang="en-US"/>
        </a:p>
      </dgm:t>
    </dgm:pt>
    <dgm:pt modelId="{6E628693-B25F-4E89-9D4D-24C5EEC322CF}" type="pres">
      <dgm:prSet presAssocID="{BBA0CDD5-A3F7-4114-9117-4DFB7F7164D1}" presName="spacer" presStyleCnt="0"/>
      <dgm:spPr/>
      <dgm:t>
        <a:bodyPr/>
        <a:lstStyle/>
        <a:p>
          <a:endParaRPr lang="en-US"/>
        </a:p>
      </dgm:t>
    </dgm:pt>
    <dgm:pt modelId="{321A375A-7BDD-417F-99F8-563397436093}" type="pres">
      <dgm:prSet presAssocID="{F666EC1E-6D9B-4FCC-96B9-433F99D8EE16}" presName="parentText" presStyleLbl="node1" presStyleIdx="4" presStyleCnt="8" custLinFactY="-136" custLinFactNeighborY="-100000">
        <dgm:presLayoutVars>
          <dgm:chMax val="0"/>
          <dgm:bulletEnabled val="1"/>
        </dgm:presLayoutVars>
      </dgm:prSet>
      <dgm:spPr/>
      <dgm:t>
        <a:bodyPr/>
        <a:lstStyle/>
        <a:p>
          <a:endParaRPr lang="en-US"/>
        </a:p>
      </dgm:t>
    </dgm:pt>
    <dgm:pt modelId="{55C43D06-F8C3-4751-839A-014F4BEAEEE9}" type="pres">
      <dgm:prSet presAssocID="{027E0A38-7F44-4E27-AABB-118602B4DAA0}" presName="spacer" presStyleCnt="0"/>
      <dgm:spPr/>
      <dgm:t>
        <a:bodyPr/>
        <a:lstStyle/>
        <a:p>
          <a:endParaRPr lang="en-US"/>
        </a:p>
      </dgm:t>
    </dgm:pt>
    <dgm:pt modelId="{1E04D360-C86D-4297-BCEB-0D9F5848504E}" type="pres">
      <dgm:prSet presAssocID="{7D55CEDC-D5A8-41C9-A1B3-BDD06608B0CE}" presName="parentText" presStyleLbl="node1" presStyleIdx="5" presStyleCnt="8" custLinFactY="-5929" custLinFactNeighborY="-100000">
        <dgm:presLayoutVars>
          <dgm:chMax val="0"/>
          <dgm:bulletEnabled val="1"/>
        </dgm:presLayoutVars>
      </dgm:prSet>
      <dgm:spPr/>
      <dgm:t>
        <a:bodyPr/>
        <a:lstStyle/>
        <a:p>
          <a:endParaRPr lang="en-US"/>
        </a:p>
      </dgm:t>
    </dgm:pt>
    <dgm:pt modelId="{37F48A21-2BE5-44FC-B6BA-81F48CA6A639}" type="pres">
      <dgm:prSet presAssocID="{0C873D0B-3865-4823-853B-93C2B9D4C323}" presName="spacer" presStyleCnt="0"/>
      <dgm:spPr/>
      <dgm:t>
        <a:bodyPr/>
        <a:lstStyle/>
        <a:p>
          <a:endParaRPr lang="en-US"/>
        </a:p>
      </dgm:t>
    </dgm:pt>
    <dgm:pt modelId="{E8BA1F0B-80AF-4C77-9533-EB24B632EA3F}" type="pres">
      <dgm:prSet presAssocID="{240F1BE2-2F03-41E9-A8B9-9AE370BD8243}" presName="parentText" presStyleLbl="node1" presStyleIdx="6" presStyleCnt="8" custLinFactY="-11723" custLinFactNeighborY="-100000">
        <dgm:presLayoutVars>
          <dgm:chMax val="0"/>
          <dgm:bulletEnabled val="1"/>
        </dgm:presLayoutVars>
      </dgm:prSet>
      <dgm:spPr/>
      <dgm:t>
        <a:bodyPr/>
        <a:lstStyle/>
        <a:p>
          <a:endParaRPr lang="en-US"/>
        </a:p>
      </dgm:t>
    </dgm:pt>
    <dgm:pt modelId="{C202F62F-D3E4-4CED-843A-A2063C1080DE}" type="pres">
      <dgm:prSet presAssocID="{F3600F88-0F18-44EA-8D30-F1A4A00AFF23}" presName="spacer" presStyleCnt="0"/>
      <dgm:spPr/>
      <dgm:t>
        <a:bodyPr/>
        <a:lstStyle/>
        <a:p>
          <a:endParaRPr lang="en-US"/>
        </a:p>
      </dgm:t>
    </dgm:pt>
    <dgm:pt modelId="{4C7F2244-DB74-4E59-A3B1-F091169625E4}" type="pres">
      <dgm:prSet presAssocID="{8DC3A3D4-3DD6-4C5F-81EF-0272920F18C4}" presName="parentText" presStyleLbl="node1" presStyleIdx="7" presStyleCnt="8" custLinFactY="-17517" custLinFactNeighborY="-100000">
        <dgm:presLayoutVars>
          <dgm:chMax val="0"/>
          <dgm:bulletEnabled val="1"/>
        </dgm:presLayoutVars>
      </dgm:prSet>
      <dgm:spPr/>
      <dgm:t>
        <a:bodyPr/>
        <a:lstStyle/>
        <a:p>
          <a:endParaRPr lang="en-US"/>
        </a:p>
      </dgm:t>
    </dgm:pt>
  </dgm:ptLst>
  <dgm:cxnLst>
    <dgm:cxn modelId="{AF10E954-BBE5-4EAE-9F7D-4BFA6ABF6D63}" srcId="{6FAD2EED-2C03-4024-B5AC-42A9C93C1EBE}" destId="{1B2E8631-931B-4B9A-992D-072EA03F65D3}" srcOrd="0" destOrd="0" parTransId="{4462EAFD-28D8-48B3-84F6-C46D44E5265B}" sibTransId="{E96D1E42-85B9-4242-A966-00FAAA5315FA}"/>
    <dgm:cxn modelId="{187E42FC-A10F-4614-BE58-38A4591421C2}" type="presOf" srcId="{AB1BDB87-65B7-412C-BFAA-3629537A167C}" destId="{A1B1F7FF-2BE2-41C6-A142-B8FE63145EE3}" srcOrd="0" destOrd="0" presId="urn:microsoft.com/office/officeart/2005/8/layout/vList2"/>
    <dgm:cxn modelId="{475BD043-F9BA-4C98-95C6-61B7E2263B97}" srcId="{6FAD2EED-2C03-4024-B5AC-42A9C93C1EBE}" destId="{4B504E2C-6E83-4971-B38A-E117DB84D628}" srcOrd="3" destOrd="0" parTransId="{4671354E-4C28-4B01-B13A-C44820D937B9}" sibTransId="{BBA0CDD5-A3F7-4114-9117-4DFB7F7164D1}"/>
    <dgm:cxn modelId="{B88077B0-49A0-4BA9-84E1-581015DA990D}" type="presOf" srcId="{6FAD2EED-2C03-4024-B5AC-42A9C93C1EBE}" destId="{D6157457-7420-4D37-8A91-B7EFEFC91AED}" srcOrd="0" destOrd="0" presId="urn:microsoft.com/office/officeart/2005/8/layout/vList2"/>
    <dgm:cxn modelId="{3C261F3A-76D7-4EDA-8207-04821F9E4C4D}" srcId="{6FAD2EED-2C03-4024-B5AC-42A9C93C1EBE}" destId="{BBCA3BE5-0ED5-42D1-A699-F98CB2587365}" srcOrd="2" destOrd="0" parTransId="{524946D9-9333-4908-9368-F9EB837A4031}" sibTransId="{D5C8C754-EECD-4E4F-A060-5F6BC7A06EA1}"/>
    <dgm:cxn modelId="{A37353FC-C3FB-4B56-AAAC-69C7CAA9CE48}" type="presOf" srcId="{F666EC1E-6D9B-4FCC-96B9-433F99D8EE16}" destId="{321A375A-7BDD-417F-99F8-563397436093}" srcOrd="0" destOrd="0" presId="urn:microsoft.com/office/officeart/2005/8/layout/vList2"/>
    <dgm:cxn modelId="{6AA79ACD-184D-4F08-B20A-E819409EEF42}" type="presOf" srcId="{8DC3A3D4-3DD6-4C5F-81EF-0272920F18C4}" destId="{4C7F2244-DB74-4E59-A3B1-F091169625E4}" srcOrd="0" destOrd="0" presId="urn:microsoft.com/office/officeart/2005/8/layout/vList2"/>
    <dgm:cxn modelId="{10E4234F-C032-4B28-A970-743BCE60B424}" type="presOf" srcId="{1B2E8631-931B-4B9A-992D-072EA03F65D3}" destId="{1C47DEBF-274C-4A4C-BAD5-CE93CBAD748D}" srcOrd="0" destOrd="0" presId="urn:microsoft.com/office/officeart/2005/8/layout/vList2"/>
    <dgm:cxn modelId="{C3FD76D0-1497-4E2F-A618-32C3320F97A2}" srcId="{6FAD2EED-2C03-4024-B5AC-42A9C93C1EBE}" destId="{240F1BE2-2F03-41E9-A8B9-9AE370BD8243}" srcOrd="6" destOrd="0" parTransId="{6F68AA54-C2DD-472A-A3CD-3D46D4AC2E67}" sibTransId="{F3600F88-0F18-44EA-8D30-F1A4A00AFF23}"/>
    <dgm:cxn modelId="{E2A64A73-D212-45C6-BDDA-E94AA9D0F20E}" type="presOf" srcId="{BBCA3BE5-0ED5-42D1-A699-F98CB2587365}" destId="{AF8FA41B-FC19-45A1-B3A5-26AC92DCB976}" srcOrd="0" destOrd="0" presId="urn:microsoft.com/office/officeart/2005/8/layout/vList2"/>
    <dgm:cxn modelId="{E8BBCC51-7766-47DA-85FF-36E23F77D217}" srcId="{6FAD2EED-2C03-4024-B5AC-42A9C93C1EBE}" destId="{8DC3A3D4-3DD6-4C5F-81EF-0272920F18C4}" srcOrd="7" destOrd="0" parTransId="{ED79BEC0-0DFB-4019-81AD-0FBE03A1C297}" sibTransId="{50D48EB3-62D9-40A9-8DE2-BB6CA9D8E98A}"/>
    <dgm:cxn modelId="{2A5EF735-0BCE-4643-B13A-686ABB7802C1}" type="presOf" srcId="{4B504E2C-6E83-4971-B38A-E117DB84D628}" destId="{7ECDB296-0CAB-4FD6-8AAB-84E4180AB422}" srcOrd="0" destOrd="0" presId="urn:microsoft.com/office/officeart/2005/8/layout/vList2"/>
    <dgm:cxn modelId="{357E4458-3727-4428-93AB-6ED2F3F8E637}" srcId="{6FAD2EED-2C03-4024-B5AC-42A9C93C1EBE}" destId="{F666EC1E-6D9B-4FCC-96B9-433F99D8EE16}" srcOrd="4" destOrd="0" parTransId="{208DFD0D-85D8-476B-B0DC-18E5DB7D7C0E}" sibTransId="{027E0A38-7F44-4E27-AABB-118602B4DAA0}"/>
    <dgm:cxn modelId="{BE4C070F-33FA-43FD-A045-E36BE463EE72}" type="presOf" srcId="{7D55CEDC-D5A8-41C9-A1B3-BDD06608B0CE}" destId="{1E04D360-C86D-4297-BCEB-0D9F5848504E}" srcOrd="0" destOrd="0" presId="urn:microsoft.com/office/officeart/2005/8/layout/vList2"/>
    <dgm:cxn modelId="{4278C8B6-CE5D-4106-A2F2-A9D33D6D1DA5}" srcId="{6FAD2EED-2C03-4024-B5AC-42A9C93C1EBE}" destId="{AB1BDB87-65B7-412C-BFAA-3629537A167C}" srcOrd="1" destOrd="0" parTransId="{34A53089-4FF2-40BC-9713-B7A71B871E60}" sibTransId="{71A6091D-D0A0-4F81-8390-DED472991D7A}"/>
    <dgm:cxn modelId="{0FAB024F-A68B-42AC-A8A4-BA8DC05298D4}" srcId="{6FAD2EED-2C03-4024-B5AC-42A9C93C1EBE}" destId="{7D55CEDC-D5A8-41C9-A1B3-BDD06608B0CE}" srcOrd="5" destOrd="0" parTransId="{AD91FE59-2FAB-45F4-82F7-DB7B4072EC78}" sibTransId="{0C873D0B-3865-4823-853B-93C2B9D4C323}"/>
    <dgm:cxn modelId="{C3ABBAFE-2655-46C3-B878-0D336B61C02D}" type="presOf" srcId="{240F1BE2-2F03-41E9-A8B9-9AE370BD8243}" destId="{E8BA1F0B-80AF-4C77-9533-EB24B632EA3F}" srcOrd="0" destOrd="0" presId="urn:microsoft.com/office/officeart/2005/8/layout/vList2"/>
    <dgm:cxn modelId="{A4E2CE5C-5844-4A93-A752-88F451706F0D}" type="presParOf" srcId="{D6157457-7420-4D37-8A91-B7EFEFC91AED}" destId="{1C47DEBF-274C-4A4C-BAD5-CE93CBAD748D}" srcOrd="0" destOrd="0" presId="urn:microsoft.com/office/officeart/2005/8/layout/vList2"/>
    <dgm:cxn modelId="{D22AD241-6BAF-437C-8911-40A51470A56C}" type="presParOf" srcId="{D6157457-7420-4D37-8A91-B7EFEFC91AED}" destId="{19329015-CC38-443B-8EA7-41F7E33D5604}" srcOrd="1" destOrd="0" presId="urn:microsoft.com/office/officeart/2005/8/layout/vList2"/>
    <dgm:cxn modelId="{3C6CEB37-5EFE-477B-83DC-EDF2D5F0CDEE}" type="presParOf" srcId="{D6157457-7420-4D37-8A91-B7EFEFC91AED}" destId="{A1B1F7FF-2BE2-41C6-A142-B8FE63145EE3}" srcOrd="2" destOrd="0" presId="urn:microsoft.com/office/officeart/2005/8/layout/vList2"/>
    <dgm:cxn modelId="{9F60AB93-CDB2-4E0B-8B67-4562A66776EA}" type="presParOf" srcId="{D6157457-7420-4D37-8A91-B7EFEFC91AED}" destId="{0964A386-DAAE-40E3-97DE-DD4312DF6DCD}" srcOrd="3" destOrd="0" presId="urn:microsoft.com/office/officeart/2005/8/layout/vList2"/>
    <dgm:cxn modelId="{0845FC77-BBA5-4864-97F0-F14463E7EF9F}" type="presParOf" srcId="{D6157457-7420-4D37-8A91-B7EFEFC91AED}" destId="{AF8FA41B-FC19-45A1-B3A5-26AC92DCB976}" srcOrd="4" destOrd="0" presId="urn:microsoft.com/office/officeart/2005/8/layout/vList2"/>
    <dgm:cxn modelId="{7790AE0A-AB4B-473B-92C2-40AFFF38E102}" type="presParOf" srcId="{D6157457-7420-4D37-8A91-B7EFEFC91AED}" destId="{FB4D9C2A-EB56-4195-9341-96996CA8B584}" srcOrd="5" destOrd="0" presId="urn:microsoft.com/office/officeart/2005/8/layout/vList2"/>
    <dgm:cxn modelId="{9722ED49-AE1C-47B0-B84B-30B6AAD5C1D4}" type="presParOf" srcId="{D6157457-7420-4D37-8A91-B7EFEFC91AED}" destId="{7ECDB296-0CAB-4FD6-8AAB-84E4180AB422}" srcOrd="6" destOrd="0" presId="urn:microsoft.com/office/officeart/2005/8/layout/vList2"/>
    <dgm:cxn modelId="{08B854D9-540C-412D-A9ED-BE6C8B5686B2}" type="presParOf" srcId="{D6157457-7420-4D37-8A91-B7EFEFC91AED}" destId="{6E628693-B25F-4E89-9D4D-24C5EEC322CF}" srcOrd="7" destOrd="0" presId="urn:microsoft.com/office/officeart/2005/8/layout/vList2"/>
    <dgm:cxn modelId="{ED60B4E8-F20C-40E0-90C6-4619BBC24AAA}" type="presParOf" srcId="{D6157457-7420-4D37-8A91-B7EFEFC91AED}" destId="{321A375A-7BDD-417F-99F8-563397436093}" srcOrd="8" destOrd="0" presId="urn:microsoft.com/office/officeart/2005/8/layout/vList2"/>
    <dgm:cxn modelId="{0778F59E-3FBD-4829-9982-8F05F8041158}" type="presParOf" srcId="{D6157457-7420-4D37-8A91-B7EFEFC91AED}" destId="{55C43D06-F8C3-4751-839A-014F4BEAEEE9}" srcOrd="9" destOrd="0" presId="urn:microsoft.com/office/officeart/2005/8/layout/vList2"/>
    <dgm:cxn modelId="{A814EAF4-664B-4E9E-8A21-FA2175DE736B}" type="presParOf" srcId="{D6157457-7420-4D37-8A91-B7EFEFC91AED}" destId="{1E04D360-C86D-4297-BCEB-0D9F5848504E}" srcOrd="10" destOrd="0" presId="urn:microsoft.com/office/officeart/2005/8/layout/vList2"/>
    <dgm:cxn modelId="{1347A07A-E611-4A64-B5AF-608485BC5CB8}" type="presParOf" srcId="{D6157457-7420-4D37-8A91-B7EFEFC91AED}" destId="{37F48A21-2BE5-44FC-B6BA-81F48CA6A639}" srcOrd="11" destOrd="0" presId="urn:microsoft.com/office/officeart/2005/8/layout/vList2"/>
    <dgm:cxn modelId="{F384692F-4EB3-4D83-AF7F-7E247DA43891}" type="presParOf" srcId="{D6157457-7420-4D37-8A91-B7EFEFC91AED}" destId="{E8BA1F0B-80AF-4C77-9533-EB24B632EA3F}" srcOrd="12" destOrd="0" presId="urn:microsoft.com/office/officeart/2005/8/layout/vList2"/>
    <dgm:cxn modelId="{48A7BA0B-E8B3-40FC-B314-7731A6D527B8}" type="presParOf" srcId="{D6157457-7420-4D37-8A91-B7EFEFC91AED}" destId="{C202F62F-D3E4-4CED-843A-A2063C1080DE}" srcOrd="13" destOrd="0" presId="urn:microsoft.com/office/officeart/2005/8/layout/vList2"/>
    <dgm:cxn modelId="{488AA1B9-3AC7-41AF-BD33-08E83804E59C}" type="presParOf" srcId="{D6157457-7420-4D37-8A91-B7EFEFC91AED}" destId="{4C7F2244-DB74-4E59-A3B1-F091169625E4}"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7DEBF-274C-4A4C-BAD5-CE93CBAD748D}">
      <dsp:nvSpPr>
        <dsp:cNvPr id="0" name=""/>
        <dsp:cNvSpPr/>
      </dsp:nvSpPr>
      <dsp:spPr>
        <a:xfrm>
          <a:off x="0" y="152401"/>
          <a:ext cx="5943600" cy="4867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57.7%	Belief that patients lie</a:t>
          </a:r>
          <a:endParaRPr lang="en-US" sz="2000" b="1" kern="1200" dirty="0"/>
        </a:p>
      </dsp:txBody>
      <dsp:txXfrm>
        <a:off x="23760" y="176161"/>
        <a:ext cx="5896080" cy="439200"/>
      </dsp:txXfrm>
    </dsp:sp>
    <dsp:sp modelId="{A1B1F7FF-2BE2-41C6-A142-B8FE63145EE3}">
      <dsp:nvSpPr>
        <dsp:cNvPr id="0" name=""/>
        <dsp:cNvSpPr/>
      </dsp:nvSpPr>
      <dsp:spPr>
        <a:xfrm>
          <a:off x="0" y="685801"/>
          <a:ext cx="5943600" cy="4867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35.1%	Time constraints</a:t>
          </a:r>
          <a:endParaRPr lang="en-US" sz="2000" b="1" kern="1200" dirty="0"/>
        </a:p>
      </dsp:txBody>
      <dsp:txXfrm>
        <a:off x="23760" y="709561"/>
        <a:ext cx="5896080" cy="439200"/>
      </dsp:txXfrm>
    </dsp:sp>
    <dsp:sp modelId="{AF8FA41B-FC19-45A1-B3A5-26AC92DCB976}">
      <dsp:nvSpPr>
        <dsp:cNvPr id="0" name=""/>
        <dsp:cNvSpPr/>
      </dsp:nvSpPr>
      <dsp:spPr>
        <a:xfrm>
          <a:off x="0" y="1162139"/>
          <a:ext cx="5943600" cy="4867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29.5%	Fear it questions patient’s integrity</a:t>
          </a:r>
          <a:endParaRPr lang="en-US" sz="2000" b="1" kern="1200" dirty="0"/>
        </a:p>
      </dsp:txBody>
      <dsp:txXfrm>
        <a:off x="23760" y="1185899"/>
        <a:ext cx="5896080" cy="439200"/>
      </dsp:txXfrm>
    </dsp:sp>
    <dsp:sp modelId="{7ECDB296-0CAB-4FD6-8AAB-84E4180AB422}">
      <dsp:nvSpPr>
        <dsp:cNvPr id="0" name=""/>
        <dsp:cNvSpPr/>
      </dsp:nvSpPr>
      <dsp:spPr>
        <a:xfrm>
          <a:off x="0" y="1686373"/>
          <a:ext cx="5943600" cy="4867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25%      Fear of frightening/angering patient</a:t>
          </a:r>
          <a:endParaRPr lang="en-US" sz="2000" b="1" kern="1200" dirty="0"/>
        </a:p>
      </dsp:txBody>
      <dsp:txXfrm>
        <a:off x="23760" y="1710133"/>
        <a:ext cx="5896080" cy="439200"/>
      </dsp:txXfrm>
    </dsp:sp>
    <dsp:sp modelId="{321A375A-7BDD-417F-99F8-563397436093}">
      <dsp:nvSpPr>
        <dsp:cNvPr id="0" name=""/>
        <dsp:cNvSpPr/>
      </dsp:nvSpPr>
      <dsp:spPr>
        <a:xfrm>
          <a:off x="0" y="2209797"/>
          <a:ext cx="5943600" cy="4867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15.7%	Uncertainty about treatments</a:t>
          </a:r>
          <a:endParaRPr lang="en-US" sz="2000" b="1" kern="1200" dirty="0"/>
        </a:p>
      </dsp:txBody>
      <dsp:txXfrm>
        <a:off x="23760" y="2233557"/>
        <a:ext cx="5896080" cy="439200"/>
      </dsp:txXfrm>
    </dsp:sp>
    <dsp:sp modelId="{1E04D360-C86D-4297-BCEB-0D9F5848504E}">
      <dsp:nvSpPr>
        <dsp:cNvPr id="0" name=""/>
        <dsp:cNvSpPr/>
      </dsp:nvSpPr>
      <dsp:spPr>
        <a:xfrm>
          <a:off x="0" y="2743201"/>
          <a:ext cx="5943600" cy="4867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12.6%	Personally uncomfortable with subject</a:t>
          </a:r>
          <a:endParaRPr lang="en-US" sz="2000" b="1" kern="1200" dirty="0"/>
        </a:p>
      </dsp:txBody>
      <dsp:txXfrm>
        <a:off x="23760" y="2766961"/>
        <a:ext cx="5896080" cy="439200"/>
      </dsp:txXfrm>
    </dsp:sp>
    <dsp:sp modelId="{E8BA1F0B-80AF-4C77-9533-EB24B632EA3F}">
      <dsp:nvSpPr>
        <dsp:cNvPr id="0" name=""/>
        <dsp:cNvSpPr/>
      </dsp:nvSpPr>
      <dsp:spPr>
        <a:xfrm>
          <a:off x="0" y="3276601"/>
          <a:ext cx="5943600" cy="4867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11%	May encourage patient to see other MD</a:t>
          </a:r>
          <a:endParaRPr lang="en-US" sz="2000" b="1" kern="1200" dirty="0"/>
        </a:p>
      </dsp:txBody>
      <dsp:txXfrm>
        <a:off x="23760" y="3300361"/>
        <a:ext cx="5896080" cy="439200"/>
      </dsp:txXfrm>
    </dsp:sp>
    <dsp:sp modelId="{4C7F2244-DB74-4E59-A3B1-F091169625E4}">
      <dsp:nvSpPr>
        <dsp:cNvPr id="0" name=""/>
        <dsp:cNvSpPr/>
      </dsp:nvSpPr>
      <dsp:spPr>
        <a:xfrm>
          <a:off x="0" y="3810000"/>
          <a:ext cx="5943600" cy="4867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10.6%	Insurance doesn’t reimburse PCP time</a:t>
          </a:r>
          <a:endParaRPr lang="en-US" sz="2000" b="1" kern="1200" dirty="0"/>
        </a:p>
      </dsp:txBody>
      <dsp:txXfrm>
        <a:off x="23760" y="3833760"/>
        <a:ext cx="5896080" cy="4392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A4B480-CE5C-4E0D-AC18-BB1BB0E6AC89}" type="datetimeFigureOut">
              <a:rPr lang="en-US" smtClean="0"/>
              <a:pPr/>
              <a:t>4/10/2012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637ED1-3049-4C6B-9C72-EC3BF7AEDD12}" type="slidenum">
              <a:rPr lang="en-US" smtClean="0"/>
              <a:pPr/>
              <a:t>‹#›</a:t>
            </a:fld>
            <a:endParaRPr lang="en-US"/>
          </a:p>
        </p:txBody>
      </p:sp>
    </p:spTree>
    <p:extLst>
      <p:ext uri="{BB962C8B-B14F-4D97-AF65-F5344CB8AC3E}">
        <p14:creationId xmlns:p14="http://schemas.microsoft.com/office/powerpoint/2010/main" val="2664394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ncbi.nlm.nih.gov/sites/entrez?Db=pubmed&amp;Cmd=Search&amp;Term=%22Polen%20MR%22%5bAuthor%5d&amp;itool=EntrezSystem2.PEntrez.Pubmed.Pubmed_ResultsPanel.Pubmed_DiscoveryPanel.Pubmed_RVAbstractPlus" TargetMode="External"/><Relationship Id="rId13" Type="http://schemas.openxmlformats.org/officeDocument/2006/relationships/hyperlink" Target="http://www.ncbi.nlm.nih.gov/pubmed/15883236?ordinalpos=2&amp;itool=EntrezSystem2.PEntrez.Pubmed.Pubmed_ResultsPanel.Pubmed_DefaultReportPanel.Pubmed_RVDocSum" TargetMode="External"/><Relationship Id="rId3" Type="http://schemas.openxmlformats.org/officeDocument/2006/relationships/hyperlink" Target="http://www.ncbi.nlm.nih.gov/pubmed/11964101?ordinalpos=3&amp;itool=EntrezSystem2.PEntrez.Pubmed.Pubmed_ResultsPanel.Pubmed_DefaultReportPanel.Pubmed_RVDocSum" TargetMode="External"/><Relationship Id="rId7" Type="http://schemas.openxmlformats.org/officeDocument/2006/relationships/hyperlink" Target="http://www.ncbi.nlm.nih.gov/sites/entrez?Db=pubmed&amp;Cmd=Search&amp;Term=%22Whitlock%20EP%22%5bAuthor%5d&amp;itool=EntrezSystem2.PEntrez.Pubmed.Pubmed_ResultsPanel.Pubmed_DiscoveryPanel.Pubmed_RVAbstractPlus" TargetMode="External"/><Relationship Id="rId12" Type="http://schemas.openxmlformats.org/officeDocument/2006/relationships/hyperlink" Target="http://www.ncbi.nlm.nih.gov/sites/entrez?Db=pubmed&amp;Cmd=Search&amp;Term=%22U.S.%20Preventive%20Services%20Task%20Force%22%5bCorporate%20Author%5d&amp;itool=EntrezSystem2.PEntrez.Pubmed.Pubmed_ResultsPanel.Pubmed_DiscoveryPanel.Pubmed_RVAbstractPlus"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ncbi.nlm.nih.gov/pubmed/11964099?ordinalpos=4&amp;itool=EntrezSystem2.PEntrez.Pubmed.Pubmed_ResultsPanel.Pubmed_DefaultReportPanel.Pubmed_RVDocSum" TargetMode="External"/><Relationship Id="rId11" Type="http://schemas.openxmlformats.org/officeDocument/2006/relationships/hyperlink" Target="http://www.ncbi.nlm.nih.gov/sites/entrez?Db=pubmed&amp;Cmd=Search&amp;Term=%22Klein%20J%22%5bAuthor%5d&amp;itool=EntrezSystem2.PEntrez.Pubmed.Pubmed_ResultsPanel.Pubmed_DiscoveryPanel.Pubmed_RVAbstractPlus" TargetMode="External"/><Relationship Id="rId5" Type="http://schemas.openxmlformats.org/officeDocument/2006/relationships/hyperlink" Target="http://www.ncbi.nlm.nih.gov/pubmed/12380850?ordinalpos=2&amp;itool=EntrezSystem2.PEntrez.Pubmed.Pubmed_ResultsPanel.Pubmed_DefaultReportPanel.Pubmed_RVDocSum" TargetMode="External"/><Relationship Id="rId10" Type="http://schemas.openxmlformats.org/officeDocument/2006/relationships/hyperlink" Target="http://www.ncbi.nlm.nih.gov/sites/entrez?Db=pubmed&amp;Cmd=Search&amp;Term=%22Orleans%20T%22%5bAuthor%5d&amp;itool=EntrezSystem2.PEntrez.Pubmed.Pubmed_ResultsPanel.Pubmed_DiscoveryPanel.Pubmed_RVAbstractPlus" TargetMode="External"/><Relationship Id="rId4" Type="http://schemas.openxmlformats.org/officeDocument/2006/relationships/hyperlink" Target="http://www.ncbi.nlm.nih.gov/pubmed/12392812?ordinalpos=1&amp;itool=EntrezSystem2.PEntrez.Pubmed.Pubmed_ResultsPanel.Pubmed_DefaultReportPanel.Pubmed_RVDocSum" TargetMode="External"/><Relationship Id="rId9" Type="http://schemas.openxmlformats.org/officeDocument/2006/relationships/hyperlink" Target="http://www.ncbi.nlm.nih.gov/sites/entrez?Db=pubmed&amp;Cmd=Search&amp;Term=%22Green%20CA%22%5bAuthor%5d&amp;itool=EntrezSystem2.PEntrez.Pubmed.Pubmed_ResultsPanel.Pubmed_DiscoveryPanel.Pubmed_RVAbstractPlu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cbi.nlm.nih.gov/pubmed/16574672?ordinalpos=2&amp;itool=EntrezSystem2.PEntrez.Pubmed.Pubmed_ResultsPanel.Pubmed_DefaultReportPanel.Pubmed_RVDocSu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5886" y="8685856"/>
            <a:ext cx="2970544" cy="456570"/>
          </a:xfrm>
          <a:prstGeom prst="rect">
            <a:avLst/>
          </a:prstGeom>
          <a:noFill/>
          <a:ln w="9525">
            <a:noFill/>
            <a:miter lim="800000"/>
            <a:headEnd/>
            <a:tailEnd/>
          </a:ln>
        </p:spPr>
        <p:txBody>
          <a:bodyPr lIns="91091" tIns="45545" rIns="91091" bIns="45545" anchor="b"/>
          <a:lstStyle/>
          <a:p>
            <a:pPr algn="r" defTabSz="912003"/>
            <a:fld id="{963C8D51-DD98-4E61-AA63-C42585AD2921}" type="slidenum">
              <a:rPr lang="en-US" sz="1200">
                <a:latin typeface="Times New Roman" pitchFamily="18" charset="0"/>
              </a:rPr>
              <a:pPr algn="r" defTabSz="912003"/>
              <a:t>2</a:t>
            </a:fld>
            <a:endParaRPr lang="en-US" sz="1200" dirty="0">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897301">
              <a:defRPr/>
            </a:pPr>
            <a:r>
              <a:rPr lang="en-US" dirty="0" smtClean="0"/>
              <a:t>Moyer A, Finney JW, Swearingen CE, </a:t>
            </a:r>
            <a:r>
              <a:rPr lang="en-US" dirty="0" err="1" smtClean="0"/>
              <a:t>Vergun</a:t>
            </a:r>
            <a:r>
              <a:rPr lang="en-US" dirty="0" smtClean="0"/>
              <a:t> P.</a:t>
            </a:r>
            <a:r>
              <a:rPr lang="en-US" baseline="0" dirty="0" smtClean="0"/>
              <a:t> </a:t>
            </a:r>
            <a:r>
              <a:rPr lang="en-US" dirty="0" smtClean="0">
                <a:hlinkClick r:id="rId3"/>
              </a:rPr>
              <a:t>Brief interventions for alcohol problems: a meta-analytic review of controlled investigations in treatment-seeking and non-treatment-seeking populations.</a:t>
            </a:r>
            <a:r>
              <a:rPr lang="en-US" baseline="0" dirty="0" smtClean="0"/>
              <a:t> </a:t>
            </a:r>
            <a:r>
              <a:rPr lang="en-US" dirty="0" smtClean="0"/>
              <a:t>Addiction. 2002 Mar;97(3):279-92. Review.</a:t>
            </a:r>
          </a:p>
          <a:p>
            <a:endParaRPr lang="en-US" dirty="0" smtClean="0"/>
          </a:p>
          <a:p>
            <a:pPr defTabSz="897301">
              <a:defRPr/>
            </a:pPr>
            <a:r>
              <a:rPr lang="en-US" dirty="0" smtClean="0"/>
              <a:t>Moyer A, Finney JW.</a:t>
            </a:r>
            <a:r>
              <a:rPr lang="en-US" baseline="0" dirty="0" smtClean="0"/>
              <a:t> </a:t>
            </a:r>
            <a:r>
              <a:rPr lang="en-US" dirty="0" smtClean="0">
                <a:hlinkClick r:id="rId4"/>
              </a:rPr>
              <a:t>Outcomes for untreated individuals involved in randomized trials of alcohol treatment.</a:t>
            </a:r>
            <a:r>
              <a:rPr lang="en-US" baseline="0" dirty="0" smtClean="0"/>
              <a:t> </a:t>
            </a:r>
            <a:r>
              <a:rPr lang="en-US" dirty="0" smtClean="0"/>
              <a:t>J </a:t>
            </a:r>
            <a:r>
              <a:rPr lang="en-US" dirty="0" err="1" smtClean="0"/>
              <a:t>Subst</a:t>
            </a:r>
            <a:r>
              <a:rPr lang="en-US" dirty="0" smtClean="0"/>
              <a:t> Abuse Treat. 2002 Oct;23(3):247-52. Review.</a:t>
            </a:r>
          </a:p>
          <a:p>
            <a:endParaRPr lang="en-US" dirty="0" smtClean="0"/>
          </a:p>
          <a:p>
            <a:pPr defTabSz="897301">
              <a:defRPr/>
            </a:pPr>
            <a:r>
              <a:rPr lang="en-US" b="0" u="none" dirty="0" smtClean="0">
                <a:solidFill>
                  <a:schemeClr val="tx1"/>
                </a:solidFill>
              </a:rPr>
              <a:t>Moyer A, Finney JW.</a:t>
            </a:r>
            <a:r>
              <a:rPr lang="en-US" b="0" u="none" baseline="0" dirty="0" smtClean="0">
                <a:solidFill>
                  <a:schemeClr val="tx1"/>
                </a:solidFill>
              </a:rPr>
              <a:t> </a:t>
            </a:r>
            <a:r>
              <a:rPr lang="en-US" b="0" u="none" dirty="0" smtClean="0">
                <a:solidFill>
                  <a:schemeClr val="tx1"/>
                </a:solidFill>
                <a:hlinkClick r:id="rId5"/>
              </a:rPr>
              <a:t>Randomized versus nonrandomized studies of alcohol treatment: participants, methodological features and </a:t>
            </a:r>
            <a:r>
              <a:rPr lang="en-US" b="0" u="none" dirty="0" err="1" smtClean="0">
                <a:solidFill>
                  <a:schemeClr val="tx1"/>
                </a:solidFill>
                <a:hlinkClick r:id="rId5"/>
              </a:rPr>
              <a:t>posttreatment</a:t>
            </a:r>
            <a:r>
              <a:rPr lang="en-US" b="0" u="none" dirty="0" smtClean="0">
                <a:solidFill>
                  <a:schemeClr val="tx1"/>
                </a:solidFill>
                <a:hlinkClick r:id="rId5"/>
              </a:rPr>
              <a:t> functioning.</a:t>
            </a:r>
            <a:r>
              <a:rPr lang="en-US" b="0" u="none" baseline="0" dirty="0" smtClean="0">
                <a:solidFill>
                  <a:schemeClr val="tx1"/>
                </a:solidFill>
              </a:rPr>
              <a:t> </a:t>
            </a:r>
            <a:r>
              <a:rPr lang="en-US" b="0" u="none" dirty="0" smtClean="0">
                <a:solidFill>
                  <a:schemeClr val="tx1"/>
                </a:solidFill>
              </a:rPr>
              <a:t>J Stud Alcohol. 2002 Sep;63(5):542-50. Review.</a:t>
            </a:r>
          </a:p>
          <a:p>
            <a:pPr defTabSz="897301">
              <a:defRPr/>
            </a:pPr>
            <a:endParaRPr lang="en-US" b="0" u="none" dirty="0" smtClean="0">
              <a:solidFill>
                <a:schemeClr val="tx1"/>
              </a:solidFill>
            </a:endParaRPr>
          </a:p>
          <a:p>
            <a:pPr defTabSz="897301">
              <a:defRPr/>
            </a:pPr>
            <a:r>
              <a:rPr lang="en-US" b="0" u="none" dirty="0" smtClean="0">
                <a:solidFill>
                  <a:schemeClr val="tx1"/>
                </a:solidFill>
              </a:rPr>
              <a:t>Moyer A, Finney JW, Swearingen CE.</a:t>
            </a:r>
            <a:r>
              <a:rPr lang="en-US" b="0" u="none" baseline="0" dirty="0" smtClean="0">
                <a:solidFill>
                  <a:schemeClr val="tx1"/>
                </a:solidFill>
              </a:rPr>
              <a:t> </a:t>
            </a:r>
            <a:r>
              <a:rPr lang="en-US" b="0" u="none" dirty="0" smtClean="0">
                <a:solidFill>
                  <a:schemeClr val="tx1"/>
                </a:solidFill>
                <a:hlinkClick r:id="rId6"/>
              </a:rPr>
              <a:t>Methodological characteristics and quality of alcohol treatment outcome studies, 1970-98: an expanded evaluation.</a:t>
            </a:r>
            <a:r>
              <a:rPr lang="en-US" b="0" u="none" baseline="0" dirty="0" smtClean="0">
                <a:solidFill>
                  <a:schemeClr val="tx1"/>
                </a:solidFill>
              </a:rPr>
              <a:t> </a:t>
            </a:r>
            <a:r>
              <a:rPr lang="en-US" b="0" u="none" dirty="0" smtClean="0">
                <a:solidFill>
                  <a:schemeClr val="tx1"/>
                </a:solidFill>
              </a:rPr>
              <a:t>Addiction. 2002 Mar;97(3):253-63. Review</a:t>
            </a:r>
          </a:p>
          <a:p>
            <a:endParaRPr lang="en-US" b="0" u="none" dirty="0" smtClean="0">
              <a:solidFill>
                <a:schemeClr val="tx1"/>
              </a:solidFill>
            </a:endParaRPr>
          </a:p>
          <a:p>
            <a:pPr defTabSz="897301">
              <a:defRPr/>
            </a:pPr>
            <a:r>
              <a:rPr lang="en-US" b="0" u="none" dirty="0" smtClean="0">
                <a:solidFill>
                  <a:schemeClr val="tx1"/>
                </a:solidFill>
                <a:hlinkClick r:id="rId7"/>
              </a:rPr>
              <a:t>Whitlock EP</a:t>
            </a:r>
            <a:r>
              <a:rPr lang="en-US" b="0" u="none" dirty="0" smtClean="0">
                <a:solidFill>
                  <a:schemeClr val="tx1"/>
                </a:solidFill>
              </a:rPr>
              <a:t>, </a:t>
            </a:r>
            <a:r>
              <a:rPr lang="en-US" b="0" u="none" dirty="0" err="1" smtClean="0">
                <a:solidFill>
                  <a:schemeClr val="tx1"/>
                </a:solidFill>
                <a:hlinkClick r:id="rId8"/>
              </a:rPr>
              <a:t>Polen</a:t>
            </a:r>
            <a:r>
              <a:rPr lang="en-US" b="0" u="none" dirty="0" smtClean="0">
                <a:solidFill>
                  <a:schemeClr val="tx1"/>
                </a:solidFill>
                <a:hlinkClick r:id="rId8"/>
              </a:rPr>
              <a:t> MR</a:t>
            </a:r>
            <a:r>
              <a:rPr lang="en-US" b="0" u="none" dirty="0" smtClean="0">
                <a:solidFill>
                  <a:schemeClr val="tx1"/>
                </a:solidFill>
              </a:rPr>
              <a:t>, </a:t>
            </a:r>
            <a:r>
              <a:rPr lang="en-US" b="0" u="none" dirty="0" smtClean="0">
                <a:solidFill>
                  <a:schemeClr val="tx1"/>
                </a:solidFill>
                <a:hlinkClick r:id="rId9"/>
              </a:rPr>
              <a:t>Green CA</a:t>
            </a:r>
            <a:r>
              <a:rPr lang="en-US" b="0" u="none" dirty="0" smtClean="0">
                <a:solidFill>
                  <a:schemeClr val="tx1"/>
                </a:solidFill>
              </a:rPr>
              <a:t>, </a:t>
            </a:r>
            <a:r>
              <a:rPr lang="en-US" b="0" u="none" dirty="0" smtClean="0">
                <a:solidFill>
                  <a:schemeClr val="tx1"/>
                </a:solidFill>
                <a:hlinkClick r:id="rId10"/>
              </a:rPr>
              <a:t>Orleans T</a:t>
            </a:r>
            <a:r>
              <a:rPr lang="en-US" b="0" u="none" dirty="0" smtClean="0">
                <a:solidFill>
                  <a:schemeClr val="tx1"/>
                </a:solidFill>
              </a:rPr>
              <a:t>, </a:t>
            </a:r>
            <a:r>
              <a:rPr lang="en-US" b="0" u="none" dirty="0" smtClean="0">
                <a:solidFill>
                  <a:schemeClr val="tx1"/>
                </a:solidFill>
                <a:hlinkClick r:id="rId11"/>
              </a:rPr>
              <a:t>Klein J</a:t>
            </a:r>
            <a:r>
              <a:rPr lang="en-US" b="0" u="none" dirty="0" smtClean="0">
                <a:solidFill>
                  <a:schemeClr val="tx1"/>
                </a:solidFill>
              </a:rPr>
              <a:t>; </a:t>
            </a:r>
            <a:r>
              <a:rPr lang="en-US" b="0" u="none" dirty="0" smtClean="0">
                <a:solidFill>
                  <a:schemeClr val="tx1"/>
                </a:solidFill>
                <a:hlinkClick r:id="rId12"/>
              </a:rPr>
              <a:t>U.S. Preventive Services Task Force</a:t>
            </a:r>
            <a:r>
              <a:rPr lang="en-US" b="0" u="none" dirty="0" smtClean="0">
                <a:solidFill>
                  <a:schemeClr val="tx1"/>
                </a:solidFill>
              </a:rPr>
              <a:t>.</a:t>
            </a:r>
            <a:r>
              <a:rPr lang="en-US" b="0" u="none" baseline="0" dirty="0" smtClean="0">
                <a:solidFill>
                  <a:schemeClr val="tx1"/>
                </a:solidFill>
              </a:rPr>
              <a:t> </a:t>
            </a:r>
            <a:r>
              <a:rPr lang="en-US" b="0" u="none" dirty="0" smtClean="0">
                <a:solidFill>
                  <a:schemeClr val="tx1"/>
                </a:solidFill>
              </a:rPr>
              <a:t>Behavioral counseling interventions in primary care to reduce risky/harmful alcohol use by adults: a summary of the evidence for the U.S. Preventive Services Task Force.</a:t>
            </a:r>
            <a:r>
              <a:rPr lang="en-US" b="0" u="none" baseline="0" dirty="0" smtClean="0">
                <a:solidFill>
                  <a:schemeClr val="tx1"/>
                </a:solidFill>
              </a:rPr>
              <a:t> </a:t>
            </a:r>
            <a:r>
              <a:rPr lang="sv-SE" b="0" u="none" dirty="0" smtClean="0">
                <a:solidFill>
                  <a:schemeClr val="tx1"/>
                </a:solidFill>
              </a:rPr>
              <a:t>Ann Intern Med. 2004 Apr 6;140(7):557-68.</a:t>
            </a:r>
          </a:p>
          <a:p>
            <a:pPr defTabSz="897301">
              <a:defRPr/>
            </a:pPr>
            <a:endParaRPr lang="sv-SE" b="0" u="none" dirty="0" smtClean="0">
              <a:solidFill>
                <a:schemeClr val="tx1"/>
              </a:solidFill>
            </a:endParaRPr>
          </a:p>
          <a:p>
            <a:pPr defTabSz="897301">
              <a:defRPr/>
            </a:pPr>
            <a:r>
              <a:rPr lang="en-US" dirty="0" err="1" smtClean="0"/>
              <a:t>Bertholet</a:t>
            </a:r>
            <a:r>
              <a:rPr lang="en-US" dirty="0" smtClean="0"/>
              <a:t> N, </a:t>
            </a:r>
            <a:r>
              <a:rPr lang="en-US" dirty="0" err="1" smtClean="0"/>
              <a:t>Daeppen</a:t>
            </a:r>
            <a:r>
              <a:rPr lang="en-US" dirty="0" smtClean="0"/>
              <a:t> JB, </a:t>
            </a:r>
            <a:r>
              <a:rPr lang="en-US" dirty="0" err="1" smtClean="0"/>
              <a:t>Wietlisbach</a:t>
            </a:r>
            <a:r>
              <a:rPr lang="en-US" dirty="0" smtClean="0"/>
              <a:t> V, Fleming M, </a:t>
            </a:r>
            <a:r>
              <a:rPr lang="en-US" dirty="0" err="1" smtClean="0"/>
              <a:t>Burnand</a:t>
            </a:r>
            <a:r>
              <a:rPr lang="en-US" dirty="0" smtClean="0"/>
              <a:t> B.</a:t>
            </a:r>
            <a:r>
              <a:rPr lang="en-US" baseline="0" dirty="0" smtClean="0"/>
              <a:t> </a:t>
            </a:r>
            <a:r>
              <a:rPr lang="en-US" dirty="0" smtClean="0">
                <a:hlinkClick r:id="rId13"/>
              </a:rPr>
              <a:t>Reduction of alcohol consumption by brief alcohol intervention in primary care: systematic review and meta-analysis.</a:t>
            </a:r>
            <a:r>
              <a:rPr lang="en-US" baseline="0" dirty="0" smtClean="0"/>
              <a:t> </a:t>
            </a:r>
            <a:r>
              <a:rPr lang="en-US" dirty="0" smtClean="0"/>
              <a:t>Arch Intern Med. 2005 May 9;165(9):986-95. Review.</a:t>
            </a:r>
          </a:p>
          <a:p>
            <a:pPr defTabSz="897301">
              <a:defRPr/>
            </a:pPr>
            <a:endParaRPr lang="en-US" b="0" u="none" dirty="0">
              <a:solidFill>
                <a:schemeClr val="tx1"/>
              </a:solidFill>
            </a:endParaRPr>
          </a:p>
        </p:txBody>
      </p:sp>
      <p:sp>
        <p:nvSpPr>
          <p:cNvPr id="4" name="Slide Number Placeholder 3"/>
          <p:cNvSpPr>
            <a:spLocks noGrp="1"/>
          </p:cNvSpPr>
          <p:nvPr>
            <p:ph type="sldNum" sz="quarter" idx="10"/>
          </p:nvPr>
        </p:nvSpPr>
        <p:spPr/>
        <p:txBody>
          <a:bodyPr/>
          <a:lstStyle/>
          <a:p>
            <a:fld id="{91EEB87D-606E-4D57-B622-2E7465BB3FA8}"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EEB87D-606E-4D57-B622-2E7465BB3FA8}"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98901" y="8678516"/>
            <a:ext cx="2943225" cy="465485"/>
          </a:xfrm>
          <a:prstGeom prst="rect">
            <a:avLst/>
          </a:prstGeom>
          <a:noFill/>
          <a:ln w="9525">
            <a:noFill/>
            <a:miter lim="800000"/>
            <a:headEnd/>
            <a:tailEnd/>
          </a:ln>
        </p:spPr>
        <p:txBody>
          <a:bodyPr lIns="90041" tIns="45020" rIns="90041" bIns="45020" anchor="b"/>
          <a:lstStyle/>
          <a:p>
            <a:pPr algn="r" defTabSz="900113"/>
            <a:fld id="{6D27F6B3-A9E5-4233-833F-62DC9DC2EF0C}" type="slidenum">
              <a:rPr lang="en-US" sz="1200">
                <a:latin typeface="Arial" pitchFamily="34" charset="0"/>
              </a:rPr>
              <a:pPr algn="r" defTabSz="900113"/>
              <a:t>11</a:t>
            </a:fld>
            <a:endParaRPr lang="en-US" sz="1200">
              <a:latin typeface="Arial" pitchFamily="34" charset="0"/>
            </a:endParaRPr>
          </a:p>
        </p:txBody>
      </p:sp>
      <p:sp>
        <p:nvSpPr>
          <p:cNvPr id="164867" name="Rectangle 2"/>
          <p:cNvSpPr>
            <a:spLocks noGrp="1" noRot="1" noChangeAspect="1" noChangeArrowheads="1" noTextEdit="1"/>
          </p:cNvSpPr>
          <p:nvPr>
            <p:ph type="sldImg"/>
          </p:nvPr>
        </p:nvSpPr>
        <p:spPr>
          <a:xfrm>
            <a:off x="1143000" y="685800"/>
            <a:ext cx="4573588" cy="3429000"/>
          </a:xfrm>
          <a:ln/>
        </p:spPr>
      </p:sp>
      <p:sp>
        <p:nvSpPr>
          <p:cNvPr id="164868" name="Rectangle 3"/>
          <p:cNvSpPr>
            <a:spLocks noGrp="1" noChangeArrowheads="1"/>
          </p:cNvSpPr>
          <p:nvPr>
            <p:ph type="body" idx="1"/>
          </p:nvPr>
        </p:nvSpPr>
        <p:spPr>
          <a:xfrm>
            <a:off x="914400" y="4343992"/>
            <a:ext cx="5029200" cy="4113616"/>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latin typeface="Times New Roman"/>
              </a:rPr>
              <a:t>“Lying to physicians is not restricted to the problem of substance abuse. Patients frequently lie about eating habits, sexual practices and medical compliance. This does not necessarily mean that physicians do not discuss these issues with patients.”</a:t>
            </a:r>
          </a:p>
          <a:p>
            <a:pPr algn="l"/>
            <a:endParaRPr lang="en-US" dirty="0" smtClean="0">
              <a:latin typeface="Times New Roman"/>
            </a:endParaRPr>
          </a:p>
          <a:p>
            <a:pPr algn="l"/>
            <a:r>
              <a:rPr lang="en-US" dirty="0" smtClean="0">
                <a:latin typeface="Times New Roman"/>
              </a:rPr>
              <a:t>-CASA report</a:t>
            </a:r>
            <a:endParaRPr lang="en-US" sz="1000" dirty="0" smtClean="0">
              <a:latin typeface="Times New Roman"/>
            </a:endParaRPr>
          </a:p>
        </p:txBody>
      </p:sp>
      <p:sp>
        <p:nvSpPr>
          <p:cNvPr id="4" name="Slide Number Placeholder 3"/>
          <p:cNvSpPr>
            <a:spLocks noGrp="1"/>
          </p:cNvSpPr>
          <p:nvPr>
            <p:ph type="sldNum" sz="quarter" idx="10"/>
          </p:nvPr>
        </p:nvSpPr>
        <p:spPr/>
        <p:txBody>
          <a:bodyPr/>
          <a:lstStyle/>
          <a:p>
            <a:fld id="{91EEB87D-606E-4D57-B622-2E7465BB3FA8}"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Patient attitudes towards self-report and biomarker alcohol screening by primary care physicians.</a:t>
            </a:r>
            <a:endParaRPr lang="en-US" dirty="0" smtClean="0"/>
          </a:p>
          <a:p>
            <a:r>
              <a:rPr lang="en-US" dirty="0" smtClean="0"/>
              <a:t>Miller PM, Thomas SE, Mallin R.</a:t>
            </a:r>
          </a:p>
          <a:p>
            <a:r>
              <a:rPr lang="en-US" dirty="0" smtClean="0"/>
              <a:t>Alcohol </a:t>
            </a:r>
            <a:r>
              <a:rPr lang="en-US" dirty="0" err="1" smtClean="0"/>
              <a:t>Alcohol</a:t>
            </a:r>
            <a:r>
              <a:rPr lang="en-US" dirty="0" smtClean="0"/>
              <a:t>. 2006 May-Jun;41(3):306-10. </a:t>
            </a:r>
            <a:r>
              <a:rPr lang="en-US" dirty="0" err="1" smtClean="0"/>
              <a:t>Epub</a:t>
            </a:r>
            <a:r>
              <a:rPr lang="en-US" dirty="0" smtClean="0"/>
              <a:t> 2006 Mar 30.</a:t>
            </a:r>
          </a:p>
          <a:p>
            <a:endParaRPr lang="en-US" dirty="0" smtClean="0"/>
          </a:p>
          <a:p>
            <a:r>
              <a:rPr lang="en-US" dirty="0" smtClean="0"/>
              <a:t>Study participants were recruited from an outpatient primary care clinic located in downtown</a:t>
            </a:r>
          </a:p>
          <a:p>
            <a:r>
              <a:rPr lang="en-US" dirty="0" smtClean="0"/>
              <a:t>Charleston, SC, adjacent to a medical university. The clinic provides primary care medical</a:t>
            </a:r>
          </a:p>
          <a:p>
            <a:r>
              <a:rPr lang="en-US" dirty="0" smtClean="0"/>
              <a:t>services to a mostly black, lower socioeconomic, female population</a:t>
            </a:r>
          </a:p>
          <a:p>
            <a:r>
              <a:rPr lang="en-US" dirty="0" smtClean="0"/>
              <a:t>who are covered by Medicaid.</a:t>
            </a:r>
          </a:p>
          <a:p>
            <a:endParaRPr lang="en-US" dirty="0"/>
          </a:p>
        </p:txBody>
      </p:sp>
      <p:sp>
        <p:nvSpPr>
          <p:cNvPr id="4" name="Slide Number Placeholder 3"/>
          <p:cNvSpPr>
            <a:spLocks noGrp="1"/>
          </p:cNvSpPr>
          <p:nvPr>
            <p:ph type="sldNum" sz="quarter" idx="10"/>
          </p:nvPr>
        </p:nvSpPr>
        <p:spPr/>
        <p:txBody>
          <a:bodyPr/>
          <a:lstStyle/>
          <a:p>
            <a:fld id="{91EEB87D-606E-4D57-B622-2E7465BB3FA8}"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Slide Set -Basic</a:t>
            </a:r>
          </a:p>
        </p:txBody>
      </p:sp>
      <p:sp>
        <p:nvSpPr>
          <p:cNvPr id="7" name="Rectangle 7"/>
          <p:cNvSpPr>
            <a:spLocks noGrp="1" noChangeArrowheads="1"/>
          </p:cNvSpPr>
          <p:nvPr>
            <p:ph type="sldNum" sz="quarter" idx="5"/>
          </p:nvPr>
        </p:nvSpPr>
        <p:spPr>
          <a:ln/>
        </p:spPr>
        <p:txBody>
          <a:bodyPr/>
          <a:lstStyle/>
          <a:p>
            <a:fld id="{277793E4-CFDA-42C4-8373-19CA095B892A}" type="slidenum">
              <a:rPr lang="en-US"/>
              <a:pPr/>
              <a:t>20</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6304B4-ED44-46A0-B485-F22F772F6C55}" type="datetimeFigureOut">
              <a:rPr lang="en-US" smtClean="0"/>
              <a:pPr/>
              <a:t>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59D61-C71B-4084-829A-BF027C7C2A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6304B4-ED44-46A0-B485-F22F772F6C55}" type="datetimeFigureOut">
              <a:rPr lang="en-US" smtClean="0"/>
              <a:pPr/>
              <a:t>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59D61-C71B-4084-829A-BF027C7C2A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6304B4-ED44-46A0-B485-F22F772F6C55}" type="datetimeFigureOut">
              <a:rPr lang="en-US" smtClean="0"/>
              <a:pPr/>
              <a:t>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59D61-C71B-4084-829A-BF027C7C2A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26304B4-ED44-46A0-B485-F22F772F6C55}" type="datetimeFigureOut">
              <a:rPr lang="en-US" smtClean="0"/>
              <a:pPr/>
              <a:t>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59D61-C71B-4084-829A-BF027C7C2AA5}"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6304B4-ED44-46A0-B485-F22F772F6C55}" type="datetimeFigureOut">
              <a:rPr lang="en-US" smtClean="0"/>
              <a:pPr/>
              <a:t>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59D61-C71B-4084-829A-BF027C7C2A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6304B4-ED44-46A0-B485-F22F772F6C55}" type="datetimeFigureOut">
              <a:rPr lang="en-US" smtClean="0"/>
              <a:pPr/>
              <a:t>4/10/2012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59D61-C71B-4084-829A-BF027C7C2A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6304B4-ED44-46A0-B485-F22F772F6C55}" type="datetimeFigureOut">
              <a:rPr lang="en-US" smtClean="0"/>
              <a:pPr/>
              <a:t>4/10/2012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359D61-C71B-4084-829A-BF027C7C2A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6304B4-ED44-46A0-B485-F22F772F6C55}" type="datetimeFigureOut">
              <a:rPr lang="en-US" smtClean="0"/>
              <a:pPr/>
              <a:t>4/10/2012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359D61-C71B-4084-829A-BF027C7C2A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304B4-ED44-46A0-B485-F22F772F6C55}" type="datetimeFigureOut">
              <a:rPr lang="en-US" smtClean="0"/>
              <a:pPr/>
              <a:t>4/10/2012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359D61-C71B-4084-829A-BF027C7C2A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6304B4-ED44-46A0-B485-F22F772F6C55}" type="datetimeFigureOut">
              <a:rPr lang="en-US" smtClean="0"/>
              <a:pPr/>
              <a:t>4/10/2012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59D61-C71B-4084-829A-BF027C7C2A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6304B4-ED44-46A0-B485-F22F772F6C55}" type="datetimeFigureOut">
              <a:rPr lang="en-US" smtClean="0"/>
              <a:pPr/>
              <a:t>4/10/2012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59D61-C71B-4084-829A-BF027C7C2A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04B4-ED44-46A0-B485-F22F772F6C55}" type="datetimeFigureOut">
              <a:rPr lang="en-US" smtClean="0"/>
              <a:pPr/>
              <a:t>4/10/2012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59D61-C71B-4084-829A-BF027C7C2AA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wmf"/><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733800"/>
            <a:ext cx="8763000" cy="2689225"/>
          </a:xfrm>
        </p:spPr>
        <p:txBody>
          <a:bodyPr>
            <a:normAutofit fontScale="90000"/>
          </a:bodyPr>
          <a:lstStyle/>
          <a:p>
            <a:r>
              <a:rPr lang="en-US" sz="2700" dirty="0" smtClean="0">
                <a:latin typeface="Arial" pitchFamily="34" charset="0"/>
                <a:cs typeface="Arial" pitchFamily="34" charset="0"/>
              </a:rPr>
              <a:t/>
            </a:r>
            <a:br>
              <a:rPr lang="en-US" sz="2700" dirty="0" smtClean="0">
                <a:latin typeface="Arial" pitchFamily="34" charset="0"/>
                <a:cs typeface="Arial" pitchFamily="34" charset="0"/>
              </a:rPr>
            </a:br>
            <a:r>
              <a:rPr lang="en-US" sz="2700" dirty="0" smtClean="0">
                <a:latin typeface="Arial" pitchFamily="34" charset="0"/>
                <a:cs typeface="Arial" pitchFamily="34" charset="0"/>
              </a:rPr>
              <a:t/>
            </a:r>
            <a:br>
              <a:rPr lang="en-US" sz="2700" dirty="0" smtClean="0">
                <a:latin typeface="Arial" pitchFamily="34" charset="0"/>
                <a:cs typeface="Arial" pitchFamily="34" charset="0"/>
              </a:rPr>
            </a:br>
            <a:r>
              <a:rPr lang="en-US" sz="2700" dirty="0" smtClean="0">
                <a:latin typeface="Arial" pitchFamily="34" charset="0"/>
                <a:cs typeface="Arial" pitchFamily="34" charset="0"/>
              </a:rPr>
              <a:t/>
            </a:r>
            <a:br>
              <a:rPr lang="en-US" sz="2700" dirty="0" smtClean="0">
                <a:latin typeface="Arial" pitchFamily="34" charset="0"/>
                <a:cs typeface="Arial" pitchFamily="34" charset="0"/>
              </a:rPr>
            </a:br>
            <a:r>
              <a:rPr lang="en-US" sz="2700" dirty="0">
                <a:latin typeface="Arial" pitchFamily="34" charset="0"/>
                <a:cs typeface="Arial" pitchFamily="34" charset="0"/>
              </a:rPr>
              <a:t/>
            </a:r>
            <a:br>
              <a:rPr lang="en-US" sz="2700" dirty="0">
                <a:latin typeface="Arial" pitchFamily="34" charset="0"/>
                <a:cs typeface="Arial" pitchFamily="34" charset="0"/>
              </a:rPr>
            </a:br>
            <a:r>
              <a:rPr lang="en-US" sz="3100" i="1" dirty="0" smtClean="0">
                <a:latin typeface="Arial" pitchFamily="34" charset="0"/>
                <a:cs typeface="Arial" pitchFamily="34" charset="0"/>
              </a:rPr>
              <a:t/>
            </a:r>
            <a:br>
              <a:rPr lang="en-US" sz="3100" i="1" dirty="0" smtClean="0">
                <a:latin typeface="Arial" pitchFamily="34" charset="0"/>
                <a:cs typeface="Arial" pitchFamily="34" charset="0"/>
              </a:rPr>
            </a:br>
            <a:r>
              <a:rPr lang="en-US" sz="3100" i="1" dirty="0" smtClean="0">
                <a:latin typeface="Arial" pitchFamily="34" charset="0"/>
                <a:cs typeface="Arial" pitchFamily="34" charset="0"/>
              </a:rPr>
              <a:t/>
            </a:r>
            <a:br>
              <a:rPr lang="en-US" sz="3100" i="1" dirty="0" smtClean="0">
                <a:latin typeface="Arial" pitchFamily="34" charset="0"/>
                <a:cs typeface="Arial" pitchFamily="34" charset="0"/>
              </a:rPr>
            </a:br>
            <a:r>
              <a:rPr lang="en-US" sz="3100" i="1" dirty="0" smtClean="0">
                <a:latin typeface="Arial" pitchFamily="34" charset="0"/>
                <a:cs typeface="Arial" pitchFamily="34" charset="0"/>
              </a:rPr>
              <a:t/>
            </a:r>
            <a:br>
              <a:rPr lang="en-US" sz="3100" i="1" dirty="0" smtClean="0">
                <a:latin typeface="Arial" pitchFamily="34" charset="0"/>
                <a:cs typeface="Arial" pitchFamily="34" charset="0"/>
              </a:rPr>
            </a:br>
            <a:r>
              <a:rPr lang="en-US" sz="2000" dirty="0">
                <a:latin typeface="Arial" pitchFamily="34" charset="0"/>
                <a:cs typeface="Arial" pitchFamily="34" charset="0"/>
              </a:rPr>
              <a:t/>
            </a:r>
            <a:br>
              <a:rPr lang="en-US" sz="2000" dirty="0">
                <a:latin typeface="Arial" pitchFamily="34" charset="0"/>
                <a:cs typeface="Arial" pitchFamily="34" charset="0"/>
              </a:rPr>
            </a:br>
            <a:r>
              <a:rPr lang="en-US" sz="2000" i="1" dirty="0" smtClean="0"/>
              <a:t/>
            </a:r>
            <a:br>
              <a:rPr lang="en-US" sz="2000" i="1" dirty="0" smtClean="0"/>
            </a:br>
            <a:endParaRPr lang="en-US" sz="2000" i="1" dirty="0"/>
          </a:p>
        </p:txBody>
      </p:sp>
      <p:sp>
        <p:nvSpPr>
          <p:cNvPr id="3" name="Subtitle 2"/>
          <p:cNvSpPr>
            <a:spLocks noGrp="1"/>
          </p:cNvSpPr>
          <p:nvPr>
            <p:ph type="subTitle" idx="1"/>
          </p:nvPr>
        </p:nvSpPr>
        <p:spPr>
          <a:xfrm>
            <a:off x="228600" y="1219200"/>
            <a:ext cx="8686800" cy="1752600"/>
          </a:xfrm>
        </p:spPr>
        <p:txBody>
          <a:bodyPr>
            <a:noAutofit/>
          </a:bodyPr>
          <a:lstStyle/>
          <a:p>
            <a:r>
              <a:rPr lang="en-US" b="1" dirty="0" smtClean="0">
                <a:latin typeface="Arial" pitchFamily="34" charset="0"/>
                <a:cs typeface="Arial" pitchFamily="34" charset="0"/>
              </a:rPr>
              <a:t>SBIRT:  </a:t>
            </a:r>
          </a:p>
          <a:p>
            <a:r>
              <a:rPr lang="en-US" b="1" dirty="0" smtClean="0">
                <a:latin typeface="Arial" pitchFamily="34" charset="0"/>
                <a:cs typeface="Arial" pitchFamily="34" charset="0"/>
              </a:rPr>
              <a:t>Screening, Brief Intervention and Referral to Treatment</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Overview, Epidemiology and Evidence</a:t>
            </a:r>
            <a:endParaRPr lang="en-US" b="1"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334000"/>
            <a:ext cx="336232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1981200"/>
            <a:ext cx="5943600" cy="2743200"/>
          </a:xfrm>
        </p:spPr>
        <p:txBody>
          <a:bodyPr>
            <a:normAutofit/>
          </a:bodyPr>
          <a:lstStyle/>
          <a:p>
            <a:r>
              <a:rPr lang="en-US" sz="2000" dirty="0" smtClean="0"/>
              <a:t>Substance misuse is common, deadly and treatable.</a:t>
            </a:r>
          </a:p>
          <a:p>
            <a:endParaRPr lang="en-US" sz="2000" dirty="0" smtClean="0"/>
          </a:p>
          <a:p>
            <a:r>
              <a:rPr lang="en-US" sz="2000" dirty="0" smtClean="0"/>
              <a:t>The attention we give to substance misuse is not proportional to its prevalence, relevance to general health and our ability to intervene effectively.</a:t>
            </a:r>
            <a:endParaRPr lang="en-US" sz="2000" dirty="0"/>
          </a:p>
        </p:txBody>
      </p:sp>
      <p:sp>
        <p:nvSpPr>
          <p:cNvPr id="3" name="Title 2"/>
          <p:cNvSpPr>
            <a:spLocks noGrp="1"/>
          </p:cNvSpPr>
          <p:nvPr>
            <p:ph type="title"/>
          </p:nvPr>
        </p:nvSpPr>
        <p:spPr>
          <a:xfrm>
            <a:off x="381000" y="304800"/>
            <a:ext cx="8229600" cy="1371600"/>
          </a:xfrm>
        </p:spPr>
        <p:txBody>
          <a:bodyPr>
            <a:normAutofit/>
          </a:bodyPr>
          <a:lstStyle/>
          <a:p>
            <a:r>
              <a:rPr lang="en-US" sz="3200" b="1" dirty="0" smtClean="0"/>
              <a:t>Why is SBIRT Important to Us?</a:t>
            </a:r>
            <a:endParaRPr lang="en-US" sz="3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6"/>
          <p:cNvSpPr>
            <a:spLocks noChangeArrowheads="1"/>
          </p:cNvSpPr>
          <p:nvPr/>
        </p:nvSpPr>
        <p:spPr bwMode="auto">
          <a:xfrm>
            <a:off x="304801" y="304800"/>
            <a:ext cx="8305800" cy="838200"/>
          </a:xfrm>
          <a:prstGeom prst="rect">
            <a:avLst/>
          </a:prstGeom>
          <a:noFill/>
          <a:ln w="9525">
            <a:noFill/>
            <a:miter lim="800000"/>
            <a:headEnd/>
            <a:tailEnd/>
          </a:ln>
        </p:spPr>
        <p:txBody>
          <a:bodyPr lIns="92075" tIns="46038" rIns="92075" bIns="46038" anchor="ctr"/>
          <a:lstStyle/>
          <a:p>
            <a:pPr algn="ctr" eaLnBrk="1" hangingPunct="1"/>
            <a:r>
              <a:rPr lang="en-US" sz="3200" b="1" dirty="0" smtClean="0">
                <a:latin typeface="Arial" pitchFamily="34" charset="0"/>
              </a:rPr>
              <a:t>Prevalence of Alcohol Misuse in Medical Settings  </a:t>
            </a:r>
            <a:endParaRPr lang="en-US" sz="3200" b="1" dirty="0">
              <a:latin typeface="Arial" pitchFamily="34" charset="0"/>
            </a:endParaRPr>
          </a:p>
        </p:txBody>
      </p:sp>
      <p:sp>
        <p:nvSpPr>
          <p:cNvPr id="163843" name="Rectangle 7"/>
          <p:cNvSpPr>
            <a:spLocks noChangeArrowheads="1"/>
          </p:cNvSpPr>
          <p:nvPr/>
        </p:nvSpPr>
        <p:spPr bwMode="auto">
          <a:xfrm>
            <a:off x="1063625" y="1524000"/>
            <a:ext cx="7772400" cy="4114800"/>
          </a:xfrm>
          <a:prstGeom prst="rect">
            <a:avLst/>
          </a:prstGeom>
          <a:noFill/>
          <a:ln w="9525">
            <a:noFill/>
            <a:miter lim="800000"/>
            <a:headEnd/>
            <a:tailEnd/>
          </a:ln>
        </p:spPr>
        <p:txBody>
          <a:bodyPr lIns="182562" tIns="46038" rIns="182562" bIns="46038"/>
          <a:lstStyle/>
          <a:p>
            <a:pPr marL="342900" indent="-342900" algn="l" eaLnBrk="1" hangingPunct="1">
              <a:spcBef>
                <a:spcPct val="20000"/>
              </a:spcBef>
              <a:buClr>
                <a:srgbClr val="FF9900"/>
              </a:buClr>
              <a:buFontTx/>
              <a:buChar char="•"/>
            </a:pPr>
            <a:endParaRPr lang="en-US" sz="2000">
              <a:solidFill>
                <a:schemeClr val="bg1"/>
              </a:solidFill>
            </a:endParaRPr>
          </a:p>
          <a:p>
            <a:pPr marL="342900" indent="-342900" algn="l" eaLnBrk="1" hangingPunct="1">
              <a:spcBef>
                <a:spcPct val="20000"/>
              </a:spcBef>
              <a:buClr>
                <a:srgbClr val="FF9900"/>
              </a:buClr>
              <a:buFontTx/>
              <a:buChar char="•"/>
            </a:pPr>
            <a:endParaRPr lang="en-US" sz="2000">
              <a:solidFill>
                <a:schemeClr val="bg1"/>
              </a:solidFill>
            </a:endParaRPr>
          </a:p>
          <a:p>
            <a:pPr marL="342900" indent="-342900" algn="l" eaLnBrk="1" hangingPunct="1">
              <a:spcBef>
                <a:spcPct val="20000"/>
              </a:spcBef>
              <a:buClr>
                <a:srgbClr val="FF9900"/>
              </a:buClr>
              <a:buFontTx/>
              <a:buChar char="•"/>
            </a:pPr>
            <a:endParaRPr lang="en-US" sz="2000">
              <a:solidFill>
                <a:schemeClr val="bg1"/>
              </a:solidFill>
            </a:endParaRPr>
          </a:p>
        </p:txBody>
      </p:sp>
      <p:pic>
        <p:nvPicPr>
          <p:cNvPr id="163844" name="Picture 8"/>
          <p:cNvPicPr>
            <a:picLocks noChangeArrowheads="1"/>
          </p:cNvPicPr>
          <p:nvPr/>
        </p:nvPicPr>
        <p:blipFill>
          <a:blip r:embed="rId3" cstate="print"/>
          <a:srcRect/>
          <a:stretch>
            <a:fillRect/>
          </a:stretch>
        </p:blipFill>
        <p:spPr bwMode="auto">
          <a:xfrm>
            <a:off x="609600" y="1447800"/>
            <a:ext cx="5715000" cy="5410200"/>
          </a:xfrm>
          <a:prstGeom prst="rect">
            <a:avLst/>
          </a:prstGeom>
          <a:noFill/>
          <a:ln w="9525">
            <a:noFill/>
            <a:miter lim="800000"/>
            <a:headEnd/>
            <a:tailEnd/>
          </a:ln>
        </p:spPr>
      </p:pic>
      <p:sp>
        <p:nvSpPr>
          <p:cNvPr id="163845" name="Rectangle 9"/>
          <p:cNvSpPr>
            <a:spLocks noChangeArrowheads="1"/>
          </p:cNvSpPr>
          <p:nvPr/>
        </p:nvSpPr>
        <p:spPr bwMode="auto">
          <a:xfrm>
            <a:off x="6407003" y="1905000"/>
            <a:ext cx="2203598" cy="369332"/>
          </a:xfrm>
          <a:prstGeom prst="rect">
            <a:avLst/>
          </a:prstGeom>
          <a:solidFill>
            <a:schemeClr val="bg2"/>
          </a:solidFill>
          <a:ln w="19050">
            <a:solidFill>
              <a:schemeClr val="tx1"/>
            </a:solidFill>
            <a:miter lim="800000"/>
            <a:headEnd type="none" w="sm" len="sm"/>
            <a:tailEnd type="none" w="sm" len="sm"/>
          </a:ln>
        </p:spPr>
        <p:txBody>
          <a:bodyPr wrap="square">
            <a:spAutoFit/>
          </a:bodyPr>
          <a:lstStyle/>
          <a:p>
            <a:pPr algn="ctr" eaLnBrk="1" hangingPunct="1"/>
            <a:r>
              <a:rPr lang="en-US" sz="1800" b="1" dirty="0" smtClean="0">
                <a:latin typeface="Arial" pitchFamily="34" charset="0"/>
              </a:rPr>
              <a:t>Dependent</a:t>
            </a:r>
            <a:endParaRPr lang="en-US" sz="1800" b="1" dirty="0">
              <a:latin typeface="Arial" pitchFamily="34" charset="0"/>
            </a:endParaRPr>
          </a:p>
        </p:txBody>
      </p:sp>
      <p:sp>
        <p:nvSpPr>
          <p:cNvPr id="163846" name="Rectangle 10"/>
          <p:cNvSpPr>
            <a:spLocks noChangeArrowheads="1"/>
          </p:cNvSpPr>
          <p:nvPr/>
        </p:nvSpPr>
        <p:spPr bwMode="auto">
          <a:xfrm>
            <a:off x="6407003" y="3004595"/>
            <a:ext cx="2203599" cy="369332"/>
          </a:xfrm>
          <a:prstGeom prst="rect">
            <a:avLst/>
          </a:prstGeom>
          <a:noFill/>
          <a:ln w="25400">
            <a:solidFill>
              <a:schemeClr val="tx1"/>
            </a:solidFill>
            <a:miter lim="800000"/>
            <a:headEnd type="none" w="sm" len="sm"/>
            <a:tailEnd type="none" w="sm" len="sm"/>
          </a:ln>
        </p:spPr>
        <p:txBody>
          <a:bodyPr wrap="square">
            <a:spAutoFit/>
          </a:bodyPr>
          <a:lstStyle/>
          <a:p>
            <a:pPr algn="ctr" eaLnBrk="1" hangingPunct="1"/>
            <a:r>
              <a:rPr lang="en-US" sz="1800" b="1" dirty="0">
                <a:latin typeface="Arial" pitchFamily="34" charset="0"/>
              </a:rPr>
              <a:t>At-Risk </a:t>
            </a:r>
            <a:r>
              <a:rPr lang="en-US" sz="1800" b="1" dirty="0" smtClean="0">
                <a:latin typeface="Arial" pitchFamily="34" charset="0"/>
              </a:rPr>
              <a:t>Drinkers</a:t>
            </a:r>
            <a:endParaRPr lang="en-US" sz="1800" b="1" dirty="0">
              <a:latin typeface="Arial" pitchFamily="34" charset="0"/>
            </a:endParaRPr>
          </a:p>
        </p:txBody>
      </p:sp>
      <p:sp>
        <p:nvSpPr>
          <p:cNvPr id="163849" name="Rectangle 15"/>
          <p:cNvSpPr>
            <a:spLocks noChangeArrowheads="1"/>
          </p:cNvSpPr>
          <p:nvPr/>
        </p:nvSpPr>
        <p:spPr bwMode="ltGray">
          <a:xfrm>
            <a:off x="6407003" y="4337473"/>
            <a:ext cx="2203599" cy="369332"/>
          </a:xfrm>
          <a:prstGeom prst="rect">
            <a:avLst/>
          </a:prstGeom>
          <a:noFill/>
          <a:ln w="25400">
            <a:solidFill>
              <a:schemeClr val="tx1"/>
            </a:solidFill>
            <a:miter lim="800000"/>
            <a:headEnd/>
            <a:tailEnd/>
          </a:ln>
        </p:spPr>
        <p:txBody>
          <a:bodyPr wrap="square" anchor="ctr">
            <a:spAutoFit/>
          </a:bodyPr>
          <a:lstStyle/>
          <a:p>
            <a:pPr algn="ctr"/>
            <a:r>
              <a:rPr lang="en-US" sz="1800" b="1" dirty="0">
                <a:latin typeface="Arial" pitchFamily="34" charset="0"/>
              </a:rPr>
              <a:t>Low Risk Drinkers</a:t>
            </a:r>
          </a:p>
        </p:txBody>
      </p:sp>
      <p:sp>
        <p:nvSpPr>
          <p:cNvPr id="163851" name="Rectangle 17"/>
          <p:cNvSpPr>
            <a:spLocks noChangeArrowheads="1"/>
          </p:cNvSpPr>
          <p:nvPr/>
        </p:nvSpPr>
        <p:spPr bwMode="auto">
          <a:xfrm>
            <a:off x="6407004" y="5453766"/>
            <a:ext cx="2203598" cy="369332"/>
          </a:xfrm>
          <a:prstGeom prst="rect">
            <a:avLst/>
          </a:prstGeom>
          <a:noFill/>
          <a:ln w="25400">
            <a:solidFill>
              <a:schemeClr val="tx1"/>
            </a:solidFill>
            <a:miter lim="800000"/>
            <a:headEnd type="none" w="sm" len="sm"/>
            <a:tailEnd type="none" w="sm" len="sm"/>
          </a:ln>
        </p:spPr>
        <p:txBody>
          <a:bodyPr wrap="square">
            <a:spAutoFit/>
          </a:bodyPr>
          <a:lstStyle/>
          <a:p>
            <a:pPr algn="ctr" eaLnBrk="1" hangingPunct="1"/>
            <a:r>
              <a:rPr lang="en-US" sz="1800" b="1" dirty="0" smtClean="0">
                <a:latin typeface="Arial" pitchFamily="34" charset="0"/>
              </a:rPr>
              <a:t> Abstainers</a:t>
            </a:r>
            <a:endParaRPr lang="en-US" sz="1800" b="1" dirty="0">
              <a:latin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normAutofit fontScale="90000"/>
          </a:bodyPr>
          <a:lstStyle/>
          <a:p>
            <a:r>
              <a:rPr lang="en-US" sz="3600" b="1" dirty="0" smtClean="0"/>
              <a:t>Leading Causes of Preventable Death in the United States</a:t>
            </a:r>
          </a:p>
        </p:txBody>
      </p:sp>
      <p:pic>
        <p:nvPicPr>
          <p:cNvPr id="28675" name="Picture 3"/>
          <p:cNvPicPr>
            <a:picLocks noChangeAspect="1" noChangeArrowheads="1"/>
          </p:cNvPicPr>
          <p:nvPr/>
        </p:nvPicPr>
        <p:blipFill>
          <a:blip r:embed="rId3" cstate="print"/>
          <a:srcRect/>
          <a:stretch>
            <a:fillRect/>
          </a:stretch>
        </p:blipFill>
        <p:spPr bwMode="auto">
          <a:xfrm>
            <a:off x="595719" y="1828800"/>
            <a:ext cx="7874000" cy="3671888"/>
          </a:xfrm>
          <a:prstGeom prst="rect">
            <a:avLst/>
          </a:prstGeom>
          <a:noFill/>
          <a:ln w="9525">
            <a:noFill/>
            <a:miter lim="800000"/>
            <a:headEnd/>
            <a:tailEnd/>
          </a:ln>
        </p:spPr>
      </p:pic>
      <p:sp>
        <p:nvSpPr>
          <p:cNvPr id="28677" name="Line 5"/>
          <p:cNvSpPr>
            <a:spLocks noChangeShapeType="1"/>
          </p:cNvSpPr>
          <p:nvPr/>
        </p:nvSpPr>
        <p:spPr bwMode="auto">
          <a:xfrm>
            <a:off x="214719" y="2971800"/>
            <a:ext cx="381000" cy="304800"/>
          </a:xfrm>
          <a:prstGeom prst="line">
            <a:avLst/>
          </a:prstGeom>
          <a:noFill/>
          <a:ln w="76200">
            <a:solidFill>
              <a:srgbClr val="FF0000"/>
            </a:solidFill>
            <a:round/>
            <a:headEnd/>
            <a:tailEnd type="triangle" w="med" len="med"/>
          </a:ln>
        </p:spPr>
        <p:txBody>
          <a:bodyPr/>
          <a:lstStyle/>
          <a:p>
            <a:endParaRPr lang="en-US"/>
          </a:p>
        </p:txBody>
      </p:sp>
      <p:sp>
        <p:nvSpPr>
          <p:cNvPr id="28678" name="Line 6"/>
          <p:cNvSpPr>
            <a:spLocks noChangeShapeType="1"/>
          </p:cNvSpPr>
          <p:nvPr/>
        </p:nvSpPr>
        <p:spPr bwMode="auto">
          <a:xfrm>
            <a:off x="214719" y="4590607"/>
            <a:ext cx="381000" cy="304800"/>
          </a:xfrm>
          <a:prstGeom prst="line">
            <a:avLst/>
          </a:prstGeom>
          <a:noFill/>
          <a:ln w="76200">
            <a:solidFill>
              <a:srgbClr val="FF0000"/>
            </a:solidFill>
            <a:round/>
            <a:headEnd/>
            <a:tailEnd type="triangle" w="med" len="med"/>
          </a:ln>
        </p:spPr>
        <p:txBody>
          <a:bodyPr/>
          <a:lstStyle/>
          <a:p>
            <a:endParaRPr lang="en-US"/>
          </a:p>
        </p:txBody>
      </p:sp>
      <p:sp>
        <p:nvSpPr>
          <p:cNvPr id="28679" name="Line 7"/>
          <p:cNvSpPr>
            <a:spLocks noChangeShapeType="1"/>
          </p:cNvSpPr>
          <p:nvPr/>
        </p:nvSpPr>
        <p:spPr bwMode="auto">
          <a:xfrm>
            <a:off x="237166" y="2466753"/>
            <a:ext cx="381000" cy="304800"/>
          </a:xfrm>
          <a:prstGeom prst="line">
            <a:avLst/>
          </a:prstGeom>
          <a:noFill/>
          <a:ln w="76200">
            <a:solidFill>
              <a:srgbClr val="FF0000"/>
            </a:solidFill>
            <a:round/>
            <a:headEnd/>
            <a:tailEnd type="triangle" w="med" len="med"/>
          </a:ln>
        </p:spPr>
        <p:txBody>
          <a:bodyPr/>
          <a:lstStyle/>
          <a:p>
            <a:endParaRPr lang="en-US"/>
          </a:p>
        </p:txBody>
      </p:sp>
      <p:sp>
        <p:nvSpPr>
          <p:cNvPr id="28680" name="Line 8"/>
          <p:cNvSpPr>
            <a:spLocks noChangeShapeType="1"/>
          </p:cNvSpPr>
          <p:nvPr/>
        </p:nvSpPr>
        <p:spPr bwMode="auto">
          <a:xfrm flipH="1">
            <a:off x="8382000" y="2324100"/>
            <a:ext cx="228600" cy="381000"/>
          </a:xfrm>
          <a:prstGeom prst="line">
            <a:avLst/>
          </a:prstGeom>
          <a:noFill/>
          <a:ln w="76200">
            <a:solidFill>
              <a:srgbClr val="FF0000"/>
            </a:solidFill>
            <a:round/>
            <a:headEnd/>
            <a:tailEnd type="triangle" w="med" len="med"/>
          </a:ln>
        </p:spPr>
        <p:txBody>
          <a:bodyPr/>
          <a:lstStyle/>
          <a:p>
            <a:endParaRPr lang="en-US"/>
          </a:p>
        </p:txBody>
      </p:sp>
      <p:sp>
        <p:nvSpPr>
          <p:cNvPr id="28681" name="Line 9"/>
          <p:cNvSpPr>
            <a:spLocks noChangeShapeType="1"/>
          </p:cNvSpPr>
          <p:nvPr/>
        </p:nvSpPr>
        <p:spPr bwMode="auto">
          <a:xfrm flipH="1">
            <a:off x="8382000" y="2895600"/>
            <a:ext cx="228600" cy="381000"/>
          </a:xfrm>
          <a:prstGeom prst="line">
            <a:avLst/>
          </a:prstGeom>
          <a:noFill/>
          <a:ln w="76200">
            <a:solidFill>
              <a:srgbClr val="FF0000"/>
            </a:solidFill>
            <a:round/>
            <a:headEnd/>
            <a:tailEnd type="triangle" w="med" len="med"/>
          </a:ln>
        </p:spPr>
        <p:txBody>
          <a:bodyPr/>
          <a:lstStyle/>
          <a:p>
            <a:endParaRPr lang="en-US"/>
          </a:p>
        </p:txBody>
      </p:sp>
      <p:sp>
        <p:nvSpPr>
          <p:cNvPr id="28682" name="Line 10"/>
          <p:cNvSpPr>
            <a:spLocks noChangeShapeType="1"/>
          </p:cNvSpPr>
          <p:nvPr/>
        </p:nvSpPr>
        <p:spPr bwMode="auto">
          <a:xfrm flipH="1">
            <a:off x="8382000" y="4419600"/>
            <a:ext cx="228600" cy="381000"/>
          </a:xfrm>
          <a:prstGeom prst="line">
            <a:avLst/>
          </a:prstGeom>
          <a:noFill/>
          <a:ln w="76200">
            <a:solidFill>
              <a:srgbClr val="FF0000"/>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2814246"/>
              </p:ext>
            </p:extLst>
          </p:nvPr>
        </p:nvGraphicFramePr>
        <p:xfrm>
          <a:off x="457200" y="1600200"/>
          <a:ext cx="8229600" cy="4001327"/>
        </p:xfrm>
        <a:graphic>
          <a:graphicData uri="http://schemas.openxmlformats.org/drawingml/2006/table">
            <a:tbl>
              <a:tblPr firstRow="1" bandRow="1">
                <a:tableStyleId>{5C22544A-7EE6-4342-B048-85BDC9FD1C3A}</a:tableStyleId>
              </a:tblPr>
              <a:tblGrid>
                <a:gridCol w="1981200"/>
                <a:gridCol w="6248400"/>
              </a:tblGrid>
              <a:tr h="620617">
                <a:tc>
                  <a:txBody>
                    <a:bodyPr/>
                    <a:lstStyle/>
                    <a:p>
                      <a:pPr algn="ctr"/>
                      <a:r>
                        <a:rPr lang="en-US" b="1" dirty="0" smtClean="0">
                          <a:solidFill>
                            <a:schemeClr val="bg1"/>
                          </a:solidFill>
                        </a:rPr>
                        <a:t>107,000+</a:t>
                      </a:r>
                      <a:endParaRPr lang="en-US" b="1" dirty="0">
                        <a:solidFill>
                          <a:schemeClr val="bg1"/>
                        </a:solidFill>
                      </a:endParaRPr>
                    </a:p>
                  </a:txBody>
                  <a:tcPr anchor="ctr">
                    <a:solidFill>
                      <a:srgbClr val="E9EDF4"/>
                    </a:solidFill>
                  </a:tcPr>
                </a:tc>
                <a:tc>
                  <a:txBody>
                    <a:bodyPr/>
                    <a:lstStyle/>
                    <a:p>
                      <a:pPr>
                        <a:lnSpc>
                          <a:spcPct val="110000"/>
                        </a:lnSpc>
                      </a:pPr>
                      <a:r>
                        <a:rPr lang="en-US" sz="1800" b="0" dirty="0" smtClean="0">
                          <a:solidFill>
                            <a:schemeClr val="bg1"/>
                          </a:solidFill>
                        </a:rPr>
                        <a:t>Alcohol related deaths each year</a:t>
                      </a:r>
                      <a:endParaRPr lang="en-US" sz="1800" b="0" dirty="0">
                        <a:solidFill>
                          <a:schemeClr val="bg1"/>
                        </a:solidFill>
                      </a:endParaRPr>
                    </a:p>
                  </a:txBody>
                  <a:tcPr anchor="ctr">
                    <a:solidFill>
                      <a:srgbClr val="E9EDF4"/>
                    </a:solidFill>
                  </a:tcPr>
                </a:tc>
              </a:tr>
              <a:tr h="620617">
                <a:tc>
                  <a:txBody>
                    <a:bodyPr/>
                    <a:lstStyle/>
                    <a:p>
                      <a:pPr algn="ctr"/>
                      <a:r>
                        <a:rPr lang="en-US" b="1" dirty="0" smtClean="0"/>
                        <a:t>33%</a:t>
                      </a:r>
                      <a:endParaRPr lang="en-US" b="1" dirty="0"/>
                    </a:p>
                  </a:txBody>
                  <a:tcPr anchor="ctr"/>
                </a:tc>
                <a:tc>
                  <a:txBody>
                    <a:bodyPr/>
                    <a:lstStyle/>
                    <a:p>
                      <a:r>
                        <a:rPr lang="en-US" sz="1800" dirty="0" smtClean="0"/>
                        <a:t>Adult Emergency Department admissions are alcohol                  related.</a:t>
                      </a:r>
                      <a:endParaRPr lang="en-US" dirty="0"/>
                    </a:p>
                  </a:txBody>
                  <a:tcPr anchor="ctr"/>
                </a:tc>
              </a:tr>
              <a:tr h="620617">
                <a:tc>
                  <a:txBody>
                    <a:bodyPr/>
                    <a:lstStyle/>
                    <a:p>
                      <a:pPr algn="ctr"/>
                      <a:r>
                        <a:rPr lang="en-US" b="1" dirty="0" smtClean="0"/>
                        <a:t>60%</a:t>
                      </a:r>
                      <a:endParaRPr lang="en-US" b="1" dirty="0"/>
                    </a:p>
                  </a:txBody>
                  <a:tcPr anchor="ctr">
                    <a:solidFill>
                      <a:srgbClr val="E9EDF4"/>
                    </a:solidFill>
                  </a:tcPr>
                </a:tc>
                <a:tc>
                  <a:txBody>
                    <a:bodyPr/>
                    <a:lstStyle/>
                    <a:p>
                      <a:r>
                        <a:rPr lang="en-US" sz="1800" dirty="0" smtClean="0"/>
                        <a:t>Trauma center patients are under the influence of alcohol and/or drugs.</a:t>
                      </a:r>
                      <a:endParaRPr lang="en-US" dirty="0"/>
                    </a:p>
                  </a:txBody>
                  <a:tcPr anchor="ctr">
                    <a:solidFill>
                      <a:srgbClr val="E9EDF4"/>
                    </a:solidFill>
                  </a:tcPr>
                </a:tc>
              </a:tr>
              <a:tr h="620617">
                <a:tc>
                  <a:txBody>
                    <a:bodyPr/>
                    <a:lstStyle/>
                    <a:p>
                      <a:pPr algn="ctr"/>
                      <a:r>
                        <a:rPr lang="en-US" b="1" dirty="0" smtClean="0"/>
                        <a:t>2X</a:t>
                      </a:r>
                      <a:endParaRPr lang="en-US" b="1" dirty="0"/>
                    </a:p>
                  </a:txBody>
                  <a:tcPr anchor="ctr"/>
                </a:tc>
                <a:tc>
                  <a:txBody>
                    <a:bodyPr/>
                    <a:lstStyle/>
                    <a:p>
                      <a:r>
                        <a:rPr lang="en-US" sz="1800" dirty="0" smtClean="0"/>
                        <a:t>Injury events/year for problem drinkers </a:t>
                      </a:r>
                      <a:endParaRPr lang="en-US" dirty="0"/>
                    </a:p>
                  </a:txBody>
                  <a:tcPr anchor="ctr"/>
                </a:tc>
              </a:tr>
              <a:tr h="620617">
                <a:tc>
                  <a:txBody>
                    <a:bodyPr/>
                    <a:lstStyle/>
                    <a:p>
                      <a:pPr algn="ctr"/>
                      <a:r>
                        <a:rPr lang="en-US" b="1" dirty="0" smtClean="0"/>
                        <a:t>4X</a:t>
                      </a:r>
                      <a:endParaRPr lang="en-US" b="1" dirty="0"/>
                    </a:p>
                  </a:txBody>
                  <a:tcPr anchor="ctr"/>
                </a:tc>
                <a:tc>
                  <a:txBody>
                    <a:bodyPr/>
                    <a:lstStyle/>
                    <a:p>
                      <a:r>
                        <a:rPr lang="en-US" dirty="0" smtClean="0"/>
                        <a:t>Hospitalizations/year</a:t>
                      </a:r>
                      <a:r>
                        <a:rPr lang="en-US" baseline="0" dirty="0" smtClean="0"/>
                        <a:t> for problem drinkers</a:t>
                      </a:r>
                      <a:endParaRPr lang="en-US" dirty="0"/>
                    </a:p>
                  </a:txBody>
                  <a:tcPr anchor="ctr"/>
                </a:tc>
              </a:tr>
              <a:tr h="859316">
                <a:tc>
                  <a:txBody>
                    <a:bodyPr/>
                    <a:lstStyle/>
                    <a:p>
                      <a:pPr algn="ctr"/>
                      <a:r>
                        <a:rPr lang="en-US" b="1" dirty="0" smtClean="0"/>
                        <a:t>Increased Risk</a:t>
                      </a:r>
                      <a:endParaRPr lang="en-US"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Heart and liver disease, hypertension, gastritis/PUD, seizures, stroke and psychiatric disorders </a:t>
                      </a:r>
                    </a:p>
                  </a:txBody>
                  <a:tcPr anchor="ctr"/>
                </a:tc>
              </a:tr>
            </a:tbl>
          </a:graphicData>
        </a:graphic>
      </p:graphicFrame>
      <p:sp>
        <p:nvSpPr>
          <p:cNvPr id="3" name="Title 2"/>
          <p:cNvSpPr>
            <a:spLocks noGrp="1"/>
          </p:cNvSpPr>
          <p:nvPr>
            <p:ph type="title"/>
          </p:nvPr>
        </p:nvSpPr>
        <p:spPr/>
        <p:txBody>
          <a:bodyPr>
            <a:normAutofit/>
          </a:bodyPr>
          <a:lstStyle/>
          <a:p>
            <a:r>
              <a:rPr lang="en-US" sz="3200" b="1" dirty="0" smtClean="0"/>
              <a:t>Morbidity and Mortality</a:t>
            </a:r>
            <a:endParaRPr lang="en-US" sz="3200" b="1" dirty="0"/>
          </a:p>
        </p:txBody>
      </p:sp>
    </p:spTree>
    <p:extLst>
      <p:ext uri="{BB962C8B-B14F-4D97-AF65-F5344CB8AC3E}">
        <p14:creationId xmlns:p14="http://schemas.microsoft.com/office/powerpoint/2010/main" val="512843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57200" y="457200"/>
            <a:ext cx="8229600" cy="1143000"/>
          </a:xfrm>
        </p:spPr>
        <p:txBody>
          <a:bodyPr/>
          <a:lstStyle/>
          <a:p>
            <a:r>
              <a:rPr lang="en-US" sz="3200" b="1" dirty="0" smtClean="0"/>
              <a:t>Relevance of Substance Use Screening to Clinical Practice</a:t>
            </a:r>
          </a:p>
        </p:txBody>
      </p:sp>
      <p:sp>
        <p:nvSpPr>
          <p:cNvPr id="17411" name="Rectangle 3"/>
          <p:cNvSpPr>
            <a:spLocks noGrp="1" noChangeArrowheads="1"/>
          </p:cNvSpPr>
          <p:nvPr>
            <p:ph type="body" idx="4294967295"/>
          </p:nvPr>
        </p:nvSpPr>
        <p:spPr>
          <a:xfrm>
            <a:off x="457200" y="2286000"/>
            <a:ext cx="8229600" cy="4191000"/>
          </a:xfrm>
        </p:spPr>
        <p:txBody>
          <a:bodyPr>
            <a:normAutofit/>
          </a:bodyPr>
          <a:lstStyle/>
          <a:p>
            <a:pPr>
              <a:spcBef>
                <a:spcPct val="40000"/>
              </a:spcBef>
              <a:spcAft>
                <a:spcPct val="40000"/>
              </a:spcAft>
            </a:pPr>
            <a:r>
              <a:rPr lang="en-US" sz="2000" dirty="0" smtClean="0"/>
              <a:t>Provides the opportunity for early detection and intervention for risky substance use to prevent health problems and progression to substance abuse</a:t>
            </a:r>
          </a:p>
          <a:p>
            <a:pPr>
              <a:spcBef>
                <a:spcPct val="40000"/>
              </a:spcBef>
              <a:spcAft>
                <a:spcPct val="40000"/>
              </a:spcAft>
            </a:pPr>
            <a:r>
              <a:rPr lang="en-US" sz="2000" dirty="0" smtClean="0"/>
              <a:t>Provides the opportunity to reinforce low risk substance use</a:t>
            </a:r>
          </a:p>
          <a:p>
            <a:pPr>
              <a:spcBef>
                <a:spcPct val="40000"/>
              </a:spcBef>
              <a:spcAft>
                <a:spcPct val="40000"/>
              </a:spcAft>
            </a:pPr>
            <a:r>
              <a:rPr lang="en-US" sz="2000" dirty="0" smtClean="0"/>
              <a:t>Can help with medical management of individual cases where alcohol, drug or tobacco use may be a risk factor</a:t>
            </a:r>
          </a:p>
          <a:p>
            <a:pPr>
              <a:spcBef>
                <a:spcPct val="40000"/>
              </a:spcBef>
              <a:spcAft>
                <a:spcPct val="40000"/>
              </a:spcAft>
            </a:pPr>
            <a:endParaRPr lang="en-US" sz="2400"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763000" cy="5562600"/>
          </a:xfrm>
        </p:spPr>
        <p:txBody>
          <a:bodyPr>
            <a:normAutofit/>
          </a:bodyPr>
          <a:lstStyle/>
          <a:p>
            <a:r>
              <a:rPr lang="en-US" sz="2100" dirty="0" smtClean="0"/>
              <a:t>General health care settings such as primary care and emergency departments are gatekeepers for the health care system.</a:t>
            </a:r>
          </a:p>
          <a:p>
            <a:endParaRPr lang="en-US" sz="2100" dirty="0" smtClean="0"/>
          </a:p>
          <a:p>
            <a:r>
              <a:rPr lang="en-US" sz="2100" dirty="0" smtClean="0"/>
              <a:t>Health care encounters are often teachable moments when patients are more likely to listen and think about their health.</a:t>
            </a:r>
          </a:p>
          <a:p>
            <a:endParaRPr lang="en-US" sz="2100" dirty="0" smtClean="0"/>
          </a:p>
          <a:p>
            <a:pPr lvl="0"/>
            <a:r>
              <a:rPr lang="en-US" sz="2100" dirty="0">
                <a:solidFill>
                  <a:prstClr val="white"/>
                </a:solidFill>
              </a:rPr>
              <a:t>Alcohol and drug misuse are major </a:t>
            </a:r>
            <a:r>
              <a:rPr lang="en-US" sz="2100" b="1" u="sng" dirty="0">
                <a:solidFill>
                  <a:prstClr val="white"/>
                </a:solidFill>
              </a:rPr>
              <a:t>preventable</a:t>
            </a:r>
            <a:r>
              <a:rPr lang="en-US" sz="2100" dirty="0">
                <a:solidFill>
                  <a:prstClr val="white"/>
                </a:solidFill>
              </a:rPr>
              <a:t> causes for disease and injury.</a:t>
            </a:r>
          </a:p>
          <a:p>
            <a:pPr lvl="0"/>
            <a:endParaRPr lang="en-US" sz="2100" dirty="0">
              <a:ln w="11430"/>
              <a:solidFill>
                <a:srgbClr val="F8F8F8"/>
              </a:solidFill>
            </a:endParaRPr>
          </a:p>
          <a:p>
            <a:pPr lvl="0"/>
            <a:r>
              <a:rPr lang="en-US" sz="2100" dirty="0">
                <a:ln w="11430"/>
                <a:solidFill>
                  <a:srgbClr val="F8F8F8"/>
                </a:solidFill>
              </a:rPr>
              <a:t>Specialized substance abuse services are segregated from general health </a:t>
            </a:r>
            <a:r>
              <a:rPr lang="en-US" sz="2100" dirty="0" smtClean="0">
                <a:ln w="11430"/>
                <a:solidFill>
                  <a:srgbClr val="F8F8F8"/>
                </a:solidFill>
              </a:rPr>
              <a:t>care, difficult to access and focus on substance </a:t>
            </a:r>
            <a:r>
              <a:rPr lang="en-US" sz="2100" dirty="0">
                <a:ln w="11430"/>
                <a:solidFill>
                  <a:srgbClr val="F8F8F8"/>
                </a:solidFill>
              </a:rPr>
              <a:t>use disorders and not the </a:t>
            </a:r>
            <a:r>
              <a:rPr lang="en-US" sz="2100" u="sng" dirty="0">
                <a:ln w="11430"/>
                <a:solidFill>
                  <a:srgbClr val="F8F8F8"/>
                </a:solidFill>
              </a:rPr>
              <a:t>much more common at risk drinking</a:t>
            </a:r>
            <a:r>
              <a:rPr lang="en-US" sz="2100" dirty="0">
                <a:ln w="11430"/>
                <a:solidFill>
                  <a:srgbClr val="F8F8F8"/>
                </a:solidFill>
              </a:rPr>
              <a:t>. </a:t>
            </a:r>
          </a:p>
          <a:p>
            <a:endParaRPr lang="en-US" sz="2100" dirty="0" smtClean="0"/>
          </a:p>
          <a:p>
            <a:pPr>
              <a:buNone/>
            </a:pPr>
            <a:endParaRPr lang="en-US" sz="2100" dirty="0">
              <a:ln w="11430"/>
              <a:solidFill>
                <a:srgbClr val="F8F8F8"/>
              </a:solidFill>
            </a:endParaRPr>
          </a:p>
        </p:txBody>
      </p:sp>
      <p:sp>
        <p:nvSpPr>
          <p:cNvPr id="3" name="Title 2"/>
          <p:cNvSpPr>
            <a:spLocks noGrp="1"/>
          </p:cNvSpPr>
          <p:nvPr>
            <p:ph type="title"/>
          </p:nvPr>
        </p:nvSpPr>
        <p:spPr>
          <a:xfrm>
            <a:off x="381000" y="228600"/>
            <a:ext cx="8229600" cy="1143000"/>
          </a:xfrm>
        </p:spPr>
        <p:txBody>
          <a:bodyPr>
            <a:noAutofit/>
          </a:bodyPr>
          <a:lstStyle/>
          <a:p>
            <a:r>
              <a:rPr lang="en-US" sz="3200" b="1" dirty="0" smtClean="0"/>
              <a:t/>
            </a:r>
            <a:br>
              <a:rPr lang="en-US" sz="3200" b="1" dirty="0" smtClean="0"/>
            </a:br>
            <a:r>
              <a:rPr lang="en-US" sz="3200" b="1" dirty="0"/>
              <a:t/>
            </a:r>
            <a:br>
              <a:rPr lang="en-US" sz="3200" b="1" dirty="0"/>
            </a:br>
            <a:r>
              <a:rPr lang="en-US" sz="3200" b="1" dirty="0" smtClean="0"/>
              <a:t>Why </a:t>
            </a:r>
            <a:r>
              <a:rPr lang="en-US" sz="3200" b="1" dirty="0"/>
              <a:t>General Medical Settings</a:t>
            </a:r>
            <a:r>
              <a:rPr lang="en-US" sz="3200" b="1" dirty="0" smtClean="0"/>
              <a:t>?</a:t>
            </a:r>
            <a:br>
              <a:rPr lang="en-US" sz="3200" b="1" dirty="0" smtClean="0"/>
            </a:br>
            <a:r>
              <a:rPr lang="en-US" sz="3200" b="1" dirty="0" smtClean="0"/>
              <a:t>(Isn’t this someone else’s problem?)</a:t>
            </a:r>
            <a:r>
              <a:rPr lang="en-US" sz="3200" b="1" dirty="0"/>
              <a:t/>
            </a:r>
            <a:br>
              <a:rPr lang="en-US" sz="3200" b="1" dirty="0"/>
            </a:br>
            <a:r>
              <a:rPr lang="en-US" sz="3200" b="1" dirty="0"/>
              <a:t/>
            </a:r>
            <a:br>
              <a:rPr lang="en-US" sz="3200" b="1" dirty="0"/>
            </a:br>
            <a:endParaRPr lang="en-US" sz="3200" dirty="0"/>
          </a:p>
        </p:txBody>
      </p:sp>
    </p:spTree>
    <p:extLst>
      <p:ext uri="{BB962C8B-B14F-4D97-AF65-F5344CB8AC3E}">
        <p14:creationId xmlns:p14="http://schemas.microsoft.com/office/powerpoint/2010/main" val="2111721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525963"/>
          </a:xfrm>
        </p:spPr>
        <p:txBody>
          <a:bodyPr/>
          <a:lstStyle/>
          <a:p>
            <a:pPr marL="2519363" indent="457200"/>
            <a:r>
              <a:rPr lang="en-US" dirty="0" smtClean="0"/>
              <a:t>Tradition</a:t>
            </a:r>
          </a:p>
          <a:p>
            <a:pPr marL="2519363" indent="457200"/>
            <a:r>
              <a:rPr lang="en-US" dirty="0" smtClean="0"/>
              <a:t>Attitudes </a:t>
            </a:r>
          </a:p>
          <a:p>
            <a:pPr marL="2519363" indent="457200"/>
            <a:r>
              <a:rPr lang="en-US" dirty="0" smtClean="0"/>
              <a:t>Knowledge</a:t>
            </a:r>
          </a:p>
          <a:p>
            <a:pPr marL="2519363" indent="457200"/>
            <a:r>
              <a:rPr lang="en-US" dirty="0" smtClean="0"/>
              <a:t>Beliefs </a:t>
            </a:r>
          </a:p>
          <a:p>
            <a:pPr marL="2519363" indent="457200"/>
            <a:r>
              <a:rPr lang="en-US" dirty="0" smtClean="0"/>
              <a:t>Time</a:t>
            </a:r>
          </a:p>
        </p:txBody>
      </p:sp>
      <p:sp>
        <p:nvSpPr>
          <p:cNvPr id="3" name="Title 2"/>
          <p:cNvSpPr>
            <a:spLocks noGrp="1"/>
          </p:cNvSpPr>
          <p:nvPr>
            <p:ph type="title"/>
          </p:nvPr>
        </p:nvSpPr>
        <p:spPr/>
        <p:txBody>
          <a:bodyPr>
            <a:normAutofit/>
          </a:bodyPr>
          <a:lstStyle/>
          <a:p>
            <a:r>
              <a:rPr lang="en-US" sz="3600" dirty="0" smtClean="0"/>
              <a:t>Obstacles to SBIRT in General Care</a:t>
            </a:r>
            <a:endParaRPr lang="en-US" sz="3600" dirty="0"/>
          </a:p>
        </p:txBody>
      </p:sp>
    </p:spTree>
    <p:extLst>
      <p:ext uri="{BB962C8B-B14F-4D97-AF65-F5344CB8AC3E}">
        <p14:creationId xmlns:p14="http://schemas.microsoft.com/office/powerpoint/2010/main" val="3953615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840163"/>
          </a:xfrm>
        </p:spPr>
        <p:txBody>
          <a:bodyPr>
            <a:normAutofit/>
          </a:bodyPr>
          <a:lstStyle/>
          <a:p>
            <a:pPr marL="365760" indent="-274320">
              <a:buNone/>
            </a:pPr>
            <a:r>
              <a:rPr lang="en-US" sz="2400" dirty="0" smtClean="0"/>
              <a:t>	Research indicates that many of the reasons providers offer for not addressing substance use issues reflect their own concerns and are not consistent with patient attitudes and expectations.</a:t>
            </a:r>
            <a:endParaRPr lang="en-US" sz="2400" dirty="0"/>
          </a:p>
        </p:txBody>
      </p:sp>
      <p:sp>
        <p:nvSpPr>
          <p:cNvPr id="3" name="Title 2"/>
          <p:cNvSpPr>
            <a:spLocks noGrp="1"/>
          </p:cNvSpPr>
          <p:nvPr>
            <p:ph type="title"/>
          </p:nvPr>
        </p:nvSpPr>
        <p:spPr>
          <a:xfrm>
            <a:off x="457200" y="609600"/>
            <a:ext cx="8229600" cy="1066800"/>
          </a:xfrm>
        </p:spPr>
        <p:txBody>
          <a:bodyPr>
            <a:normAutofit fontScale="90000"/>
          </a:bodyPr>
          <a:lstStyle/>
          <a:p>
            <a:r>
              <a:rPr lang="en-US" sz="3600" b="1" dirty="0" smtClean="0"/>
              <a:t>The Provider – Patient Perspective Paradox</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0"/>
            <a:ext cx="9144000" cy="1371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ln w="12700" cmpd="sng">
                  <a:noFill/>
                  <a:prstDash val="solid"/>
                </a:ln>
                <a:solidFill>
                  <a:schemeClr val="accent6">
                    <a:tint val="1000"/>
                  </a:schemeClr>
                </a:solidFill>
                <a:effectLst/>
              </a:rPr>
              <a:t>Clinician self-reported barriers to discussing alcohol with patients</a:t>
            </a:r>
          </a:p>
        </p:txBody>
      </p:sp>
      <p:pic>
        <p:nvPicPr>
          <p:cNvPr id="29701" name="Picture 5" descr="C:\Documents and Settings\winklej\Local Settings\Temporary Internet Files\Content.IE5\OUOO132M\MCIN00056_0000[1].wmf"/>
          <p:cNvPicPr>
            <a:picLocks noChangeAspect="1" noChangeArrowheads="1"/>
          </p:cNvPicPr>
          <p:nvPr/>
        </p:nvPicPr>
        <p:blipFill>
          <a:blip r:embed="rId3" cstate="print"/>
          <a:srcRect/>
          <a:stretch>
            <a:fillRect/>
          </a:stretch>
        </p:blipFill>
        <p:spPr bwMode="auto">
          <a:xfrm>
            <a:off x="533400" y="2743200"/>
            <a:ext cx="1828800" cy="2012643"/>
          </a:xfrm>
          <a:prstGeom prst="rect">
            <a:avLst/>
          </a:prstGeom>
          <a:noFill/>
        </p:spPr>
      </p:pic>
      <p:graphicFrame>
        <p:nvGraphicFramePr>
          <p:cNvPr id="8" name="Diagram 7"/>
          <p:cNvGraphicFramePr/>
          <p:nvPr/>
        </p:nvGraphicFramePr>
        <p:xfrm>
          <a:off x="2895600" y="1752601"/>
          <a:ext cx="5943600" cy="4495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742073056"/>
              </p:ext>
            </p:extLst>
          </p:nvPr>
        </p:nvGraphicFramePr>
        <p:xfrm>
          <a:off x="228600" y="1295400"/>
          <a:ext cx="8686800" cy="5104998"/>
        </p:xfrm>
        <a:graphic>
          <a:graphicData uri="http://schemas.openxmlformats.org/drawingml/2006/table">
            <a:tbl>
              <a:tblPr firstRow="1" bandRow="1">
                <a:effectLst>
                  <a:outerShdw blurRad="50800" dist="50800" dir="5400000" algn="ctr" rotWithShape="0">
                    <a:schemeClr val="tx1"/>
                  </a:outerShdw>
                </a:effectLst>
                <a:tableStyleId>{6E25E649-3F16-4E02-A733-19D2CDBF48F0}</a:tableStyleId>
              </a:tblPr>
              <a:tblGrid>
                <a:gridCol w="5196568"/>
                <a:gridCol w="3490232"/>
              </a:tblGrid>
              <a:tr h="381000">
                <a:tc>
                  <a:txBody>
                    <a:bodyPr/>
                    <a:lstStyle/>
                    <a:p>
                      <a:pPr algn="ctr"/>
                      <a:endParaRPr lang="en-US" sz="1600" dirty="0"/>
                    </a:p>
                  </a:txBody>
                  <a:tcPr anchor="ctr">
                    <a:solidFill>
                      <a:schemeClr val="bg1"/>
                    </a:solidFill>
                  </a:tcPr>
                </a:tc>
                <a:tc>
                  <a:txBody>
                    <a:bodyPr/>
                    <a:lstStyle/>
                    <a:p>
                      <a:pPr algn="ctr"/>
                      <a:r>
                        <a:rPr lang="en-US" sz="2000" dirty="0" smtClean="0"/>
                        <a:t>Agree/Strongly</a:t>
                      </a:r>
                      <a:r>
                        <a:rPr lang="en-US" sz="2000" baseline="0" dirty="0" smtClean="0"/>
                        <a:t> Agree</a:t>
                      </a:r>
                      <a:endParaRPr lang="en-US" sz="2000" dirty="0"/>
                    </a:p>
                  </a:txBody>
                  <a:tcPr anchor="ctr">
                    <a:solidFill>
                      <a:schemeClr val="bg1"/>
                    </a:solidFill>
                  </a:tcPr>
                </a:tc>
              </a:tr>
              <a:tr h="9041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t>“If my doctor asked me how much I drink, I would give an honest answer.”</a:t>
                      </a:r>
                      <a:endParaRPr lang="en-US" sz="2000" kern="1200" dirty="0" smtClean="0">
                        <a:solidFill>
                          <a:schemeClr val="dk1"/>
                        </a:solidFill>
                        <a:latin typeface="+mn-lt"/>
                        <a:ea typeface="+mn-ea"/>
                        <a:cs typeface="+mn-cs"/>
                      </a:endParaRPr>
                    </a:p>
                  </a:txBody>
                  <a:tcPr marR="0" marT="0" marB="0" anchor="ctr"/>
                </a:tc>
                <a:tc>
                  <a:txBody>
                    <a:bodyPr/>
                    <a:lstStyle/>
                    <a:p>
                      <a:pPr algn="ctr"/>
                      <a:r>
                        <a:rPr lang="en-US" sz="2800" dirty="0" smtClean="0"/>
                        <a:t>92%</a:t>
                      </a:r>
                      <a:endParaRPr lang="en-US" sz="2800" b="1" dirty="0"/>
                    </a:p>
                  </a:txBody>
                  <a:tcPr marL="0" marR="0" marT="0" marB="0" anchor="ctr"/>
                </a:tc>
              </a:tr>
              <a:tr h="9041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t>“If my drinking is affecting my health, my doctor should advise me to cut down on alcohol.”</a:t>
                      </a:r>
                      <a:endParaRPr lang="en-US" sz="2000" kern="1200" dirty="0" smtClean="0">
                        <a:solidFill>
                          <a:schemeClr val="dk1"/>
                        </a:solidFill>
                        <a:latin typeface="+mn-lt"/>
                        <a:ea typeface="+mn-ea"/>
                        <a:cs typeface="+mn-cs"/>
                      </a:endParaRPr>
                    </a:p>
                  </a:txBody>
                  <a:tcPr marR="0" marT="0" marB="0" anchor="ctr"/>
                </a:tc>
                <a:tc>
                  <a:txBody>
                    <a:bodyPr/>
                    <a:lstStyle/>
                    <a:p>
                      <a:pPr algn="ctr"/>
                      <a:r>
                        <a:rPr lang="en-US" sz="2800" dirty="0" smtClean="0"/>
                        <a:t>96%</a:t>
                      </a:r>
                      <a:endParaRPr lang="en-US" sz="2800" b="1" dirty="0"/>
                    </a:p>
                  </a:txBody>
                  <a:tcPr marL="0" marR="0" marT="0" marB="0" anchor="ctr"/>
                </a:tc>
              </a:tr>
              <a:tr h="9041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t>“As part of my medical care, my doctor should feel free to ask me how much alcohol I drink.”</a:t>
                      </a:r>
                      <a:endParaRPr lang="en-US" sz="2000" kern="1200" dirty="0" smtClean="0">
                        <a:solidFill>
                          <a:schemeClr val="dk1"/>
                        </a:solidFill>
                        <a:latin typeface="+mn-lt"/>
                        <a:ea typeface="+mn-ea"/>
                        <a:cs typeface="+mn-cs"/>
                      </a:endParaRPr>
                    </a:p>
                  </a:txBody>
                  <a:tcPr marR="0" marT="0" marB="0" anchor="ctr">
                    <a:lnB w="12700" cap="flat" cmpd="sng" algn="ctr">
                      <a:solidFill>
                        <a:schemeClr val="tx1"/>
                      </a:solidFill>
                      <a:prstDash val="solid"/>
                      <a:round/>
                      <a:headEnd type="none" w="med" len="med"/>
                      <a:tailEnd type="none" w="med" len="med"/>
                    </a:lnB>
                  </a:tcPr>
                </a:tc>
                <a:tc>
                  <a:txBody>
                    <a:bodyPr/>
                    <a:lstStyle/>
                    <a:p>
                      <a:pPr algn="ctr"/>
                      <a:r>
                        <a:rPr lang="en-US" sz="2800" dirty="0" smtClean="0"/>
                        <a:t>93%</a:t>
                      </a:r>
                      <a:endParaRPr lang="en-US" sz="2800" b="1" dirty="0"/>
                    </a:p>
                  </a:txBody>
                  <a:tcPr marL="0" marR="0" marT="0" marB="0" anchor="ctr">
                    <a:lnB w="12700" cap="flat" cmpd="sng" algn="ctr">
                      <a:solidFill>
                        <a:schemeClr val="tx1"/>
                      </a:solidFill>
                      <a:prstDash val="solid"/>
                      <a:round/>
                      <a:headEnd type="none" w="med" len="med"/>
                      <a:tailEnd type="none" w="med" len="med"/>
                    </a:lnB>
                  </a:tcPr>
                </a:tc>
              </a:tr>
              <a:tr h="368367">
                <a:tc>
                  <a:txBody>
                    <a:bodyPr/>
                    <a:lstStyle/>
                    <a:p>
                      <a:pPr algn="ctr"/>
                      <a:endParaRPr lang="en-US" sz="1800" b="1" dirty="0">
                        <a:solidFill>
                          <a:schemeClr val="bg1"/>
                        </a:solidFill>
                      </a:endParaRP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Disagree/Strongly Dis</a:t>
                      </a:r>
                      <a:r>
                        <a:rPr lang="en-US" sz="2000" b="1" baseline="0" dirty="0" smtClean="0">
                          <a:solidFill>
                            <a:schemeClr val="tx1"/>
                          </a:solidFill>
                        </a:rPr>
                        <a:t>agree</a:t>
                      </a:r>
                      <a:endParaRPr lang="en-US" sz="2000" b="1" dirty="0">
                        <a:solidFill>
                          <a:schemeClr val="tx1"/>
                        </a:solidFill>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037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“I would be annoyed if my doctor asked me how much</a:t>
                      </a:r>
                      <a:r>
                        <a:rPr lang="en-US" sz="2000" baseline="0" dirty="0" smtClean="0"/>
                        <a:t> </a:t>
                      </a:r>
                      <a:r>
                        <a:rPr lang="en-US" sz="2000" dirty="0" smtClean="0"/>
                        <a:t>alcohol I drink.”</a:t>
                      </a:r>
                    </a:p>
                  </a:txBody>
                  <a:tcPr marR="0" marT="0" marB="0" anchor="ctr">
                    <a:lnT w="12700" cap="flat" cmpd="sng" algn="ctr">
                      <a:solidFill>
                        <a:schemeClr val="tx1"/>
                      </a:solidFill>
                      <a:prstDash val="solid"/>
                      <a:round/>
                      <a:headEnd type="none" w="med" len="med"/>
                      <a:tailEnd type="none" w="med" len="med"/>
                    </a:lnT>
                  </a:tcPr>
                </a:tc>
                <a:tc>
                  <a:txBody>
                    <a:bodyPr/>
                    <a:lstStyle/>
                    <a:p>
                      <a:pPr algn="ctr"/>
                      <a:r>
                        <a:rPr lang="en-US" sz="2800" dirty="0" smtClean="0"/>
                        <a:t>86%</a:t>
                      </a:r>
                      <a:endParaRPr lang="en-US" sz="2800" b="1" dirty="0"/>
                    </a:p>
                  </a:txBody>
                  <a:tcPr marL="0" marR="0" marT="0" marB="0" anchor="ctr">
                    <a:lnT w="12700" cap="flat" cmpd="sng" algn="ctr">
                      <a:solidFill>
                        <a:schemeClr val="tx1"/>
                      </a:solidFill>
                      <a:prstDash val="solid"/>
                      <a:round/>
                      <a:headEnd type="none" w="med" len="med"/>
                      <a:tailEnd type="none" w="med" len="med"/>
                    </a:lnT>
                  </a:tcPr>
                </a:tc>
              </a:tr>
              <a:tr h="8037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“I would be embarrassed if my doctor asked me how</a:t>
                      </a:r>
                      <a:r>
                        <a:rPr lang="en-US" sz="2000" baseline="0" dirty="0" smtClean="0"/>
                        <a:t> </a:t>
                      </a:r>
                      <a:r>
                        <a:rPr lang="en-US" sz="2000" dirty="0" smtClean="0"/>
                        <a:t>much alcohol I drink.”</a:t>
                      </a:r>
                    </a:p>
                  </a:txBody>
                  <a:tcPr marR="0" marT="0" marB="0" anchor="ctr"/>
                </a:tc>
                <a:tc>
                  <a:txBody>
                    <a:bodyPr/>
                    <a:lstStyle/>
                    <a:p>
                      <a:pPr algn="ctr"/>
                      <a:r>
                        <a:rPr lang="en-US" sz="2800" dirty="0" smtClean="0"/>
                        <a:t>78%</a:t>
                      </a:r>
                      <a:endParaRPr lang="en-US" sz="2800" b="1" dirty="0"/>
                    </a:p>
                  </a:txBody>
                  <a:tcPr marL="0" marR="0" marT="0" marB="0" anchor="ctr"/>
                </a:tc>
              </a:tr>
            </a:tbl>
          </a:graphicData>
        </a:graphic>
      </p:graphicFrame>
      <p:sp>
        <p:nvSpPr>
          <p:cNvPr id="12" name="Rectangle 2"/>
          <p:cNvSpPr txBox="1">
            <a:spLocks noChangeArrowheads="1"/>
          </p:cNvSpPr>
          <p:nvPr/>
        </p:nvSpPr>
        <p:spPr>
          <a:xfrm>
            <a:off x="0" y="152400"/>
            <a:ext cx="9144000" cy="838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ln w="12700" cmpd="sng">
                  <a:noFill/>
                  <a:prstDash val="solid"/>
                </a:ln>
                <a:solidFill>
                  <a:schemeClr val="accent6">
                    <a:tint val="1000"/>
                  </a:schemeClr>
                </a:solidFill>
                <a:effectLst/>
              </a:rPr>
              <a:t>But Patients Say…..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057400" y="0"/>
            <a:ext cx="5791200" cy="1676400"/>
          </a:xfrm>
        </p:spPr>
        <p:txBody>
          <a:bodyPr/>
          <a:lstStyle/>
          <a:p>
            <a:pPr eaLnBrk="1" hangingPunct="1"/>
            <a:r>
              <a:rPr lang="en-US" sz="3200" b="1" dirty="0" smtClean="0"/>
              <a:t>Learning Objectives</a:t>
            </a:r>
            <a:r>
              <a:rPr lang="en-US" sz="3600" dirty="0" smtClean="0"/>
              <a:t/>
            </a:r>
            <a:br>
              <a:rPr lang="en-US" sz="3600" dirty="0" smtClean="0"/>
            </a:br>
            <a:r>
              <a:rPr lang="en-US" sz="2400" b="1" dirty="0" smtClean="0"/>
              <a:t>Module One:  Orientation to SBIRT</a:t>
            </a:r>
          </a:p>
        </p:txBody>
      </p:sp>
      <p:sp>
        <p:nvSpPr>
          <p:cNvPr id="5123" name="Rectangle 3"/>
          <p:cNvSpPr>
            <a:spLocks noGrp="1" noChangeArrowheads="1"/>
          </p:cNvSpPr>
          <p:nvPr>
            <p:ph type="body" idx="4294967295"/>
          </p:nvPr>
        </p:nvSpPr>
        <p:spPr>
          <a:xfrm>
            <a:off x="457200" y="2286000"/>
            <a:ext cx="8153400" cy="4419600"/>
          </a:xfrm>
        </p:spPr>
        <p:txBody>
          <a:bodyPr>
            <a:normAutofit/>
          </a:bodyPr>
          <a:lstStyle/>
          <a:p>
            <a:pPr marL="533400" indent="-533400">
              <a:spcBef>
                <a:spcPct val="70000"/>
              </a:spcBef>
              <a:buFontTx/>
              <a:buAutoNum type="arabicPeriod"/>
            </a:pPr>
            <a:r>
              <a:rPr lang="en-US" sz="2400" dirty="0" smtClean="0"/>
              <a:t>Know the purpose and basic elements of SBIRT </a:t>
            </a:r>
          </a:p>
          <a:p>
            <a:pPr marL="533400" indent="-533400">
              <a:spcBef>
                <a:spcPct val="75000"/>
              </a:spcBef>
              <a:buFontTx/>
              <a:buAutoNum type="arabicPeriod"/>
            </a:pPr>
            <a:r>
              <a:rPr lang="en-US" sz="2400" dirty="0" smtClean="0"/>
              <a:t>Know the prevalence and negative health consequences of alcohol and other substance misuse </a:t>
            </a:r>
          </a:p>
          <a:p>
            <a:pPr marL="533400" indent="-533400">
              <a:spcBef>
                <a:spcPct val="75000"/>
              </a:spcBef>
              <a:buFontTx/>
              <a:buAutoNum type="arabicPeriod"/>
            </a:pPr>
            <a:r>
              <a:rPr lang="en-US" sz="2400" dirty="0"/>
              <a:t>Know </a:t>
            </a:r>
            <a:r>
              <a:rPr lang="en-US" sz="2400" dirty="0" smtClean="0"/>
              <a:t>some of the </a:t>
            </a:r>
            <a:r>
              <a:rPr lang="en-US" sz="2400" dirty="0"/>
              <a:t>obstacles to implementing SBIRT in general health </a:t>
            </a:r>
            <a:r>
              <a:rPr lang="en-US" sz="2400" dirty="0" smtClean="0"/>
              <a:t>care</a:t>
            </a:r>
          </a:p>
          <a:p>
            <a:pPr marL="533400" indent="-533400">
              <a:spcBef>
                <a:spcPct val="75000"/>
              </a:spcBef>
              <a:buFontTx/>
              <a:buAutoNum type="arabicPeriod"/>
            </a:pPr>
            <a:r>
              <a:rPr lang="en-US" sz="2400" dirty="0" smtClean="0"/>
              <a:t>Know evidence for the effectiveness of SBIRT in health care settings</a:t>
            </a:r>
          </a:p>
          <a:p>
            <a:pPr marL="533400" indent="-533400">
              <a:spcBef>
                <a:spcPct val="75000"/>
              </a:spcBef>
              <a:buNone/>
            </a:pPr>
            <a:endParaRPr lang="en-US" dirty="0" smtClean="0"/>
          </a:p>
          <a:p>
            <a:pPr marL="533400" indent="-533400">
              <a:buFontTx/>
              <a:buNone/>
            </a:pPr>
            <a:endParaRPr lang="en-US" dirty="0" smtClean="0"/>
          </a:p>
        </p:txBody>
      </p:sp>
      <p:pic>
        <p:nvPicPr>
          <p:cNvPr id="2" name="Picture 2" descr="C:\Documents and Settings\horwitzb.UMHS-USERS\Local Settings\Temporary Internet Files\Content.IE5\1EI11R0V\MC900437079[1].png"/>
          <p:cNvPicPr>
            <a:picLocks noChangeAspect="1" noChangeArrowheads="1"/>
          </p:cNvPicPr>
          <p:nvPr/>
        </p:nvPicPr>
        <p:blipFill>
          <a:blip r:embed="rId3" cstate="print"/>
          <a:srcRect/>
          <a:stretch>
            <a:fillRect/>
          </a:stretch>
        </p:blipFill>
        <p:spPr bwMode="auto">
          <a:xfrm rot="15815818">
            <a:off x="242655" y="90254"/>
            <a:ext cx="1714500" cy="1714500"/>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152400"/>
            <a:ext cx="8229600" cy="1143000"/>
          </a:xfrm>
        </p:spPr>
        <p:txBody>
          <a:bodyPr>
            <a:normAutofit/>
          </a:bodyPr>
          <a:lstStyle/>
          <a:p>
            <a:r>
              <a:rPr lang="en-US" sz="3200" b="1" dirty="0" smtClean="0">
                <a:latin typeface="Arial" pitchFamily="34" charset="0"/>
                <a:cs typeface="Arial" pitchFamily="34" charset="0"/>
              </a:rPr>
              <a:t>Check Your Own Assumptions</a:t>
            </a:r>
            <a:endParaRPr lang="en-US" sz="3200" b="1" dirty="0">
              <a:latin typeface="Arial" pitchFamily="34" charset="0"/>
              <a:cs typeface="Arial" pitchFamily="34" charset="0"/>
            </a:endParaRPr>
          </a:p>
        </p:txBody>
      </p:sp>
      <p:sp>
        <p:nvSpPr>
          <p:cNvPr id="121859" name="Rectangle 3"/>
          <p:cNvSpPr>
            <a:spLocks noGrp="1" noChangeArrowheads="1"/>
          </p:cNvSpPr>
          <p:nvPr>
            <p:ph type="body" idx="1"/>
          </p:nvPr>
        </p:nvSpPr>
        <p:spPr>
          <a:xfrm>
            <a:off x="457200" y="1447800"/>
            <a:ext cx="8229600" cy="4830763"/>
          </a:xfrm>
        </p:spPr>
        <p:txBody>
          <a:bodyPr>
            <a:normAutofit lnSpcReduction="10000"/>
          </a:bodyPr>
          <a:lstStyle/>
          <a:p>
            <a:pPr marL="0" lvl="1" indent="-457200">
              <a:buNone/>
            </a:pPr>
            <a:r>
              <a:rPr lang="en-US" sz="2000" dirty="0" smtClean="0">
                <a:latin typeface="Arial" pitchFamily="34" charset="0"/>
                <a:cs typeface="Arial" pitchFamily="34" charset="0"/>
              </a:rPr>
              <a:t>Your beliefs about substance use and your role in addressing it can have a powerful influence on your effectiveness with patients.  See if any of these sound familiar.</a:t>
            </a:r>
          </a:p>
          <a:p>
            <a:pPr marL="457200" indent="-457200">
              <a:buFont typeface="+mj-lt"/>
              <a:buAutoNum type="arabicPeriod"/>
            </a:pPr>
            <a:endParaRPr lang="en-US" sz="2000" dirty="0" smtClean="0">
              <a:latin typeface="Arial" pitchFamily="34" charset="0"/>
              <a:cs typeface="Arial" pitchFamily="34" charset="0"/>
            </a:endParaRPr>
          </a:p>
          <a:p>
            <a:pPr marL="457200" indent="-457200">
              <a:buFont typeface="+mj-lt"/>
              <a:buAutoNum type="arabicPeriod"/>
            </a:pPr>
            <a:r>
              <a:rPr lang="en-US" sz="2000" dirty="0" smtClean="0">
                <a:latin typeface="Arial" pitchFamily="34" charset="0"/>
                <a:cs typeface="Arial" pitchFamily="34" charset="0"/>
              </a:rPr>
              <a:t>Substance abuse is a moral failing, not a medical issue.</a:t>
            </a:r>
          </a:p>
          <a:p>
            <a:pPr marL="457200" indent="-457200">
              <a:buFont typeface="+mj-lt"/>
              <a:buAutoNum type="arabicPeriod"/>
            </a:pPr>
            <a:r>
              <a:rPr lang="en-US" sz="2000" dirty="0" smtClean="0">
                <a:latin typeface="Arial" pitchFamily="34" charset="0"/>
                <a:cs typeface="Arial" pitchFamily="34" charset="0"/>
              </a:rPr>
              <a:t>Treating substance misuse is not my job.</a:t>
            </a:r>
          </a:p>
          <a:p>
            <a:pPr marL="457200" indent="-457200">
              <a:buFont typeface="+mj-lt"/>
              <a:buAutoNum type="arabicPeriod"/>
            </a:pPr>
            <a:r>
              <a:rPr lang="en-US" sz="2000" dirty="0" smtClean="0">
                <a:latin typeface="Arial" pitchFamily="34" charset="0"/>
                <a:cs typeface="Arial" pitchFamily="34" charset="0"/>
              </a:rPr>
              <a:t>My job is to diagnose and advise treatment – take it or leave it.</a:t>
            </a:r>
          </a:p>
          <a:p>
            <a:pPr marL="457200" indent="-457200">
              <a:buFont typeface="+mj-lt"/>
              <a:buAutoNum type="arabicPeriod"/>
            </a:pPr>
            <a:r>
              <a:rPr lang="en-US" sz="2000" dirty="0" smtClean="0">
                <a:latin typeface="Arial" pitchFamily="34" charset="0"/>
                <a:cs typeface="Arial" pitchFamily="34" charset="0"/>
              </a:rPr>
              <a:t>My patient should be ready </a:t>
            </a:r>
            <a:r>
              <a:rPr lang="en-US" sz="2000" dirty="0">
                <a:latin typeface="Arial" pitchFamily="34" charset="0"/>
                <a:cs typeface="Arial" pitchFamily="34" charset="0"/>
              </a:rPr>
              <a:t>to </a:t>
            </a:r>
            <a:r>
              <a:rPr lang="en-US" sz="2000" dirty="0" smtClean="0">
                <a:latin typeface="Arial" pitchFamily="34" charset="0"/>
                <a:cs typeface="Arial" pitchFamily="34" charset="0"/>
              </a:rPr>
              <a:t>change.</a:t>
            </a:r>
            <a:endParaRPr lang="en-US" sz="2000" dirty="0">
              <a:latin typeface="Arial" pitchFamily="34" charset="0"/>
              <a:cs typeface="Arial" pitchFamily="34" charset="0"/>
            </a:endParaRPr>
          </a:p>
          <a:p>
            <a:pPr marL="457200" indent="-457200">
              <a:buFont typeface="+mj-lt"/>
              <a:buAutoNum type="arabicPeriod"/>
            </a:pPr>
            <a:r>
              <a:rPr lang="en-US" sz="2000" dirty="0" smtClean="0">
                <a:latin typeface="Arial" pitchFamily="34" charset="0"/>
                <a:cs typeface="Arial" pitchFamily="34" charset="0"/>
              </a:rPr>
              <a:t>A patient’s </a:t>
            </a:r>
            <a:r>
              <a:rPr lang="en-US" sz="2000" dirty="0">
                <a:latin typeface="Arial" pitchFamily="34" charset="0"/>
                <a:cs typeface="Arial" pitchFamily="34" charset="0"/>
              </a:rPr>
              <a:t>health </a:t>
            </a:r>
            <a:r>
              <a:rPr lang="en-US" sz="2000" dirty="0" smtClean="0">
                <a:latin typeface="Arial" pitchFamily="34" charset="0"/>
                <a:cs typeface="Arial" pitchFamily="34" charset="0"/>
              </a:rPr>
              <a:t>should be their </a:t>
            </a:r>
            <a:r>
              <a:rPr lang="en-US" sz="2000" dirty="0">
                <a:latin typeface="Arial" pitchFamily="34" charset="0"/>
                <a:cs typeface="Arial" pitchFamily="34" charset="0"/>
              </a:rPr>
              <a:t>prime </a:t>
            </a:r>
            <a:r>
              <a:rPr lang="en-US" sz="2000" dirty="0" smtClean="0">
                <a:latin typeface="Arial" pitchFamily="34" charset="0"/>
                <a:cs typeface="Arial" pitchFamily="34" charset="0"/>
              </a:rPr>
              <a:t>motivation.</a:t>
            </a:r>
            <a:endParaRPr lang="en-US" sz="2000" dirty="0">
              <a:latin typeface="Arial" pitchFamily="34" charset="0"/>
              <a:cs typeface="Arial" pitchFamily="34" charset="0"/>
            </a:endParaRPr>
          </a:p>
          <a:p>
            <a:pPr marL="457200" indent="-457200">
              <a:buFont typeface="+mj-lt"/>
              <a:buAutoNum type="arabicPeriod"/>
            </a:pPr>
            <a:r>
              <a:rPr lang="en-US" sz="2000" dirty="0" smtClean="0">
                <a:latin typeface="Arial" pitchFamily="34" charset="0"/>
                <a:cs typeface="Arial" pitchFamily="34" charset="0"/>
              </a:rPr>
              <a:t>If my patient doesn’t change, the brief intervention </a:t>
            </a:r>
            <a:r>
              <a:rPr lang="en-US" sz="2000" dirty="0">
                <a:latin typeface="Arial" pitchFamily="34" charset="0"/>
                <a:cs typeface="Arial" pitchFamily="34" charset="0"/>
              </a:rPr>
              <a:t>has </a:t>
            </a:r>
            <a:r>
              <a:rPr lang="en-US" sz="2000" dirty="0" smtClean="0">
                <a:latin typeface="Arial" pitchFamily="34" charset="0"/>
                <a:cs typeface="Arial" pitchFamily="34" charset="0"/>
              </a:rPr>
              <a:t>failed.</a:t>
            </a:r>
            <a:endParaRPr lang="en-US" sz="2000" dirty="0">
              <a:latin typeface="Arial" pitchFamily="34" charset="0"/>
              <a:cs typeface="Arial" pitchFamily="34" charset="0"/>
            </a:endParaRPr>
          </a:p>
          <a:p>
            <a:pPr marL="457200" indent="-457200">
              <a:buFont typeface="+mj-lt"/>
              <a:buAutoNum type="arabicPeriod"/>
            </a:pPr>
            <a:r>
              <a:rPr lang="en-US" sz="2000" dirty="0" smtClean="0">
                <a:latin typeface="Arial" pitchFamily="34" charset="0"/>
                <a:cs typeface="Arial" pitchFamily="34" charset="0"/>
              </a:rPr>
              <a:t>Patients are either motivated or not.</a:t>
            </a:r>
          </a:p>
          <a:p>
            <a:pPr marL="457200" indent="-457200">
              <a:buFont typeface="+mj-lt"/>
              <a:buAutoNum type="arabicPeriod"/>
            </a:pPr>
            <a:r>
              <a:rPr lang="en-US" sz="2000" dirty="0" smtClean="0">
                <a:latin typeface="Arial" pitchFamily="34" charset="0"/>
                <a:cs typeface="Arial" pitchFamily="34" charset="0"/>
              </a:rPr>
              <a:t>Now is the right time to change.</a:t>
            </a:r>
          </a:p>
          <a:p>
            <a:pPr marL="457200" indent="-457200">
              <a:buFont typeface="+mj-lt"/>
              <a:buAutoNum type="arabicPeriod"/>
            </a:pPr>
            <a:r>
              <a:rPr lang="en-US" sz="2000" dirty="0" smtClean="0">
                <a:latin typeface="Arial" pitchFamily="34" charset="0"/>
                <a:cs typeface="Arial" pitchFamily="34" charset="0"/>
              </a:rPr>
              <a:t>A tough approach is best.</a:t>
            </a:r>
          </a:p>
          <a:p>
            <a:pPr marL="457200" indent="-457200">
              <a:buFont typeface="+mj-lt"/>
              <a:buAutoNum type="arabicPeriod"/>
            </a:pPr>
            <a:r>
              <a:rPr lang="en-US" sz="2000" dirty="0" smtClean="0">
                <a:latin typeface="Arial" pitchFamily="34" charset="0"/>
                <a:cs typeface="Arial" pitchFamily="34" charset="0"/>
              </a:rPr>
              <a:t>I am the expert and they should follow my advice.</a:t>
            </a:r>
          </a:p>
          <a:p>
            <a:endParaRPr lang="en-US" sz="2400" dirty="0" smtClean="0">
              <a:latin typeface="Arial" pitchFamily="34" charset="0"/>
              <a:cs typeface="Arial" pitchFamily="34" charset="0"/>
            </a:endParaRPr>
          </a:p>
          <a:p>
            <a:pPr>
              <a:buNone/>
            </a:pPr>
            <a:endParaRPr lang="en-US" dirty="0"/>
          </a:p>
        </p:txBody>
      </p:sp>
    </p:spTree>
    <p:extLst>
      <p:ext uri="{BB962C8B-B14F-4D97-AF65-F5344CB8AC3E}">
        <p14:creationId xmlns:p14="http://schemas.microsoft.com/office/powerpoint/2010/main" val="137543037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06762"/>
          </a:xfrm>
        </p:spPr>
        <p:txBody>
          <a:bodyPr>
            <a:normAutofit/>
          </a:bodyPr>
          <a:lstStyle/>
          <a:p>
            <a:r>
              <a:rPr lang="en-US" sz="3600" b="1" dirty="0" smtClean="0"/>
              <a:t>Is SBIRT Effective?</a:t>
            </a:r>
            <a:endParaRPr lang="en-US" sz="36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04800" y="228600"/>
            <a:ext cx="8534400" cy="76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ln w="12700" cmpd="sng">
                  <a:noFill/>
                  <a:prstDash val="solid"/>
                </a:ln>
                <a:solidFill>
                  <a:schemeClr val="accent6">
                    <a:tint val="1000"/>
                  </a:schemeClr>
                </a:solidFill>
                <a:effectLst/>
                <a:latin typeface="+mj-lt"/>
                <a:ea typeface="+mj-ea"/>
                <a:cs typeface="+mj-cs"/>
              </a:rPr>
              <a:t>Evaluations of SBIRT</a:t>
            </a:r>
            <a:endParaRPr kumimoji="0" lang="en-US" sz="3200" b="1" i="0" u="none" strike="noStrike" kern="1200" normalizeH="0" baseline="0" noProof="0" dirty="0">
              <a:ln w="12700" cmpd="sng">
                <a:noFill/>
                <a:prstDash val="solid"/>
              </a:ln>
              <a:solidFill>
                <a:schemeClr val="accent6">
                  <a:tint val="1000"/>
                </a:schemeClr>
              </a:solidFill>
              <a:effectLst/>
              <a:uLnTx/>
              <a:uFillTx/>
              <a:latin typeface="+mj-lt"/>
              <a:ea typeface="+mj-ea"/>
              <a:cs typeface="+mj-cs"/>
            </a:endParaRPr>
          </a:p>
        </p:txBody>
      </p:sp>
      <p:sp>
        <p:nvSpPr>
          <p:cNvPr id="5" name="Rectangle 3"/>
          <p:cNvSpPr txBox="1">
            <a:spLocks noChangeArrowheads="1"/>
          </p:cNvSpPr>
          <p:nvPr/>
        </p:nvSpPr>
        <p:spPr>
          <a:xfrm>
            <a:off x="1571625" y="1524000"/>
            <a:ext cx="7419975" cy="4724400"/>
          </a:xfrm>
          <a:prstGeom prst="rect">
            <a:avLst/>
          </a:prstGeom>
          <a:noFill/>
          <a:ln/>
        </p:spPr>
        <p:txBody>
          <a:bodyPr vert="horz" lIns="91440" tIns="45720" rIns="91440" bIns="45720" rtlCol="0">
            <a:noAutofit/>
          </a:bodyPr>
          <a:lstStyle/>
          <a:p>
            <a:pPr marL="1087438" marR="0" lvl="1" defTabSz="914400" rtl="0" eaLnBrk="1" fontAlgn="auto" latinLnBrk="0" hangingPunct="1">
              <a:lnSpc>
                <a:spcPct val="100000"/>
              </a:lnSpc>
              <a:spcBef>
                <a:spcPct val="20000"/>
              </a:spcBef>
              <a:spcAft>
                <a:spcPts val="0"/>
              </a:spcAft>
              <a:buClrTx/>
              <a:buSzTx/>
              <a:buFontTx/>
              <a:buNone/>
              <a:tabLst/>
              <a:defRPr/>
            </a:pPr>
            <a:r>
              <a:rPr lang="en-US" sz="2400" dirty="0" smtClean="0">
                <a:ln w="13500">
                  <a:noFill/>
                  <a:prstDash val="solid"/>
                </a:ln>
                <a:solidFill>
                  <a:schemeClr val="accent1">
                    <a:tint val="3000"/>
                    <a:alpha val="95000"/>
                  </a:schemeClr>
                </a:solidFill>
              </a:rPr>
              <a:t>M</a:t>
            </a:r>
            <a:r>
              <a:rPr kumimoji="0" lang="en-US" sz="2400" i="0" u="none" strike="noStrike" kern="1200" normalizeH="0" baseline="0" noProof="0" dirty="0" smtClean="0">
                <a:ln w="13500">
                  <a:noFill/>
                  <a:prstDash val="solid"/>
                </a:ln>
                <a:solidFill>
                  <a:schemeClr val="accent1">
                    <a:tint val="3000"/>
                    <a:alpha val="95000"/>
                  </a:schemeClr>
                </a:solidFill>
                <a:uLnTx/>
                <a:uFillTx/>
                <a:latin typeface="+mn-lt"/>
                <a:ea typeface="+mn-ea"/>
                <a:cs typeface="+mn-cs"/>
              </a:rPr>
              <a:t>eta-analyses &amp; reviews</a:t>
            </a:r>
            <a:r>
              <a:rPr lang="en-US" sz="2400" dirty="0" smtClean="0">
                <a:ln w="13500">
                  <a:noFill/>
                  <a:prstDash val="solid"/>
                </a:ln>
                <a:solidFill>
                  <a:schemeClr val="accent1">
                    <a:tint val="3000"/>
                    <a:alpha val="95000"/>
                  </a:schemeClr>
                </a:solidFill>
              </a:rPr>
              <a:t>:</a:t>
            </a:r>
          </a:p>
          <a:p>
            <a:pPr marL="1087438" marR="0" lvl="1" defTabSz="914400" rtl="0" eaLnBrk="1" fontAlgn="auto" latinLnBrk="0" hangingPunct="1">
              <a:lnSpc>
                <a:spcPct val="100000"/>
              </a:lnSpc>
              <a:spcBef>
                <a:spcPct val="20000"/>
              </a:spcBef>
              <a:spcAft>
                <a:spcPts val="0"/>
              </a:spcAft>
              <a:buClrTx/>
              <a:buSzTx/>
              <a:buFontTx/>
              <a:buNone/>
              <a:tabLst/>
              <a:defRPr/>
            </a:pPr>
            <a:endParaRPr kumimoji="0" lang="en-US" sz="2400" i="0" u="none" strike="noStrike" kern="1200" normalizeH="0" baseline="0" noProof="0" dirty="0" smtClean="0">
              <a:ln w="13500">
                <a:noFill/>
                <a:prstDash val="solid"/>
              </a:ln>
              <a:solidFill>
                <a:schemeClr val="accent1">
                  <a:tint val="3000"/>
                  <a:alpha val="95000"/>
                </a:schemeClr>
              </a:solidFill>
              <a:uLnTx/>
              <a:uFillTx/>
              <a:latin typeface="+mn-lt"/>
              <a:ea typeface="+mn-ea"/>
              <a:cs typeface="+mn-cs"/>
            </a:endParaRPr>
          </a:p>
          <a:p>
            <a:pPr marL="1381125" marR="0" lvl="3" indent="-306388" defTabSz="914400" rtl="0" eaLnBrk="1" fontAlgn="auto" latinLnBrk="0" hangingPunct="1">
              <a:lnSpc>
                <a:spcPct val="100000"/>
              </a:lnSpc>
              <a:spcBef>
                <a:spcPct val="20000"/>
              </a:spcBef>
              <a:spcAft>
                <a:spcPts val="0"/>
              </a:spcAft>
              <a:buClr>
                <a:schemeClr val="tx1"/>
              </a:buClr>
              <a:buSzPct val="75000"/>
              <a:buFont typeface="Wingdings" pitchFamily="2" charset="2"/>
              <a:buChar char="§"/>
              <a:tabLst/>
              <a:defRPr/>
            </a:pPr>
            <a:r>
              <a:rPr kumimoji="0" lang="en-US" sz="2400" i="0" u="none" strike="noStrike" kern="1200" normalizeH="0" baseline="0" noProof="0" dirty="0" smtClean="0">
                <a:ln w="13500">
                  <a:noFill/>
                  <a:prstDash val="solid"/>
                </a:ln>
                <a:solidFill>
                  <a:schemeClr val="accent1">
                    <a:tint val="3000"/>
                    <a:alpha val="95000"/>
                  </a:schemeClr>
                </a:solidFill>
                <a:uLnTx/>
                <a:uFillTx/>
                <a:latin typeface="+mn-lt"/>
                <a:ea typeface="+mn-ea"/>
                <a:cs typeface="+mn-cs"/>
              </a:rPr>
              <a:t>More than 34 randomized controlled trials </a:t>
            </a:r>
          </a:p>
          <a:p>
            <a:pPr marL="1381125" marR="0" lvl="3" indent="-306388" defTabSz="914400" rtl="0" eaLnBrk="1" fontAlgn="auto" latinLnBrk="0" hangingPunct="1">
              <a:lnSpc>
                <a:spcPct val="100000"/>
              </a:lnSpc>
              <a:spcBef>
                <a:spcPct val="20000"/>
              </a:spcBef>
              <a:spcAft>
                <a:spcPts val="0"/>
              </a:spcAft>
              <a:buClr>
                <a:schemeClr val="tx1"/>
              </a:buClr>
              <a:buSzPct val="75000"/>
              <a:buFont typeface="Wingdings" pitchFamily="2" charset="2"/>
              <a:buChar char="§"/>
              <a:tabLst/>
              <a:defRPr/>
            </a:pPr>
            <a:r>
              <a:rPr kumimoji="0" lang="en-US" sz="2400" i="0" u="none" strike="noStrike" kern="1200" normalizeH="0" baseline="0" noProof="0" dirty="0" smtClean="0">
                <a:ln w="13500">
                  <a:noFill/>
                  <a:prstDash val="solid"/>
                </a:ln>
                <a:solidFill>
                  <a:schemeClr val="accent1">
                    <a:tint val="3000"/>
                    <a:alpha val="95000"/>
                  </a:schemeClr>
                </a:solidFill>
                <a:uLnTx/>
                <a:uFillTx/>
                <a:latin typeface="+mn-lt"/>
                <a:ea typeface="+mn-ea"/>
                <a:cs typeface="+mn-cs"/>
              </a:rPr>
              <a:t>Focused primarily on at-risk and problem drinkers</a:t>
            </a:r>
          </a:p>
          <a:p>
            <a:pPr marL="1381125" marR="0" lvl="3" defTabSz="914400" rtl="0" eaLnBrk="1" fontAlgn="auto" latinLnBrk="0" hangingPunct="1">
              <a:lnSpc>
                <a:spcPct val="100000"/>
              </a:lnSpc>
              <a:spcAft>
                <a:spcPts val="0"/>
              </a:spcAft>
              <a:buClr>
                <a:schemeClr val="tx2"/>
              </a:buClr>
              <a:buSzPct val="75000"/>
              <a:tabLst/>
              <a:defRPr/>
            </a:pPr>
            <a:endParaRPr kumimoji="0" lang="en-US" sz="2400" b="1" i="0" u="none" strike="noStrike" kern="1200" normalizeH="0" baseline="0" noProof="0" dirty="0" smtClean="0">
              <a:ln w="13500">
                <a:noFill/>
                <a:prstDash val="solid"/>
              </a:ln>
              <a:solidFill>
                <a:schemeClr val="accent1">
                  <a:tint val="3000"/>
                  <a:alpha val="95000"/>
                </a:schemeClr>
              </a:solidFill>
              <a:uLnTx/>
              <a:uFillTx/>
              <a:latin typeface="+mn-lt"/>
              <a:ea typeface="+mn-ea"/>
              <a:cs typeface="+mn-cs"/>
            </a:endParaRPr>
          </a:p>
          <a:p>
            <a:pPr marL="844550" marR="0" lvl="3" defTabSz="914400" rtl="0" eaLnBrk="1" fontAlgn="auto" latinLnBrk="0" hangingPunct="1">
              <a:lnSpc>
                <a:spcPct val="100000"/>
              </a:lnSpc>
              <a:spcAft>
                <a:spcPts val="0"/>
              </a:spcAft>
              <a:buClr>
                <a:schemeClr val="tx2"/>
              </a:buClr>
              <a:buSzPct val="75000"/>
              <a:tabLst/>
              <a:defRPr/>
            </a:pPr>
            <a:endParaRPr kumimoji="0" lang="en-US" sz="2400" b="1" i="0" u="none" strike="noStrike" kern="1200" normalizeH="0" baseline="0" noProof="0" dirty="0" smtClean="0">
              <a:ln w="13500">
                <a:noFill/>
                <a:prstDash val="solid"/>
              </a:ln>
              <a:solidFill>
                <a:schemeClr val="accent1">
                  <a:tint val="3000"/>
                  <a:alpha val="95000"/>
                </a:schemeClr>
              </a:solidFill>
              <a:uLnTx/>
              <a:uFillTx/>
              <a:latin typeface="+mn-lt"/>
              <a:ea typeface="+mn-ea"/>
              <a:cs typeface="+mn-cs"/>
            </a:endParaRPr>
          </a:p>
          <a:p>
            <a:pPr marL="844550" marR="0" lvl="3" defTabSz="914400" rtl="0" eaLnBrk="1" fontAlgn="auto" latinLnBrk="0" hangingPunct="1">
              <a:lnSpc>
                <a:spcPct val="100000"/>
              </a:lnSpc>
              <a:spcAft>
                <a:spcPts val="0"/>
              </a:spcAft>
              <a:buClr>
                <a:schemeClr val="tx2"/>
              </a:buClr>
              <a:buSzPct val="75000"/>
              <a:tabLst/>
              <a:defRPr/>
            </a:pPr>
            <a:r>
              <a:rPr kumimoji="0" lang="en-US" sz="2400" b="1" i="0" u="none" strike="noStrike" kern="1200" normalizeH="0" baseline="0" noProof="0" dirty="0" smtClean="0">
                <a:ln w="13500">
                  <a:noFill/>
                  <a:prstDash val="solid"/>
                </a:ln>
                <a:solidFill>
                  <a:schemeClr val="accent1">
                    <a:tint val="3000"/>
                    <a:alpha val="95000"/>
                  </a:schemeClr>
                </a:solidFill>
                <a:uLnTx/>
                <a:uFillTx/>
                <a:latin typeface="+mn-lt"/>
                <a:ea typeface="+mn-ea"/>
                <a:cs typeface="+mn-cs"/>
              </a:rPr>
              <a:t>	</a:t>
            </a:r>
            <a:r>
              <a:rPr kumimoji="0" lang="en-US" sz="2400" b="1" i="0" u="none" strike="noStrike" kern="1200" normalizeH="0" noProof="0" dirty="0" smtClean="0">
                <a:ln w="13500">
                  <a:noFill/>
                  <a:prstDash val="solid"/>
                </a:ln>
                <a:solidFill>
                  <a:schemeClr val="accent1">
                    <a:tint val="3000"/>
                    <a:alpha val="95000"/>
                  </a:schemeClr>
                </a:solidFill>
                <a:uLnTx/>
                <a:uFillTx/>
                <a:latin typeface="+mn-lt"/>
                <a:ea typeface="+mn-ea"/>
                <a:cs typeface="+mn-cs"/>
              </a:rPr>
              <a:t> </a:t>
            </a:r>
          </a:p>
          <a:p>
            <a:pPr marL="844550" marR="0" lvl="3" defTabSz="914400" rtl="0" eaLnBrk="1" fontAlgn="auto" latinLnBrk="0" hangingPunct="1">
              <a:lnSpc>
                <a:spcPct val="100000"/>
              </a:lnSpc>
              <a:spcAft>
                <a:spcPts val="0"/>
              </a:spcAft>
              <a:buClr>
                <a:schemeClr val="tx2"/>
              </a:buClr>
              <a:buSzPct val="75000"/>
              <a:tabLst/>
              <a:defRPr/>
            </a:pPr>
            <a:r>
              <a:rPr kumimoji="0" lang="en-US" sz="2400" b="1" i="0" u="none" strike="noStrike" kern="1200" normalizeH="0" noProof="0" dirty="0" smtClean="0">
                <a:ln w="13500">
                  <a:noFill/>
                  <a:prstDash val="solid"/>
                </a:ln>
                <a:solidFill>
                  <a:schemeClr val="accent1">
                    <a:tint val="3000"/>
                    <a:alpha val="95000"/>
                  </a:schemeClr>
                </a:solidFill>
                <a:uLnTx/>
                <a:uFillTx/>
                <a:latin typeface="+mn-lt"/>
                <a:ea typeface="+mn-ea"/>
                <a:cs typeface="+mn-cs"/>
              </a:rPr>
              <a:t> </a:t>
            </a:r>
            <a:r>
              <a:rPr kumimoji="0" lang="en-US" sz="2400" i="0" u="none" strike="noStrike" kern="1200" normalizeH="0" baseline="0" noProof="0" dirty="0" smtClean="0">
                <a:ln w="13500">
                  <a:noFill/>
                  <a:prstDash val="solid"/>
                </a:ln>
                <a:solidFill>
                  <a:schemeClr val="accent1">
                    <a:tint val="3000"/>
                    <a:alpha val="95000"/>
                  </a:schemeClr>
                </a:solidFill>
                <a:uLnTx/>
                <a:uFillTx/>
                <a:latin typeface="+mn-lt"/>
                <a:ea typeface="+mn-ea"/>
                <a:cs typeface="+mn-cs"/>
              </a:rPr>
              <a:t>Result: </a:t>
            </a:r>
            <a:r>
              <a:rPr kumimoji="0" lang="en-US" sz="2400" i="0" u="none" strike="noStrike" kern="1200" normalizeH="0" baseline="0" noProof="0" dirty="0" smtClean="0">
                <a:ln w="12700" cmpd="sng">
                  <a:noFill/>
                  <a:prstDash val="solid"/>
                </a:ln>
                <a:solidFill>
                  <a:schemeClr val="accent6">
                    <a:tint val="1000"/>
                  </a:schemeClr>
                </a:solidFill>
                <a:effectLst>
                  <a:glow rad="53100">
                    <a:schemeClr val="accent6">
                      <a:satMod val="180000"/>
                      <a:alpha val="30000"/>
                    </a:schemeClr>
                  </a:glow>
                </a:effectLst>
                <a:uLnTx/>
                <a:uFillTx/>
                <a:latin typeface="+mn-lt"/>
                <a:ea typeface="+mn-ea"/>
                <a:cs typeface="+mn-cs"/>
              </a:rPr>
              <a:t>10-30% reduction</a:t>
            </a:r>
            <a:r>
              <a:rPr kumimoji="0" lang="en-US" sz="2400" i="0" u="none" strike="noStrike" kern="1200" normalizeH="0" noProof="0" dirty="0" smtClean="0">
                <a:ln w="12700" cmpd="sng">
                  <a:noFill/>
                  <a:prstDash val="solid"/>
                </a:ln>
                <a:solidFill>
                  <a:schemeClr val="accent6">
                    <a:tint val="1000"/>
                  </a:schemeClr>
                </a:solidFill>
                <a:effectLst>
                  <a:glow rad="53100">
                    <a:schemeClr val="accent6">
                      <a:satMod val="180000"/>
                      <a:alpha val="30000"/>
                    </a:schemeClr>
                  </a:glow>
                </a:effectLst>
                <a:uLnTx/>
                <a:uFillTx/>
                <a:latin typeface="+mn-lt"/>
                <a:ea typeface="+mn-ea"/>
                <a:cs typeface="+mn-cs"/>
              </a:rPr>
              <a:t> </a:t>
            </a:r>
            <a:r>
              <a:rPr kumimoji="0" lang="en-US" sz="2400" i="0" u="none" strike="noStrike" kern="1200" normalizeH="0" baseline="0" noProof="0" dirty="0" smtClean="0">
                <a:ln w="13500">
                  <a:noFill/>
                  <a:prstDash val="solid"/>
                </a:ln>
                <a:solidFill>
                  <a:schemeClr val="accent1">
                    <a:tint val="3000"/>
                    <a:alpha val="95000"/>
                  </a:schemeClr>
                </a:solidFill>
                <a:uLnTx/>
                <a:uFillTx/>
                <a:latin typeface="+mn-lt"/>
                <a:ea typeface="+mn-ea"/>
                <a:cs typeface="+mn-cs"/>
              </a:rPr>
              <a:t>in alcohol   </a:t>
            </a:r>
            <a:r>
              <a:rPr lang="en-US" sz="2400" dirty="0" smtClean="0">
                <a:ln w="13500">
                  <a:noFill/>
                  <a:prstDash val="solid"/>
                </a:ln>
                <a:solidFill>
                  <a:schemeClr val="accent1">
                    <a:tint val="3000"/>
                    <a:alpha val="95000"/>
                  </a:schemeClr>
                </a:solidFill>
              </a:rPr>
              <a:t>  	  	  	  </a:t>
            </a:r>
            <a:r>
              <a:rPr kumimoji="0" lang="en-US" sz="2400" i="0" u="none" strike="noStrike" kern="1200" normalizeH="0" baseline="0" noProof="0" dirty="0" smtClean="0">
                <a:ln w="13500">
                  <a:noFill/>
                  <a:prstDash val="solid"/>
                </a:ln>
                <a:solidFill>
                  <a:schemeClr val="accent1">
                    <a:tint val="3000"/>
                    <a:alpha val="95000"/>
                  </a:schemeClr>
                </a:solidFill>
                <a:uLnTx/>
                <a:uFillTx/>
                <a:latin typeface="+mn-lt"/>
                <a:ea typeface="+mn-ea"/>
                <a:cs typeface="+mn-cs"/>
              </a:rPr>
              <a:t>consumption at 12 months</a:t>
            </a:r>
            <a:endParaRPr kumimoji="0" lang="en-US" sz="2400" i="0" u="none" strike="noStrike" kern="1200" normalizeH="0" baseline="0" noProof="0" dirty="0">
              <a:ln w="13500">
                <a:noFill/>
                <a:prstDash val="solid"/>
              </a:ln>
              <a:solidFill>
                <a:schemeClr val="accent1">
                  <a:tint val="3000"/>
                  <a:alpha val="95000"/>
                </a:schemeClr>
              </a:solidFill>
              <a:uLnTx/>
              <a:uFillTx/>
              <a:latin typeface="+mn-lt"/>
              <a:ea typeface="+mn-ea"/>
              <a:cs typeface="+mn-cs"/>
            </a:endParaRPr>
          </a:p>
        </p:txBody>
      </p:sp>
      <p:pic>
        <p:nvPicPr>
          <p:cNvPr id="29698" name="Picture 2" descr="C:\Documents and Settings\Jim\Local Settings\Temporary Internet Files\Content.IE5\JBWN8W3P\MCj04398240000[1].png"/>
          <p:cNvPicPr>
            <a:picLocks noChangeAspect="1" noChangeArrowheads="1"/>
          </p:cNvPicPr>
          <p:nvPr/>
        </p:nvPicPr>
        <p:blipFill>
          <a:blip r:embed="rId3" cstate="print"/>
          <a:srcRect/>
          <a:stretch>
            <a:fillRect/>
          </a:stretch>
        </p:blipFill>
        <p:spPr bwMode="auto">
          <a:xfrm>
            <a:off x="228600" y="1752600"/>
            <a:ext cx="2209800" cy="2209800"/>
          </a:xfrm>
          <a:prstGeom prst="rect">
            <a:avLst/>
          </a:prstGeom>
          <a:noFill/>
        </p:spPr>
      </p:pic>
      <p:sp>
        <p:nvSpPr>
          <p:cNvPr id="7" name="Right Arrow 6"/>
          <p:cNvSpPr/>
          <p:nvPr/>
        </p:nvSpPr>
        <p:spPr>
          <a:xfrm>
            <a:off x="381000" y="4343400"/>
            <a:ext cx="1828800" cy="45720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0" y="228600"/>
            <a:ext cx="9144000" cy="990600"/>
          </a:xfrm>
        </p:spPr>
        <p:txBody>
          <a:bodyPr>
            <a:normAutofit/>
          </a:bodyPr>
          <a:lstStyle/>
          <a:p>
            <a:r>
              <a:rPr lang="en-US" sz="3200" b="1" dirty="0" smtClean="0"/>
              <a:t>SBIRT</a:t>
            </a:r>
            <a:r>
              <a:rPr lang="en-US" sz="3200" b="1" dirty="0"/>
              <a:t> </a:t>
            </a:r>
            <a:r>
              <a:rPr lang="en-US" sz="3200" b="1" dirty="0" smtClean="0"/>
              <a:t>in Primary Care</a:t>
            </a:r>
            <a:endParaRPr lang="en-US" sz="3200" b="1" dirty="0"/>
          </a:p>
        </p:txBody>
      </p:sp>
      <p:sp>
        <p:nvSpPr>
          <p:cNvPr id="218115" name="Rectangle 3"/>
          <p:cNvSpPr>
            <a:spLocks noGrp="1" noChangeArrowheads="1"/>
          </p:cNvSpPr>
          <p:nvPr>
            <p:ph type="body" idx="1"/>
          </p:nvPr>
        </p:nvSpPr>
        <p:spPr>
          <a:xfrm>
            <a:off x="457200" y="1676400"/>
            <a:ext cx="8229600" cy="4724400"/>
          </a:xfrm>
        </p:spPr>
        <p:txBody>
          <a:bodyPr>
            <a:normAutofit/>
          </a:bodyPr>
          <a:lstStyle/>
          <a:p>
            <a:pPr marL="365760">
              <a:lnSpc>
                <a:spcPct val="120000"/>
              </a:lnSpc>
            </a:pPr>
            <a:r>
              <a:rPr lang="en-US" sz="2000" dirty="0" smtClean="0"/>
              <a:t>Brief physician advice for problem alcohol drinkers: a randomized control trial in community-based primary care practices</a:t>
            </a:r>
            <a:endParaRPr lang="en-US" sz="2000" b="1" dirty="0" smtClean="0"/>
          </a:p>
          <a:p>
            <a:pPr lvl="1">
              <a:lnSpc>
                <a:spcPct val="120000"/>
              </a:lnSpc>
            </a:pPr>
            <a:r>
              <a:rPr lang="en-US" sz="2000" dirty="0" smtClean="0"/>
              <a:t>SBIRT in 17 practices with 64 physicians</a:t>
            </a:r>
            <a:endParaRPr lang="en-US" sz="2000" b="1" dirty="0" smtClean="0"/>
          </a:p>
          <a:p>
            <a:pPr lvl="1">
              <a:lnSpc>
                <a:spcPct val="110000"/>
              </a:lnSpc>
            </a:pPr>
            <a:r>
              <a:rPr lang="en-US" sz="2000" dirty="0" smtClean="0"/>
              <a:t>Intervention included: educational workbook, two15 minute visits one month apart and two nurse follow-up calls, 2 weeks after the visit</a:t>
            </a:r>
          </a:p>
          <a:p>
            <a:pPr>
              <a:buFont typeface="Symbol" pitchFamily="18" charset="2"/>
              <a:buNone/>
            </a:pPr>
            <a:endParaRPr lang="en-US" sz="2000" b="1" dirty="0"/>
          </a:p>
          <a:p>
            <a:pPr>
              <a:buClr>
                <a:schemeClr val="tx2"/>
              </a:buClr>
              <a:buSzPct val="90000"/>
            </a:pPr>
            <a:r>
              <a:rPr lang="en-US" sz="2000" dirty="0" smtClean="0">
                <a:sym typeface="Symbol" pitchFamily="18" charset="2"/>
              </a:rPr>
              <a:t>Results:  Significant decreases in binge drinking and weekly usage.</a:t>
            </a:r>
          </a:p>
          <a:p>
            <a:pPr>
              <a:lnSpc>
                <a:spcPct val="120000"/>
              </a:lnSpc>
            </a:pPr>
            <a:endParaRPr lang="en-US" sz="2000" dirty="0"/>
          </a:p>
          <a:p>
            <a:pPr>
              <a:lnSpc>
                <a:spcPct val="110000"/>
              </a:lnSpc>
              <a:buFont typeface="Symbol" pitchFamily="18" charset="2"/>
              <a:buNone/>
            </a:pPr>
            <a:endParaRPr lang="en-US" sz="2000" dirty="0"/>
          </a:p>
          <a:p>
            <a:pPr algn="r">
              <a:lnSpc>
                <a:spcPct val="110000"/>
              </a:lnSpc>
              <a:buFont typeface="Symbol" pitchFamily="18" charset="2"/>
              <a:buNone/>
            </a:pPr>
            <a:endParaRPr lang="en-US" sz="2200" b="1" dirty="0" smtClean="0"/>
          </a:p>
          <a:p>
            <a:pPr algn="r">
              <a:lnSpc>
                <a:spcPct val="110000"/>
              </a:lnSpc>
              <a:buFont typeface="Symbol" pitchFamily="18" charset="2"/>
              <a:buNone/>
            </a:pPr>
            <a:endParaRPr lang="en-US" sz="2200" b="1" dirty="0" smtClean="0"/>
          </a:p>
          <a:p>
            <a:pPr>
              <a:lnSpc>
                <a:spcPct val="110000"/>
              </a:lnSpc>
              <a:buFont typeface="Symbol" pitchFamily="18" charset="2"/>
              <a:buNone/>
            </a:pPr>
            <a:endParaRPr lang="en-US" sz="2000" dirty="0"/>
          </a:p>
          <a:p>
            <a:pPr>
              <a:buFont typeface="Symbol" pitchFamily="18" charset="2"/>
              <a:buNone/>
            </a:pPr>
            <a:endParaRPr lang="en-US" sz="2800" dirty="0"/>
          </a:p>
        </p:txBody>
      </p:sp>
    </p:spTree>
    <p:extLst>
      <p:ext uri="{BB962C8B-B14F-4D97-AF65-F5344CB8AC3E}">
        <p14:creationId xmlns:p14="http://schemas.microsoft.com/office/powerpoint/2010/main" val="3332667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0" y="0"/>
            <a:ext cx="9144000" cy="1295400"/>
          </a:xfrm>
        </p:spPr>
        <p:txBody>
          <a:bodyPr>
            <a:normAutofit/>
          </a:bodyPr>
          <a:lstStyle/>
          <a:p>
            <a:r>
              <a:rPr lang="en-US" sz="3200" b="1" dirty="0" smtClean="0"/>
              <a:t>SBIRT in Trauma Centers</a:t>
            </a:r>
            <a:endParaRPr lang="en-US" sz="3200" b="1" dirty="0"/>
          </a:p>
        </p:txBody>
      </p:sp>
      <p:sp>
        <p:nvSpPr>
          <p:cNvPr id="228355" name="Rectangle 3"/>
          <p:cNvSpPr>
            <a:spLocks noGrp="1" noChangeArrowheads="1"/>
          </p:cNvSpPr>
          <p:nvPr>
            <p:ph type="body" idx="1"/>
          </p:nvPr>
        </p:nvSpPr>
        <p:spPr>
          <a:xfrm>
            <a:off x="457200" y="990600"/>
            <a:ext cx="8229600" cy="5486400"/>
          </a:xfrm>
        </p:spPr>
        <p:txBody>
          <a:bodyPr>
            <a:normAutofit/>
          </a:bodyPr>
          <a:lstStyle/>
          <a:p>
            <a:pPr marL="0">
              <a:buFont typeface="Symbol" pitchFamily="18" charset="2"/>
              <a:buNone/>
            </a:pPr>
            <a:endParaRPr lang="en-US" sz="2400" dirty="0"/>
          </a:p>
          <a:p>
            <a:pPr marL="274320" lvl="1">
              <a:lnSpc>
                <a:spcPct val="110000"/>
              </a:lnSpc>
              <a:buFont typeface="Arial" pitchFamily="34" charset="0"/>
              <a:buChar char="•"/>
            </a:pPr>
            <a:r>
              <a:rPr lang="en-US" sz="2000" dirty="0" smtClean="0"/>
              <a:t>Patients </a:t>
            </a:r>
            <a:r>
              <a:rPr lang="en-US" sz="2000" dirty="0"/>
              <a:t>who tested and/or screened positive for alcohol problems were </a:t>
            </a:r>
            <a:r>
              <a:rPr lang="en-US" sz="2000" dirty="0" smtClean="0"/>
              <a:t>randomly assigned to SBIRT treatment or control groups</a:t>
            </a:r>
            <a:r>
              <a:rPr lang="en-US" sz="2000" dirty="0" smtClean="0"/>
              <a:t>.  Treatment consisted on on</a:t>
            </a:r>
            <a:r>
              <a:rPr lang="en-US" sz="2000" dirty="0" smtClean="0"/>
              <a:t>e brief education/motivational interviewing intervention.</a:t>
            </a:r>
            <a:endParaRPr lang="en-US" sz="2000" dirty="0" smtClean="0"/>
          </a:p>
          <a:p>
            <a:pPr marL="274320" lvl="1">
              <a:lnSpc>
                <a:spcPct val="110000"/>
              </a:lnSpc>
              <a:buNone/>
            </a:pPr>
            <a:endParaRPr lang="en-US" sz="2000" dirty="0"/>
          </a:p>
          <a:p>
            <a:pPr marL="0" lvl="1">
              <a:lnSpc>
                <a:spcPct val="110000"/>
              </a:lnSpc>
              <a:buFont typeface="Arial" pitchFamily="34" charset="0"/>
              <a:buChar char="•"/>
            </a:pPr>
            <a:r>
              <a:rPr lang="en-US" sz="2000" dirty="0" smtClean="0"/>
              <a:t>Results at one year:</a:t>
            </a:r>
          </a:p>
          <a:p>
            <a:pPr marL="914400" lvl="3">
              <a:lnSpc>
                <a:spcPct val="110000"/>
              </a:lnSpc>
            </a:pPr>
            <a:r>
              <a:rPr lang="en-US" dirty="0" smtClean="0">
                <a:sym typeface="Symbol" pitchFamily="18" charset="2"/>
              </a:rPr>
              <a:t>SBIRT group decreased </a:t>
            </a:r>
            <a:r>
              <a:rPr lang="en-US" dirty="0" smtClean="0"/>
              <a:t>alcohol consumption </a:t>
            </a:r>
            <a:endParaRPr lang="en-US" dirty="0"/>
          </a:p>
          <a:p>
            <a:pPr marL="914400" lvl="3">
              <a:lnSpc>
                <a:spcPct val="110000"/>
              </a:lnSpc>
            </a:pPr>
            <a:r>
              <a:rPr lang="en-US" dirty="0" smtClean="0"/>
              <a:t>Reduction most apparent in mild-moderate drinkers: </a:t>
            </a:r>
            <a:r>
              <a:rPr lang="en-US" dirty="0" smtClean="0">
                <a:sym typeface="Symbol" pitchFamily="18" charset="2"/>
              </a:rPr>
              <a:t> </a:t>
            </a:r>
          </a:p>
          <a:p>
            <a:pPr marL="914400" lvl="3">
              <a:lnSpc>
                <a:spcPct val="110000"/>
              </a:lnSpc>
            </a:pPr>
            <a:r>
              <a:rPr lang="en-US" dirty="0" smtClean="0"/>
              <a:t>47% reduction in new injuries requiring Emergency Department visit or readmission to the trauma service </a:t>
            </a:r>
          </a:p>
          <a:p>
            <a:pPr marL="685800" lvl="3" indent="0">
              <a:lnSpc>
                <a:spcPct val="110000"/>
              </a:lnSpc>
              <a:buNone/>
            </a:pPr>
            <a:endParaRPr lang="en-US" dirty="0"/>
          </a:p>
          <a:p>
            <a:pPr marL="287338" lvl="3" indent="-287338">
              <a:lnSpc>
                <a:spcPct val="110000"/>
              </a:lnSpc>
              <a:spcBef>
                <a:spcPts val="0"/>
              </a:spcBef>
              <a:buFont typeface="Arial" pitchFamily="34" charset="0"/>
              <a:buChar char="•"/>
            </a:pPr>
            <a:r>
              <a:rPr lang="en-US" dirty="0" smtClean="0"/>
              <a:t>Results at three years:</a:t>
            </a:r>
          </a:p>
          <a:p>
            <a:pPr marL="914400" lvl="3">
              <a:lnSpc>
                <a:spcPct val="110000"/>
              </a:lnSpc>
            </a:pPr>
            <a:r>
              <a:rPr lang="en-US" dirty="0" smtClean="0"/>
              <a:t>48% reduction in new injuries requiring hospitalization </a:t>
            </a:r>
          </a:p>
          <a:p>
            <a:pPr>
              <a:buNone/>
            </a:pPr>
            <a:endParaRPr lang="en-US" sz="1500" b="1" dirty="0" smtClean="0"/>
          </a:p>
          <a:p>
            <a:pPr algn="r">
              <a:buNone/>
            </a:pPr>
            <a:endParaRPr lang="en-US" sz="1500" b="1" dirty="0" smtClean="0"/>
          </a:p>
          <a:p>
            <a:pPr algn="r">
              <a:buNone/>
            </a:pPr>
            <a:endParaRPr lang="en-US" sz="1500" b="1" dirty="0" smtClean="0"/>
          </a:p>
          <a:p>
            <a:pPr>
              <a:buNone/>
            </a:pPr>
            <a:endParaRPr lang="en-US" sz="15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33"/>
            <a:ext cx="8458200" cy="1143000"/>
          </a:xfrm>
        </p:spPr>
        <p:txBody>
          <a:bodyPr>
            <a:noAutofit/>
          </a:bodyPr>
          <a:lstStyle/>
          <a:p>
            <a:r>
              <a:rPr lang="en-US" sz="2800" dirty="0" smtClean="0"/>
              <a:t>                                                                                                                                                                             </a:t>
            </a:r>
            <a:r>
              <a:rPr lang="en-US" sz="3200" b="1" dirty="0" smtClean="0"/>
              <a:t>Partnership for Prevention Ranking                                                                          Ten Most Effective Prevention Services</a:t>
            </a:r>
            <a:endParaRPr lang="en-US" sz="3200" b="1" dirty="0"/>
          </a:p>
        </p:txBody>
      </p:sp>
      <p:sp>
        <p:nvSpPr>
          <p:cNvPr id="3" name="Content Placeholder 2"/>
          <p:cNvSpPr>
            <a:spLocks noGrp="1"/>
          </p:cNvSpPr>
          <p:nvPr>
            <p:ph idx="1"/>
          </p:nvPr>
        </p:nvSpPr>
        <p:spPr>
          <a:xfrm>
            <a:off x="1752600" y="1676400"/>
            <a:ext cx="6172200" cy="4876800"/>
          </a:xfrm>
        </p:spPr>
        <p:txBody>
          <a:bodyPr>
            <a:normAutofit/>
          </a:bodyPr>
          <a:lstStyle/>
          <a:p>
            <a:pPr marL="633222" indent="-514350">
              <a:buFont typeface="+mj-lt"/>
              <a:buAutoNum type="arabicPeriod"/>
            </a:pPr>
            <a:r>
              <a:rPr lang="en-US" sz="2000" dirty="0" smtClean="0"/>
              <a:t>Discuss daily aspirin use </a:t>
            </a:r>
          </a:p>
          <a:p>
            <a:pPr marL="633222" indent="-514350">
              <a:buFont typeface="+mj-lt"/>
              <a:buAutoNum type="arabicPeriod"/>
            </a:pPr>
            <a:r>
              <a:rPr lang="en-US" sz="2000" dirty="0" smtClean="0"/>
              <a:t>Childhood immunizations</a:t>
            </a:r>
          </a:p>
          <a:p>
            <a:pPr marL="633222" indent="-514350">
              <a:buFont typeface="+mj-lt"/>
              <a:buAutoNum type="arabicPeriod"/>
            </a:pPr>
            <a:r>
              <a:rPr lang="en-US" sz="2000" dirty="0" smtClean="0"/>
              <a:t>Smoking cessation advice and help to quit</a:t>
            </a:r>
          </a:p>
          <a:p>
            <a:pPr marL="633222" indent="-514350">
              <a:buFont typeface="+mj-lt"/>
              <a:buAutoNum type="arabicPeriod"/>
            </a:pPr>
            <a:r>
              <a:rPr lang="en-US" sz="2000" b="1" u="sng" dirty="0" smtClean="0"/>
              <a:t>Alcohol screening and brief counseling</a:t>
            </a:r>
          </a:p>
          <a:p>
            <a:pPr marL="633222" indent="-514350">
              <a:buFont typeface="+mj-lt"/>
              <a:buAutoNum type="arabicPeriod"/>
            </a:pPr>
            <a:r>
              <a:rPr lang="en-US" sz="2000" dirty="0" smtClean="0"/>
              <a:t>Colorectal screening</a:t>
            </a:r>
          </a:p>
          <a:p>
            <a:pPr marL="633222" indent="-514350">
              <a:buFont typeface="+mj-lt"/>
              <a:buAutoNum type="arabicPeriod"/>
            </a:pPr>
            <a:r>
              <a:rPr lang="en-US" sz="2000" dirty="0" smtClean="0"/>
              <a:t>Hypertension screening and treatment</a:t>
            </a:r>
          </a:p>
          <a:p>
            <a:pPr marL="633222" indent="-514350">
              <a:buFont typeface="+mj-lt"/>
              <a:buAutoNum type="arabicPeriod"/>
            </a:pPr>
            <a:r>
              <a:rPr lang="en-US" sz="2000" dirty="0" smtClean="0"/>
              <a:t>Influenza immunization</a:t>
            </a:r>
          </a:p>
          <a:p>
            <a:pPr marL="633222" indent="-514350">
              <a:buFont typeface="+mj-lt"/>
              <a:buAutoNum type="arabicPeriod"/>
            </a:pPr>
            <a:r>
              <a:rPr lang="en-US" sz="2000" dirty="0" smtClean="0"/>
              <a:t>Vision screening</a:t>
            </a:r>
          </a:p>
          <a:p>
            <a:pPr marL="633222" indent="-514350">
              <a:buFont typeface="+mj-lt"/>
              <a:buAutoNum type="arabicPeriod"/>
            </a:pPr>
            <a:r>
              <a:rPr lang="en-US" sz="2000" dirty="0" smtClean="0"/>
              <a:t>Cervical cancer screening</a:t>
            </a:r>
          </a:p>
          <a:p>
            <a:pPr marL="633222" indent="-514350">
              <a:buFont typeface="+mj-lt"/>
              <a:buAutoNum type="arabicPeriod"/>
            </a:pPr>
            <a:r>
              <a:rPr lang="en-US" sz="2000" dirty="0" smtClean="0"/>
              <a:t>Pneumococcal immunizations</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457200"/>
            <a:ext cx="9144000" cy="762000"/>
          </a:xfrm>
        </p:spPr>
        <p:txBody>
          <a:bodyPr>
            <a:normAutofit/>
          </a:bodyPr>
          <a:lstStyle/>
          <a:p>
            <a:r>
              <a:rPr lang="en-US" sz="3200" b="1" dirty="0" smtClean="0"/>
              <a:t>Take Home Points</a:t>
            </a:r>
          </a:p>
        </p:txBody>
      </p:sp>
      <p:sp>
        <p:nvSpPr>
          <p:cNvPr id="34819" name="Rectangle 3"/>
          <p:cNvSpPr>
            <a:spLocks noGrp="1" noChangeArrowheads="1"/>
          </p:cNvSpPr>
          <p:nvPr>
            <p:ph type="body" idx="4294967295"/>
          </p:nvPr>
        </p:nvSpPr>
        <p:spPr>
          <a:xfrm>
            <a:off x="457200" y="1828800"/>
            <a:ext cx="8153400" cy="4724400"/>
          </a:xfrm>
        </p:spPr>
        <p:txBody>
          <a:bodyPr>
            <a:normAutofit/>
          </a:bodyPr>
          <a:lstStyle/>
          <a:p>
            <a:pPr>
              <a:lnSpc>
                <a:spcPct val="90000"/>
              </a:lnSpc>
              <a:spcBef>
                <a:spcPct val="40000"/>
              </a:spcBef>
              <a:spcAft>
                <a:spcPct val="40000"/>
              </a:spcAft>
            </a:pPr>
            <a:r>
              <a:rPr lang="en-US" sz="2000" dirty="0" smtClean="0"/>
              <a:t>The prevalence rate for risky drinking in medical settings is around 25%. </a:t>
            </a:r>
          </a:p>
          <a:p>
            <a:pPr>
              <a:lnSpc>
                <a:spcPct val="90000"/>
              </a:lnSpc>
              <a:spcBef>
                <a:spcPct val="40000"/>
              </a:spcBef>
              <a:spcAft>
                <a:spcPct val="40000"/>
              </a:spcAft>
            </a:pPr>
            <a:r>
              <a:rPr lang="en-US" sz="2000" dirty="0" smtClean="0"/>
              <a:t>Risky substance use is far more prevalent at 20% than  substance use disorders at 5%.</a:t>
            </a:r>
          </a:p>
          <a:p>
            <a:pPr>
              <a:lnSpc>
                <a:spcPct val="90000"/>
              </a:lnSpc>
              <a:spcBef>
                <a:spcPct val="40000"/>
              </a:spcBef>
              <a:spcAft>
                <a:spcPct val="40000"/>
              </a:spcAft>
            </a:pPr>
            <a:r>
              <a:rPr lang="en-US" sz="2000" dirty="0" smtClean="0"/>
              <a:t>There are many medical, psychiatric and social consequences of risky alcohol and other substance use. </a:t>
            </a:r>
          </a:p>
          <a:p>
            <a:pPr>
              <a:lnSpc>
                <a:spcPct val="90000"/>
              </a:lnSpc>
              <a:spcBef>
                <a:spcPct val="40000"/>
              </a:spcBef>
              <a:spcAft>
                <a:spcPct val="40000"/>
              </a:spcAft>
            </a:pPr>
            <a:r>
              <a:rPr lang="en-US" sz="2000" dirty="0" smtClean="0"/>
              <a:t>Providers often do not recognize substance misuse and miss opportunities to intervene  even though patients would generally be receptive to this.</a:t>
            </a:r>
          </a:p>
          <a:p>
            <a:pPr>
              <a:lnSpc>
                <a:spcPct val="90000"/>
              </a:lnSpc>
              <a:spcBef>
                <a:spcPct val="40000"/>
              </a:spcBef>
              <a:spcAft>
                <a:spcPct val="40000"/>
              </a:spcAft>
            </a:pPr>
            <a:r>
              <a:rPr lang="en-US" sz="2000" dirty="0" smtClean="0"/>
              <a:t>Screening and brief interventions for risky alcohol and other substance use are efficient and effective. </a:t>
            </a:r>
          </a:p>
          <a:p>
            <a:pPr>
              <a:lnSpc>
                <a:spcPct val="90000"/>
              </a:lnSpc>
              <a:spcBef>
                <a:spcPct val="40000"/>
              </a:spcBef>
              <a:spcAft>
                <a:spcPct val="40000"/>
              </a:spcAft>
            </a:pPr>
            <a:endParaRPr lang="en-US" sz="2400" dirty="0" smtClean="0"/>
          </a:p>
        </p:txBody>
      </p:sp>
      <p:pic>
        <p:nvPicPr>
          <p:cNvPr id="34820" name="Picture 4" descr="C:\Users\campopianomm\Pictures\Chinese take out.png"/>
          <p:cNvPicPr>
            <a:picLocks noChangeAspect="1" noChangeArrowheads="1"/>
          </p:cNvPicPr>
          <p:nvPr/>
        </p:nvPicPr>
        <p:blipFill>
          <a:blip r:embed="rId3" cstate="print"/>
          <a:srcRect/>
          <a:stretch>
            <a:fillRect/>
          </a:stretch>
        </p:blipFill>
        <p:spPr bwMode="auto">
          <a:xfrm>
            <a:off x="7391400" y="152400"/>
            <a:ext cx="1444625" cy="152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a:bodyPr>
          <a:lstStyle/>
          <a:p>
            <a:r>
              <a:rPr lang="en-US" sz="3600" b="1" dirty="0" smtClean="0"/>
              <a:t>What is SBIRT?</a:t>
            </a:r>
            <a:endParaRPr lang="en-US" sz="3600" b="1" dirty="0"/>
          </a:p>
        </p:txBody>
      </p:sp>
      <p:sp>
        <p:nvSpPr>
          <p:cNvPr id="3" name="Content Placeholder 2"/>
          <p:cNvSpPr>
            <a:spLocks noGrp="1"/>
          </p:cNvSpPr>
          <p:nvPr>
            <p:ph idx="1"/>
          </p:nvPr>
        </p:nvSpPr>
        <p:spPr>
          <a:xfrm>
            <a:off x="457200" y="1143000"/>
            <a:ext cx="8229600" cy="5257800"/>
          </a:xfrm>
        </p:spPr>
        <p:txBody>
          <a:bodyPr>
            <a:normAutofit/>
          </a:bodyPr>
          <a:lstStyle/>
          <a:p>
            <a:pPr marL="0">
              <a:buNone/>
            </a:pPr>
            <a:endParaRPr lang="en-US" sz="2000" dirty="0" smtClean="0"/>
          </a:p>
          <a:p>
            <a:pPr marL="0">
              <a:buNone/>
            </a:pPr>
            <a:endParaRPr lang="en-US" sz="2000" dirty="0"/>
          </a:p>
          <a:p>
            <a:pPr marL="0">
              <a:buNone/>
            </a:pPr>
            <a:r>
              <a:rPr lang="en-US" sz="2000" dirty="0" smtClean="0"/>
              <a:t>SBIRT is an evidence based program for addressing risky substance use and is designed to be integrated into general medical and other community settings. </a:t>
            </a:r>
            <a:r>
              <a:rPr lang="en-US" sz="2000" dirty="0"/>
              <a:t> </a:t>
            </a:r>
            <a:r>
              <a:rPr lang="en-US" sz="2000" dirty="0" smtClean="0"/>
              <a:t> SBIRT =</a:t>
            </a:r>
          </a:p>
          <a:p>
            <a:pPr marL="0" algn="just">
              <a:buNone/>
            </a:pPr>
            <a:endParaRPr lang="en-US" sz="2000" dirty="0" smtClean="0"/>
          </a:p>
          <a:p>
            <a:pPr marL="2286000" algn="just"/>
            <a:r>
              <a:rPr lang="en-US" sz="2000" b="1" u="sng" dirty="0" smtClean="0"/>
              <a:t>S</a:t>
            </a:r>
            <a:r>
              <a:rPr lang="en-US" sz="2000" dirty="0" smtClean="0"/>
              <a:t>creening</a:t>
            </a:r>
          </a:p>
          <a:p>
            <a:pPr marL="2286000" algn="just"/>
            <a:r>
              <a:rPr lang="en-US" sz="2000" b="1" u="sng" dirty="0" smtClean="0"/>
              <a:t>B</a:t>
            </a:r>
            <a:r>
              <a:rPr lang="en-US" sz="2000" dirty="0" smtClean="0"/>
              <a:t>rief </a:t>
            </a:r>
            <a:r>
              <a:rPr lang="en-US" sz="2000" b="1" u="sng" dirty="0" smtClean="0"/>
              <a:t>I</a:t>
            </a:r>
            <a:r>
              <a:rPr lang="en-US" sz="2000" dirty="0" smtClean="0"/>
              <a:t>ntervention</a:t>
            </a:r>
          </a:p>
          <a:p>
            <a:pPr marL="2286000" algn="just"/>
            <a:r>
              <a:rPr lang="en-US" sz="2000" b="1" u="sng" dirty="0" smtClean="0"/>
              <a:t>R</a:t>
            </a:r>
            <a:r>
              <a:rPr lang="en-US" sz="2000" dirty="0" smtClean="0"/>
              <a:t>eferral for </a:t>
            </a:r>
            <a:r>
              <a:rPr lang="en-US" sz="2000" b="1" u="sng" dirty="0" smtClean="0"/>
              <a:t>T</a:t>
            </a:r>
            <a:r>
              <a:rPr lang="en-US" sz="2000" dirty="0" smtClean="0"/>
              <a:t>reatment</a:t>
            </a:r>
          </a:p>
          <a:p>
            <a:pPr marL="0">
              <a:buNone/>
            </a:pPr>
            <a:endParaRPr lang="en-US" sz="2000" dirty="0" smtClean="0"/>
          </a:p>
          <a:p>
            <a:pPr marL="0">
              <a:buNone/>
            </a:pPr>
            <a:endParaRPr lang="en-US" sz="2000" dirty="0" smtClean="0"/>
          </a:p>
          <a:p>
            <a:pPr marL="0">
              <a:buNone/>
            </a:pPr>
            <a:endParaRPr 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lstStyle/>
          <a:p>
            <a:pPr marL="0">
              <a:buNone/>
            </a:pPr>
            <a:endParaRPr lang="en-US" sz="2000" dirty="0"/>
          </a:p>
          <a:p>
            <a:pPr marL="0"/>
            <a:r>
              <a:rPr lang="en-US" sz="2000" dirty="0"/>
              <a:t>SBIRT is based on a public health model:</a:t>
            </a:r>
          </a:p>
          <a:p>
            <a:pPr marL="690563" lvl="1" indent="-350838"/>
            <a:r>
              <a:rPr lang="en-US" sz="2000" dirty="0"/>
              <a:t>Population based </a:t>
            </a:r>
            <a:r>
              <a:rPr lang="en-US" sz="2000" dirty="0" smtClean="0"/>
              <a:t>screening – </a:t>
            </a:r>
          </a:p>
          <a:p>
            <a:pPr marL="1090613" lvl="2" indent="-350838"/>
            <a:r>
              <a:rPr lang="en-US" sz="2000" dirty="0" smtClean="0"/>
              <a:t>everyone is screened, not just the patients who “look like” they have a substance use problem or report one.</a:t>
            </a:r>
          </a:p>
          <a:p>
            <a:pPr marL="739775" lvl="2" indent="0">
              <a:buNone/>
            </a:pPr>
            <a:endParaRPr lang="en-US" sz="2000" dirty="0"/>
          </a:p>
          <a:p>
            <a:pPr marL="690563" lvl="1" indent="-350838"/>
            <a:r>
              <a:rPr lang="en-US" sz="2000" dirty="0"/>
              <a:t>Emphasis on prevention, early detection and early </a:t>
            </a:r>
            <a:r>
              <a:rPr lang="en-US" sz="2000" dirty="0" smtClean="0"/>
              <a:t>intervention</a:t>
            </a:r>
          </a:p>
          <a:p>
            <a:pPr marL="1090613" lvl="2" indent="-350838"/>
            <a:r>
              <a:rPr lang="en-US" sz="2000" dirty="0" smtClean="0"/>
              <a:t>Traditional treatment focuses on substance abuse disorders which often are not detected until advanced stages or serious adverse events.  </a:t>
            </a:r>
            <a:endParaRPr lang="en-US" sz="2000" dirty="0"/>
          </a:p>
          <a:p>
            <a:pPr marL="400050" lvl="1"/>
            <a:endParaRPr lang="en-US" sz="1600" dirty="0"/>
          </a:p>
          <a:p>
            <a:pPr>
              <a:spcBef>
                <a:spcPts val="0"/>
              </a:spcBef>
            </a:pPr>
            <a:r>
              <a:rPr lang="en-US" sz="2000" dirty="0"/>
              <a:t>Brief interventions use Motivational Interviewing principles and techniques vs. more typical prescription to change.  </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sz="4000" b="1" dirty="0" smtClean="0"/>
              <a:t>Key </a:t>
            </a:r>
            <a:r>
              <a:rPr lang="en-US" sz="4000" b="1" dirty="0"/>
              <a:t>elements of </a:t>
            </a:r>
            <a:r>
              <a:rPr lang="en-US" sz="4000" b="1" dirty="0" smtClean="0"/>
              <a:t>SBIRT</a:t>
            </a:r>
            <a:r>
              <a:rPr lang="en-US" dirty="0"/>
              <a:t/>
            </a:r>
            <a:br>
              <a:rPr lang="en-US" dirty="0"/>
            </a:br>
            <a:endParaRPr lang="en-US" dirty="0"/>
          </a:p>
        </p:txBody>
      </p:sp>
    </p:spTree>
    <p:extLst>
      <p:ext uri="{BB962C8B-B14F-4D97-AF65-F5344CB8AC3E}">
        <p14:creationId xmlns:p14="http://schemas.microsoft.com/office/powerpoint/2010/main" val="3105615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smtClean="0"/>
              <a:t>Treatment as Usual</a:t>
            </a:r>
            <a:endParaRPr lang="en-US" sz="3600" b="1" dirty="0"/>
          </a:p>
        </p:txBody>
      </p:sp>
      <p:pic>
        <p:nvPicPr>
          <p:cNvPr id="4" name="Content Placeholder 3"/>
          <p:cNvPicPr>
            <a:picLocks noGrp="1"/>
          </p:cNvPicPr>
          <p:nvPr>
            <p:ph idx="1"/>
          </p:nvPr>
        </p:nvPicPr>
        <p:blipFill>
          <a:blip r:embed="rId2" cstate="print"/>
          <a:srcRect/>
          <a:stretch>
            <a:fillRect/>
          </a:stretch>
        </p:blipFill>
        <p:spPr bwMode="auto">
          <a:xfrm>
            <a:off x="1588592" y="1600200"/>
            <a:ext cx="5966816" cy="4525963"/>
          </a:xfrm>
          <a:prstGeom prst="rect">
            <a:avLst/>
          </a:prstGeom>
          <a:noFill/>
          <a:ln w="9525">
            <a:noFill/>
            <a:miter lim="800000"/>
            <a:headEnd/>
            <a:tailEnd/>
          </a:ln>
        </p:spPr>
      </p:pic>
    </p:spTree>
    <p:extLst>
      <p:ext uri="{BB962C8B-B14F-4D97-AF65-F5344CB8AC3E}">
        <p14:creationId xmlns:p14="http://schemas.microsoft.com/office/powerpoint/2010/main" val="2334178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57200" y="274638"/>
            <a:ext cx="8229600" cy="715962"/>
          </a:xfrm>
        </p:spPr>
        <p:txBody>
          <a:bodyPr>
            <a:normAutofit/>
          </a:bodyPr>
          <a:lstStyle/>
          <a:p>
            <a:r>
              <a:rPr lang="en-US" sz="3200" b="1" dirty="0" smtClean="0"/>
              <a:t>What is risky substance use?</a:t>
            </a:r>
          </a:p>
        </p:txBody>
      </p:sp>
      <p:sp>
        <p:nvSpPr>
          <p:cNvPr id="11267" name="Rectangle 4"/>
          <p:cNvSpPr>
            <a:spLocks noGrp="1" noChangeArrowheads="1"/>
          </p:cNvSpPr>
          <p:nvPr>
            <p:ph type="body" idx="4294967295"/>
          </p:nvPr>
        </p:nvSpPr>
        <p:spPr>
          <a:xfrm>
            <a:off x="381000" y="1066800"/>
            <a:ext cx="8382000" cy="5486400"/>
          </a:xfrm>
          <a:noFill/>
        </p:spPr>
        <p:txBody>
          <a:bodyPr>
            <a:normAutofit lnSpcReduction="10000"/>
          </a:bodyPr>
          <a:lstStyle/>
          <a:p>
            <a:pPr marL="0">
              <a:spcAft>
                <a:spcPct val="50000"/>
              </a:spcAft>
              <a:buNone/>
            </a:pPr>
            <a:endParaRPr lang="en-US" sz="2000" b="1" dirty="0" smtClean="0"/>
          </a:p>
          <a:p>
            <a:pPr marL="0">
              <a:spcAft>
                <a:spcPct val="50000"/>
              </a:spcAft>
              <a:buNone/>
            </a:pPr>
            <a:r>
              <a:rPr lang="en-US" sz="2000" b="1" dirty="0" smtClean="0"/>
              <a:t>Alcohol</a:t>
            </a:r>
          </a:p>
          <a:p>
            <a:pPr>
              <a:spcAft>
                <a:spcPct val="50000"/>
              </a:spcAft>
            </a:pPr>
            <a:r>
              <a:rPr lang="en-US" sz="2000" u="sng" dirty="0" smtClean="0"/>
              <a:t>For men up to age 65:</a:t>
            </a:r>
          </a:p>
          <a:p>
            <a:pPr lvl="1">
              <a:spcAft>
                <a:spcPct val="50000"/>
              </a:spcAft>
            </a:pPr>
            <a:r>
              <a:rPr lang="en-US" sz="2000" dirty="0" smtClean="0"/>
              <a:t>More than 4 drinks in one day and/or more than 14 drinks/week</a:t>
            </a:r>
          </a:p>
          <a:p>
            <a:pPr>
              <a:lnSpc>
                <a:spcPct val="150000"/>
              </a:lnSpc>
            </a:pPr>
            <a:r>
              <a:rPr lang="en-US" sz="2000" u="sng" dirty="0" smtClean="0"/>
              <a:t>For women, and for men over 65: </a:t>
            </a:r>
          </a:p>
          <a:p>
            <a:pPr lvl="1">
              <a:lnSpc>
                <a:spcPct val="110000"/>
              </a:lnSpc>
            </a:pPr>
            <a:r>
              <a:rPr lang="en-US" sz="2000" dirty="0" smtClean="0"/>
              <a:t>More than 3 drinks in one day and/or more than 7 drinks/week</a:t>
            </a:r>
          </a:p>
          <a:p>
            <a:pPr lvl="1">
              <a:lnSpc>
                <a:spcPct val="110000"/>
              </a:lnSpc>
            </a:pPr>
            <a:endParaRPr lang="en-US" sz="2000" dirty="0" smtClean="0"/>
          </a:p>
          <a:p>
            <a:pPr marL="0" lvl="1">
              <a:lnSpc>
                <a:spcPct val="150000"/>
              </a:lnSpc>
              <a:buNone/>
            </a:pPr>
            <a:r>
              <a:rPr lang="en-US" sz="2000" b="1" dirty="0" smtClean="0"/>
              <a:t>Prescription misuse and illicit drugs</a:t>
            </a:r>
          </a:p>
          <a:p>
            <a:pPr marL="274320" lvl="1">
              <a:lnSpc>
                <a:spcPct val="110000"/>
              </a:lnSpc>
              <a:buFont typeface="Arial" pitchFamily="34" charset="0"/>
              <a:buChar char="•"/>
            </a:pPr>
            <a:r>
              <a:rPr lang="en-US" sz="2000" dirty="0" smtClean="0"/>
              <a:t>Any Rx misuse or illicit drug use at any age by men or women</a:t>
            </a:r>
          </a:p>
          <a:p>
            <a:pPr marL="0" lvl="1" indent="0">
              <a:lnSpc>
                <a:spcPct val="110000"/>
              </a:lnSpc>
              <a:buNone/>
            </a:pPr>
            <a:endParaRPr lang="en-US" sz="2000" dirty="0"/>
          </a:p>
          <a:p>
            <a:pPr marL="0" lvl="1" indent="0">
              <a:lnSpc>
                <a:spcPct val="110000"/>
              </a:lnSpc>
              <a:buNone/>
            </a:pPr>
            <a:r>
              <a:rPr lang="en-US" sz="2000" b="1" dirty="0" smtClean="0"/>
              <a:t>Tobacco Use</a:t>
            </a:r>
          </a:p>
          <a:p>
            <a:pPr marL="342900" lvl="1" indent="-342900">
              <a:lnSpc>
                <a:spcPct val="110000"/>
              </a:lnSpc>
              <a:buFont typeface="Arial" pitchFamily="34" charset="0"/>
              <a:buChar char="•"/>
            </a:pPr>
            <a:r>
              <a:rPr lang="en-US" sz="2000" dirty="0" smtClean="0"/>
              <a:t>Any tobacco use</a:t>
            </a:r>
            <a:endParaRPr lang="en-US" sz="20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_lowriskdrinkinglevels.jpg"/>
          <p:cNvPicPr>
            <a:picLocks noGrp="1" noChangeAspect="1"/>
          </p:cNvPicPr>
          <p:nvPr>
            <p:ph idx="1"/>
          </p:nvPr>
        </p:nvPicPr>
        <p:blipFill>
          <a:blip r:embed="rId2" cstate="print"/>
          <a:stretch>
            <a:fillRect/>
          </a:stretch>
        </p:blipFill>
        <p:spPr>
          <a:xfrm>
            <a:off x="1066800" y="2286000"/>
            <a:ext cx="7010400" cy="2948781"/>
          </a:xfrm>
        </p:spPr>
      </p:pic>
      <p:sp>
        <p:nvSpPr>
          <p:cNvPr id="3" name="Title 2"/>
          <p:cNvSpPr>
            <a:spLocks noGrp="1"/>
          </p:cNvSpPr>
          <p:nvPr>
            <p:ph type="title"/>
          </p:nvPr>
        </p:nvSpPr>
        <p:spPr/>
        <p:txBody>
          <a:bodyPr>
            <a:noAutofit/>
          </a:bodyPr>
          <a:lstStyle/>
          <a:p>
            <a:r>
              <a:rPr lang="en-US" sz="2400" b="1" dirty="0" smtClean="0"/>
              <a:t>National Institute on Alcohol Abuse and Alcoholism (NIAAA) </a:t>
            </a:r>
            <a:br>
              <a:rPr lang="en-US" sz="2400" b="1" dirty="0" smtClean="0"/>
            </a:br>
            <a:r>
              <a:rPr lang="en-US" sz="2400" b="1" dirty="0" smtClean="0"/>
              <a:t>Low Risk Drinking Limits</a:t>
            </a:r>
            <a:endParaRPr lang="en-US"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6019800" y="4191914"/>
            <a:ext cx="2216906" cy="20450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nchorCtr="0"/>
          <a:lstStyle/>
          <a:p>
            <a:pPr algn="ctr"/>
            <a:r>
              <a:rPr lang="en-US" sz="2000" b="1" u="sng" spc="50" dirty="0" smtClean="0">
                <a:ln w="12700" cmpd="sng">
                  <a:noFill/>
                  <a:prstDash val="solid"/>
                </a:ln>
                <a:solidFill>
                  <a:schemeClr val="tx1"/>
                </a:solidFill>
                <a:effectLst/>
              </a:rPr>
              <a:t>High Risk</a:t>
            </a:r>
          </a:p>
          <a:p>
            <a:pPr algn="ctr"/>
            <a:endParaRPr lang="en-US" sz="2000" b="1" spc="50" dirty="0" smtClean="0">
              <a:ln w="12700" cmpd="sng">
                <a:noFill/>
                <a:prstDash val="solid"/>
              </a:ln>
              <a:solidFill>
                <a:schemeClr val="accent6">
                  <a:tint val="1000"/>
                </a:schemeClr>
              </a:solidFill>
              <a:effectLst/>
            </a:endParaRPr>
          </a:p>
          <a:p>
            <a:pPr algn="ctr"/>
            <a:r>
              <a:rPr lang="en-US" sz="2000" b="1" spc="50" dirty="0" smtClean="0">
                <a:ln w="12700" cmpd="sng">
                  <a:noFill/>
                  <a:prstDash val="solid"/>
                </a:ln>
                <a:solidFill>
                  <a:schemeClr val="accent6">
                    <a:tint val="1000"/>
                  </a:schemeClr>
                </a:solidFill>
                <a:effectLst/>
              </a:rPr>
              <a:t>Brief </a:t>
            </a:r>
          </a:p>
          <a:p>
            <a:pPr algn="ctr"/>
            <a:r>
              <a:rPr lang="en-US" sz="2000" b="1" spc="50" dirty="0" smtClean="0">
                <a:ln w="12700" cmpd="sng">
                  <a:noFill/>
                  <a:prstDash val="solid"/>
                </a:ln>
                <a:solidFill>
                  <a:schemeClr val="accent6">
                    <a:tint val="1000"/>
                  </a:schemeClr>
                </a:solidFill>
              </a:rPr>
              <a:t>Education and</a:t>
            </a:r>
            <a:r>
              <a:rPr lang="en-US" sz="2000" b="1" spc="50" dirty="0" smtClean="0">
                <a:ln w="12700" cmpd="sng">
                  <a:noFill/>
                  <a:prstDash val="solid"/>
                </a:ln>
                <a:solidFill>
                  <a:schemeClr val="accent6">
                    <a:tint val="1000"/>
                  </a:schemeClr>
                </a:solidFill>
                <a:effectLst/>
              </a:rPr>
              <a:t>  </a:t>
            </a:r>
          </a:p>
          <a:p>
            <a:pPr algn="ctr"/>
            <a:r>
              <a:rPr lang="en-US" sz="2000" b="1" spc="50" dirty="0" smtClean="0">
                <a:ln w="12700" cmpd="sng">
                  <a:noFill/>
                  <a:prstDash val="solid"/>
                </a:ln>
                <a:solidFill>
                  <a:schemeClr val="accent6">
                    <a:tint val="1000"/>
                  </a:schemeClr>
                </a:solidFill>
                <a:effectLst/>
              </a:rPr>
              <a:t>Referral for</a:t>
            </a:r>
          </a:p>
          <a:p>
            <a:pPr algn="ctr"/>
            <a:r>
              <a:rPr lang="en-US" sz="2000" b="1" spc="50" dirty="0" smtClean="0">
                <a:ln w="12700" cmpd="sng">
                  <a:noFill/>
                  <a:prstDash val="solid"/>
                </a:ln>
                <a:solidFill>
                  <a:schemeClr val="accent6">
                    <a:tint val="1000"/>
                  </a:schemeClr>
                </a:solidFill>
              </a:rPr>
              <a:t>Treatment</a:t>
            </a:r>
            <a:r>
              <a:rPr lang="en-US" sz="2000" b="1" spc="50" dirty="0" smtClean="0">
                <a:ln w="12700" cmpd="sng">
                  <a:noFill/>
                  <a:prstDash val="solid"/>
                </a:ln>
                <a:solidFill>
                  <a:schemeClr val="accent6">
                    <a:tint val="1000"/>
                  </a:schemeClr>
                </a:solidFill>
                <a:effectLst/>
              </a:rPr>
              <a:t> </a:t>
            </a:r>
          </a:p>
        </p:txBody>
      </p:sp>
      <p:sp>
        <p:nvSpPr>
          <p:cNvPr id="39" name="Right Arrow 38"/>
          <p:cNvSpPr/>
          <p:nvPr/>
        </p:nvSpPr>
        <p:spPr>
          <a:xfrm rot="5400000">
            <a:off x="6338578" y="3429176"/>
            <a:ext cx="813873" cy="675218"/>
          </a:xfrm>
          <a:prstGeom prst="rightArrow">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TextBox 39"/>
          <p:cNvSpPr txBox="1"/>
          <p:nvPr/>
        </p:nvSpPr>
        <p:spPr>
          <a:xfrm rot="5400000">
            <a:off x="6356316" y="3234350"/>
            <a:ext cx="778394" cy="830997"/>
          </a:xfrm>
          <a:prstGeom prst="rect">
            <a:avLst/>
          </a:prstGeom>
          <a:noFill/>
        </p:spPr>
        <p:txBody>
          <a:bodyPr wrap="square" rtlCol="0">
            <a:spAutoFit/>
          </a:bodyPr>
          <a:lstStyle/>
          <a:p>
            <a:pPr algn="r"/>
            <a:r>
              <a:rPr lang="en-US" sz="4800" b="1" dirty="0" smtClean="0">
                <a:solidFill>
                  <a:schemeClr val="bg1"/>
                </a:solidFill>
              </a:rPr>
              <a:t>+</a:t>
            </a:r>
            <a:endParaRPr lang="en-US" sz="4800" b="1" dirty="0">
              <a:solidFill>
                <a:schemeClr val="bg1"/>
              </a:solidFill>
            </a:endParaRPr>
          </a:p>
        </p:txBody>
      </p:sp>
      <p:sp>
        <p:nvSpPr>
          <p:cNvPr id="41" name="Rectangle 40"/>
          <p:cNvSpPr/>
          <p:nvPr/>
        </p:nvSpPr>
        <p:spPr>
          <a:xfrm>
            <a:off x="1112006" y="265812"/>
            <a:ext cx="6705600" cy="646331"/>
          </a:xfrm>
          <a:prstGeom prst="rect">
            <a:avLst/>
          </a:prstGeom>
        </p:spPr>
        <p:txBody>
          <a:bodyPr wrap="square">
            <a:spAutoFit/>
          </a:bodyPr>
          <a:lstStyle/>
          <a:p>
            <a:pPr lvl="0" algn="ctr">
              <a:spcBef>
                <a:spcPct val="0"/>
              </a:spcBef>
              <a:defRPr/>
            </a:pPr>
            <a:r>
              <a:rPr lang="en-US" sz="3600" b="1" spc="50" dirty="0" smtClean="0">
                <a:ln w="12700" cmpd="sng">
                  <a:noFill/>
                  <a:prstDash val="solid"/>
                </a:ln>
                <a:solidFill>
                  <a:schemeClr val="accent6">
                    <a:tint val="1000"/>
                  </a:schemeClr>
                </a:solidFill>
                <a:effectLst>
                  <a:glow>
                    <a:schemeClr val="tx1">
                      <a:alpha val="13000"/>
                    </a:schemeClr>
                  </a:glow>
                </a:effectLst>
              </a:rPr>
              <a:t>The SBIRT Process</a:t>
            </a:r>
            <a:endParaRPr lang="en-US" sz="3600" b="1" spc="50" dirty="0">
              <a:ln w="12700" cmpd="sng">
                <a:noFill/>
                <a:prstDash val="solid"/>
              </a:ln>
              <a:solidFill>
                <a:schemeClr val="accent6">
                  <a:tint val="1000"/>
                </a:schemeClr>
              </a:solidFill>
              <a:effectLst>
                <a:glow>
                  <a:schemeClr val="tx1">
                    <a:alpha val="13000"/>
                  </a:schemeClr>
                </a:glow>
              </a:effectLst>
            </a:endParaRPr>
          </a:p>
        </p:txBody>
      </p:sp>
      <p:sp>
        <p:nvSpPr>
          <p:cNvPr id="14" name="Right Arrow 13"/>
          <p:cNvSpPr/>
          <p:nvPr/>
        </p:nvSpPr>
        <p:spPr>
          <a:xfrm rot="5400000">
            <a:off x="4162107" y="3412721"/>
            <a:ext cx="807299" cy="685798"/>
          </a:xfrm>
          <a:prstGeom prst="rightArrow">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TextBox 14"/>
          <p:cNvSpPr txBox="1"/>
          <p:nvPr/>
        </p:nvSpPr>
        <p:spPr>
          <a:xfrm rot="5400000">
            <a:off x="4176558" y="3344217"/>
            <a:ext cx="778394" cy="830997"/>
          </a:xfrm>
          <a:prstGeom prst="rect">
            <a:avLst/>
          </a:prstGeom>
          <a:noFill/>
        </p:spPr>
        <p:txBody>
          <a:bodyPr wrap="square" rtlCol="0">
            <a:spAutoFit/>
          </a:bodyPr>
          <a:lstStyle/>
          <a:p>
            <a:pPr algn="ctr"/>
            <a:r>
              <a:rPr lang="en-US" sz="4800" b="1" dirty="0" smtClean="0">
                <a:solidFill>
                  <a:schemeClr val="bg1"/>
                </a:solidFill>
              </a:rPr>
              <a:t>+</a:t>
            </a:r>
            <a:endParaRPr lang="en-US" sz="4800" b="1" dirty="0">
              <a:solidFill>
                <a:schemeClr val="bg1"/>
              </a:solidFill>
            </a:endParaRPr>
          </a:p>
        </p:txBody>
      </p:sp>
      <p:sp>
        <p:nvSpPr>
          <p:cNvPr id="16" name="Right Arrow 15"/>
          <p:cNvSpPr/>
          <p:nvPr/>
        </p:nvSpPr>
        <p:spPr>
          <a:xfrm rot="5400000">
            <a:off x="4007603" y="1965252"/>
            <a:ext cx="685801" cy="685798"/>
          </a:xfrm>
          <a:prstGeom prst="rightArrow">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7" name="TextBox 16"/>
          <p:cNvSpPr txBox="1"/>
          <p:nvPr/>
        </p:nvSpPr>
        <p:spPr>
          <a:xfrm rot="5400000">
            <a:off x="3961306" y="1843437"/>
            <a:ext cx="778393" cy="830997"/>
          </a:xfrm>
          <a:prstGeom prst="rect">
            <a:avLst/>
          </a:prstGeom>
          <a:noFill/>
        </p:spPr>
        <p:txBody>
          <a:bodyPr wrap="square" rtlCol="0">
            <a:spAutoFit/>
          </a:bodyPr>
          <a:lstStyle/>
          <a:p>
            <a:pPr algn="ctr"/>
            <a:r>
              <a:rPr lang="en-US" sz="4800" b="1" dirty="0" smtClean="0">
                <a:solidFill>
                  <a:schemeClr val="bg1"/>
                </a:solidFill>
              </a:rPr>
              <a:t>+</a:t>
            </a:r>
            <a:endParaRPr lang="en-US" sz="4800" b="1" dirty="0">
              <a:solidFill>
                <a:schemeClr val="bg1"/>
              </a:solidFill>
            </a:endParaRPr>
          </a:p>
        </p:txBody>
      </p:sp>
      <p:sp>
        <p:nvSpPr>
          <p:cNvPr id="18" name="Rounded Rectangle 17"/>
          <p:cNvSpPr/>
          <p:nvPr/>
        </p:nvSpPr>
        <p:spPr>
          <a:xfrm>
            <a:off x="3460857" y="4191914"/>
            <a:ext cx="2209800" cy="2057397"/>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nchorCtr="0"/>
          <a:lstStyle/>
          <a:p>
            <a:pPr algn="ctr"/>
            <a:r>
              <a:rPr lang="en-US" sz="2000" b="1" u="sng" spc="50" dirty="0" smtClean="0">
                <a:ln w="12700" cmpd="sng">
                  <a:noFill/>
                  <a:prstDash val="solid"/>
                </a:ln>
                <a:solidFill>
                  <a:schemeClr val="tx1"/>
                </a:solidFill>
                <a:effectLst/>
              </a:rPr>
              <a:t>Moderate Risk</a:t>
            </a:r>
          </a:p>
          <a:p>
            <a:pPr algn="ctr"/>
            <a:endParaRPr lang="en-US" sz="2000" b="1" u="sng" spc="50" dirty="0">
              <a:ln w="12700" cmpd="sng">
                <a:noFill/>
                <a:prstDash val="solid"/>
              </a:ln>
              <a:solidFill>
                <a:schemeClr val="tx1"/>
              </a:solidFill>
            </a:endParaRPr>
          </a:p>
          <a:p>
            <a:pPr algn="ctr"/>
            <a:r>
              <a:rPr lang="en-US" sz="2000" b="1" spc="50" dirty="0" smtClean="0">
                <a:ln w="12700" cmpd="sng">
                  <a:noFill/>
                  <a:prstDash val="solid"/>
                </a:ln>
                <a:solidFill>
                  <a:schemeClr val="accent6">
                    <a:tint val="1000"/>
                  </a:schemeClr>
                </a:solidFill>
                <a:effectLst/>
              </a:rPr>
              <a:t>Brief Coaching </a:t>
            </a:r>
          </a:p>
          <a:p>
            <a:pPr algn="ctr"/>
            <a:endParaRPr lang="en-US" sz="2400" b="1" spc="50" dirty="0" smtClean="0">
              <a:ln w="12700" cmpd="sng">
                <a:noFill/>
                <a:prstDash val="solid"/>
              </a:ln>
              <a:solidFill>
                <a:schemeClr val="accent6">
                  <a:tint val="1000"/>
                </a:schemeClr>
              </a:solidFill>
              <a:effectLst/>
            </a:endParaRPr>
          </a:p>
        </p:txBody>
      </p:sp>
      <p:sp>
        <p:nvSpPr>
          <p:cNvPr id="19" name="Rounded Rectangle 18"/>
          <p:cNvSpPr/>
          <p:nvPr/>
        </p:nvSpPr>
        <p:spPr>
          <a:xfrm>
            <a:off x="1835906" y="2663462"/>
            <a:ext cx="5257800" cy="69638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nchorCtr="0"/>
          <a:lstStyle/>
          <a:p>
            <a:pPr algn="ctr"/>
            <a:r>
              <a:rPr lang="en-US" sz="2000" b="1" spc="50" dirty="0" smtClean="0">
                <a:ln w="12700" cmpd="sng">
                  <a:noFill/>
                  <a:prstDash val="solid"/>
                </a:ln>
                <a:solidFill>
                  <a:schemeClr val="tx1"/>
                </a:solidFill>
                <a:effectLst/>
              </a:rPr>
              <a:t>Assessment of Severity</a:t>
            </a:r>
            <a:r>
              <a:rPr lang="en-US" sz="2000" b="1" spc="50" dirty="0" smtClean="0">
                <a:ln w="12700" cmpd="sng">
                  <a:noFill/>
                  <a:prstDash val="solid"/>
                </a:ln>
                <a:solidFill>
                  <a:schemeClr val="accent6">
                    <a:tint val="1000"/>
                  </a:schemeClr>
                </a:solidFill>
                <a:effectLst/>
              </a:rPr>
              <a:t> </a:t>
            </a:r>
          </a:p>
        </p:txBody>
      </p:sp>
      <p:sp>
        <p:nvSpPr>
          <p:cNvPr id="20" name="Rounded Rectangle 19"/>
          <p:cNvSpPr/>
          <p:nvPr/>
        </p:nvSpPr>
        <p:spPr>
          <a:xfrm>
            <a:off x="2362200" y="1127051"/>
            <a:ext cx="4129012" cy="79460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nchorCtr="0"/>
          <a:lstStyle/>
          <a:p>
            <a:pPr algn="ctr"/>
            <a:r>
              <a:rPr lang="en-US" sz="2000" b="1" spc="50" dirty="0" smtClean="0">
                <a:ln w="12700" cmpd="sng">
                  <a:noFill/>
                  <a:prstDash val="solid"/>
                </a:ln>
                <a:solidFill>
                  <a:schemeClr val="tx1"/>
                </a:solidFill>
                <a:effectLst/>
              </a:rPr>
              <a:t>Annual Brief Screen for All Patients</a:t>
            </a:r>
            <a:r>
              <a:rPr lang="en-US" sz="2000" b="1" spc="50" dirty="0" smtClean="0">
                <a:ln w="12700" cmpd="sng">
                  <a:noFill/>
                  <a:prstDash val="solid"/>
                </a:ln>
                <a:solidFill>
                  <a:schemeClr val="accent6">
                    <a:tint val="1000"/>
                  </a:schemeClr>
                </a:solidFill>
                <a:effectLst/>
              </a:rPr>
              <a:t> </a:t>
            </a:r>
          </a:p>
        </p:txBody>
      </p:sp>
      <p:sp>
        <p:nvSpPr>
          <p:cNvPr id="13" name="Rounded Rectangle 12"/>
          <p:cNvSpPr/>
          <p:nvPr/>
        </p:nvSpPr>
        <p:spPr>
          <a:xfrm>
            <a:off x="914400" y="4204318"/>
            <a:ext cx="2216906" cy="2057397"/>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nchorCtr="0"/>
          <a:lstStyle/>
          <a:p>
            <a:pPr algn="ctr"/>
            <a:r>
              <a:rPr lang="en-US" sz="2000" b="1" u="sng" spc="50" dirty="0" smtClean="0">
                <a:ln w="12700" cmpd="sng">
                  <a:noFill/>
                  <a:prstDash val="solid"/>
                </a:ln>
                <a:solidFill>
                  <a:schemeClr val="tx1"/>
                </a:solidFill>
              </a:rPr>
              <a:t>Mild</a:t>
            </a:r>
            <a:r>
              <a:rPr lang="en-US" sz="2000" b="1" u="sng" spc="50" dirty="0" smtClean="0">
                <a:ln w="12700" cmpd="sng">
                  <a:noFill/>
                  <a:prstDash val="solid"/>
                </a:ln>
                <a:solidFill>
                  <a:schemeClr val="tx1"/>
                </a:solidFill>
                <a:effectLst/>
              </a:rPr>
              <a:t> Risk</a:t>
            </a:r>
          </a:p>
          <a:p>
            <a:pPr algn="ctr"/>
            <a:endParaRPr lang="en-US" sz="2000" b="1" u="sng" spc="50" dirty="0">
              <a:ln w="12700" cmpd="sng">
                <a:noFill/>
                <a:prstDash val="solid"/>
              </a:ln>
              <a:solidFill>
                <a:schemeClr val="tx1"/>
              </a:solidFill>
            </a:endParaRPr>
          </a:p>
          <a:p>
            <a:pPr algn="ctr"/>
            <a:r>
              <a:rPr lang="en-US" sz="2000" b="1" spc="50" dirty="0" smtClean="0">
                <a:ln w="12700" cmpd="sng">
                  <a:noFill/>
                  <a:prstDash val="solid"/>
                </a:ln>
                <a:solidFill>
                  <a:schemeClr val="accent6">
                    <a:tint val="1000"/>
                  </a:schemeClr>
                </a:solidFill>
                <a:effectLst/>
              </a:rPr>
              <a:t>Brief Education </a:t>
            </a:r>
          </a:p>
          <a:p>
            <a:pPr algn="ctr"/>
            <a:endParaRPr lang="en-US" sz="2400" b="1" spc="50" dirty="0" smtClean="0">
              <a:ln w="12700" cmpd="sng">
                <a:noFill/>
                <a:prstDash val="solid"/>
              </a:ln>
              <a:solidFill>
                <a:schemeClr val="accent6">
                  <a:tint val="1000"/>
                </a:schemeClr>
              </a:solidFill>
              <a:effectLst/>
            </a:endParaRPr>
          </a:p>
        </p:txBody>
      </p:sp>
      <p:sp>
        <p:nvSpPr>
          <p:cNvPr id="22" name="Right Arrow 21"/>
          <p:cNvSpPr/>
          <p:nvPr/>
        </p:nvSpPr>
        <p:spPr>
          <a:xfrm rot="5400000">
            <a:off x="1875153" y="3454237"/>
            <a:ext cx="794298" cy="651205"/>
          </a:xfrm>
          <a:prstGeom prst="rightArrow">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1" name="TextBox 20"/>
          <p:cNvSpPr txBox="1"/>
          <p:nvPr/>
        </p:nvSpPr>
        <p:spPr>
          <a:xfrm rot="5400000">
            <a:off x="1892637" y="3370659"/>
            <a:ext cx="775125" cy="830997"/>
          </a:xfrm>
          <a:prstGeom prst="rect">
            <a:avLst/>
          </a:prstGeom>
          <a:noFill/>
        </p:spPr>
        <p:txBody>
          <a:bodyPr wrap="square" rtlCol="0">
            <a:spAutoFit/>
          </a:bodyPr>
          <a:lstStyle/>
          <a:p>
            <a:pPr algn="ctr"/>
            <a:r>
              <a:rPr lang="en-US" sz="4800" b="1" dirty="0" smtClean="0">
                <a:solidFill>
                  <a:schemeClr val="bg1"/>
                </a:solidFill>
              </a:rPr>
              <a:t>+</a:t>
            </a:r>
            <a:endParaRPr lang="en-US" sz="48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525963"/>
          </a:xfrm>
        </p:spPr>
        <p:txBody>
          <a:bodyPr>
            <a:normAutofit/>
          </a:bodyPr>
          <a:lstStyle/>
          <a:p>
            <a:r>
              <a:rPr lang="en-US" sz="2400" dirty="0" smtClean="0"/>
              <a:t>This training is focused on Brief Education which is the most common intervention you will provide.</a:t>
            </a:r>
          </a:p>
          <a:p>
            <a:endParaRPr lang="en-US" sz="2400" dirty="0" smtClean="0"/>
          </a:p>
          <a:p>
            <a:r>
              <a:rPr lang="en-US" sz="2400" dirty="0" smtClean="0"/>
              <a:t>A second round of regional trainings will cover Motivational </a:t>
            </a:r>
            <a:r>
              <a:rPr lang="en-US" sz="2400" dirty="0"/>
              <a:t>I</a:t>
            </a:r>
            <a:r>
              <a:rPr lang="en-US" sz="2400" dirty="0" smtClean="0"/>
              <a:t>nterviewing in more depth, Brief Coaching and Referral.</a:t>
            </a:r>
            <a:endParaRPr lang="en-US" sz="24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611132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2736</TotalTime>
  <Words>1555</Words>
  <Application>Microsoft Office PowerPoint</Application>
  <PresentationFormat>On-screen Show (4:3)</PresentationFormat>
  <Paragraphs>225</Paragraphs>
  <Slides>26</Slides>
  <Notes>11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         </vt:lpstr>
      <vt:lpstr>Learning Objectives Module One:  Orientation to SBIRT</vt:lpstr>
      <vt:lpstr>What is SBIRT?</vt:lpstr>
      <vt:lpstr> Key elements of SBIRT </vt:lpstr>
      <vt:lpstr>Treatment as Usual</vt:lpstr>
      <vt:lpstr>What is risky substance use?</vt:lpstr>
      <vt:lpstr>National Institute on Alcohol Abuse and Alcoholism (NIAAA)  Low Risk Drinking Limits</vt:lpstr>
      <vt:lpstr>PowerPoint Presentation</vt:lpstr>
      <vt:lpstr>PowerPoint Presentation</vt:lpstr>
      <vt:lpstr>Why is SBIRT Important to Us?</vt:lpstr>
      <vt:lpstr>PowerPoint Presentation</vt:lpstr>
      <vt:lpstr>Leading Causes of Preventable Death in the United States</vt:lpstr>
      <vt:lpstr>Morbidity and Mortality</vt:lpstr>
      <vt:lpstr>Relevance of Substance Use Screening to Clinical Practice</vt:lpstr>
      <vt:lpstr>  Why General Medical Settings? (Isn’t this someone else’s problem?)  </vt:lpstr>
      <vt:lpstr>Obstacles to SBIRT in General Care</vt:lpstr>
      <vt:lpstr>The Provider – Patient Perspective Paradox </vt:lpstr>
      <vt:lpstr>PowerPoint Presentation</vt:lpstr>
      <vt:lpstr>PowerPoint Presentation</vt:lpstr>
      <vt:lpstr>Check Your Own Assumptions</vt:lpstr>
      <vt:lpstr>Is SBIRT Effective?</vt:lpstr>
      <vt:lpstr>PowerPoint Presentation</vt:lpstr>
      <vt:lpstr>SBIRT in Primary Care</vt:lpstr>
      <vt:lpstr>SBIRT in Trauma Centers</vt:lpstr>
      <vt:lpstr>                                                                                                                                                                             Partnership for Prevention Ranking                                                                          Ten Most Effective Prevention Services</vt:lpstr>
      <vt:lpstr>Take Home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HorwitzB</dc:creator>
  <cp:lastModifiedBy>Bruce</cp:lastModifiedBy>
  <cp:revision>352</cp:revision>
  <dcterms:created xsi:type="dcterms:W3CDTF">2010-03-30T14:54:47Z</dcterms:created>
  <dcterms:modified xsi:type="dcterms:W3CDTF">2012-04-11T01:01:52Z</dcterms:modified>
</cp:coreProperties>
</file>