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459" r:id="rId2"/>
    <p:sldId id="412" r:id="rId3"/>
    <p:sldId id="518" r:id="rId4"/>
    <p:sldId id="504" r:id="rId5"/>
    <p:sldId id="505" r:id="rId6"/>
    <p:sldId id="506" r:id="rId7"/>
    <p:sldId id="509" r:id="rId8"/>
    <p:sldId id="399" r:id="rId9"/>
    <p:sldId id="385" r:id="rId10"/>
    <p:sldId id="417" r:id="rId11"/>
    <p:sldId id="386" r:id="rId12"/>
    <p:sldId id="462" r:id="rId13"/>
    <p:sldId id="463" r:id="rId14"/>
    <p:sldId id="464" r:id="rId15"/>
    <p:sldId id="465" r:id="rId16"/>
    <p:sldId id="466" r:id="rId17"/>
    <p:sldId id="467" r:id="rId18"/>
    <p:sldId id="432" r:id="rId19"/>
    <p:sldId id="421" r:id="rId20"/>
    <p:sldId id="414" r:id="rId21"/>
    <p:sldId id="468" r:id="rId22"/>
    <p:sldId id="469" r:id="rId23"/>
    <p:sldId id="470" r:id="rId24"/>
    <p:sldId id="507" r:id="rId25"/>
    <p:sldId id="471" r:id="rId26"/>
    <p:sldId id="472" r:id="rId27"/>
    <p:sldId id="510" r:id="rId28"/>
    <p:sldId id="511" r:id="rId29"/>
    <p:sldId id="516" r:id="rId30"/>
    <p:sldId id="512" r:id="rId31"/>
    <p:sldId id="513" r:id="rId32"/>
    <p:sldId id="515" r:id="rId33"/>
    <p:sldId id="474" r:id="rId34"/>
    <p:sldId id="475" r:id="rId35"/>
    <p:sldId id="476" r:id="rId36"/>
    <p:sldId id="477" r:id="rId37"/>
    <p:sldId id="478" r:id="rId38"/>
    <p:sldId id="479" r:id="rId39"/>
    <p:sldId id="480" r:id="rId40"/>
    <p:sldId id="481" r:id="rId41"/>
    <p:sldId id="482" r:id="rId42"/>
    <p:sldId id="483" r:id="rId43"/>
    <p:sldId id="484" r:id="rId44"/>
    <p:sldId id="519" r:id="rId45"/>
    <p:sldId id="485" r:id="rId46"/>
    <p:sldId id="487" r:id="rId47"/>
    <p:sldId id="488" r:id="rId48"/>
    <p:sldId id="489" r:id="rId49"/>
    <p:sldId id="508" r:id="rId50"/>
    <p:sldId id="490" r:id="rId51"/>
    <p:sldId id="491" r:id="rId52"/>
    <p:sldId id="493" r:id="rId53"/>
    <p:sldId id="495" r:id="rId54"/>
    <p:sldId id="496" r:id="rId55"/>
    <p:sldId id="498" r:id="rId56"/>
    <p:sldId id="500" r:id="rId57"/>
    <p:sldId id="501" r:id="rId58"/>
    <p:sldId id="503" r:id="rId59"/>
    <p:sldId id="517" r:id="rId60"/>
    <p:sldId id="419" r:id="rId61"/>
    <p:sldId id="268" r:id="rId62"/>
    <p:sldId id="520" r:id="rId63"/>
    <p:sldId id="521" r:id="rId64"/>
    <p:sldId id="52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93" autoAdjust="0"/>
  </p:normalViewPr>
  <p:slideViewPr>
    <p:cSldViewPr>
      <p:cViewPr>
        <p:scale>
          <a:sx n="87" d="100"/>
          <a:sy n="87" d="100"/>
        </p:scale>
        <p:origin x="-1240"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FF27E-C573-46DE-BD4F-3A878FF9B57A}" type="datetimeFigureOut">
              <a:rPr lang="en-US" smtClean="0"/>
              <a:pPr/>
              <a:t>4/11/12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3B9178-60CA-4ED0-8C49-F052ED661363}" type="slidenum">
              <a:rPr lang="en-US" smtClean="0"/>
              <a:pPr/>
              <a:t>‹#›</a:t>
            </a:fld>
            <a:endParaRPr lang="en-US"/>
          </a:p>
        </p:txBody>
      </p:sp>
    </p:spTree>
    <p:extLst>
      <p:ext uri="{BB962C8B-B14F-4D97-AF65-F5344CB8AC3E}">
        <p14:creationId xmlns:p14="http://schemas.microsoft.com/office/powerpoint/2010/main" val="257526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886200" y="0"/>
            <a:ext cx="2971800" cy="458788"/>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5539" name="Rectangle 3"/>
          <p:cNvSpPr>
            <a:spLocks noChangeArrowheads="1"/>
          </p:cNvSpPr>
          <p:nvPr/>
        </p:nvSpPr>
        <p:spPr bwMode="auto">
          <a:xfrm>
            <a:off x="3886200" y="8685213"/>
            <a:ext cx="2971800" cy="458787"/>
          </a:xfrm>
          <a:prstGeom prst="rect">
            <a:avLst/>
          </a:prstGeom>
          <a:noFill/>
          <a:ln w="12700">
            <a:noFill/>
            <a:miter lim="800000"/>
            <a:headEnd/>
            <a:tailEnd/>
          </a:ln>
        </p:spPr>
        <p:txBody>
          <a:bodyPr lIns="90268" tIns="44342" rIns="90268" bIns="44342" anchor="b"/>
          <a:lstStyle/>
          <a:p>
            <a:pPr algn="r" defTabSz="911225" eaLnBrk="0" hangingPunct="0"/>
            <a:r>
              <a:rPr lang="en-US" sz="1200"/>
              <a:t>9</a:t>
            </a:r>
          </a:p>
        </p:txBody>
      </p:sp>
      <p:sp>
        <p:nvSpPr>
          <p:cNvPr id="65540" name="Rectangle 4"/>
          <p:cNvSpPr>
            <a:spLocks noChangeArrowheads="1"/>
          </p:cNvSpPr>
          <p:nvPr/>
        </p:nvSpPr>
        <p:spPr bwMode="auto">
          <a:xfrm>
            <a:off x="0" y="8685213"/>
            <a:ext cx="2971800" cy="458787"/>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5541" name="Rectangle 5"/>
          <p:cNvSpPr>
            <a:spLocks noChangeArrowheads="1"/>
          </p:cNvSpPr>
          <p:nvPr/>
        </p:nvSpPr>
        <p:spPr bwMode="auto">
          <a:xfrm>
            <a:off x="0" y="0"/>
            <a:ext cx="2971800" cy="458788"/>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5542" name="Rectangle 6"/>
          <p:cNvSpPr>
            <a:spLocks noGrp="1" noRot="1" noChangeAspect="1" noChangeArrowheads="1" noTextEdit="1"/>
          </p:cNvSpPr>
          <p:nvPr>
            <p:ph type="sldImg"/>
          </p:nvPr>
        </p:nvSpPr>
        <p:spPr bwMode="auto">
          <a:solidFill>
            <a:srgbClr val="FFFFFF"/>
          </a:solidFill>
          <a:ln cap="flat">
            <a:solidFill>
              <a:srgbClr val="000000"/>
            </a:solidFill>
            <a:miter lim="800000"/>
            <a:headEnd/>
            <a:tailEnd/>
          </a:ln>
        </p:spPr>
      </p:sp>
      <p:sp>
        <p:nvSpPr>
          <p:cNvPr id="65543" name="Rectangle 7"/>
          <p:cNvSpPr>
            <a:spLocks noGrp="1" noChangeArrowheads="1"/>
          </p:cNvSpPr>
          <p:nvPr>
            <p:ph type="body" idx="1"/>
          </p:nvPr>
        </p:nvSpPr>
        <p:spPr bwMode="auto">
          <a:xfrm>
            <a:off x="915988" y="4344988"/>
            <a:ext cx="5026025" cy="4114800"/>
          </a:xfrm>
          <a:noFill/>
        </p:spPr>
        <p:txBody>
          <a:bodyPr wrap="square" lIns="90268" tIns="44342" rIns="90268" bIns="44342" numCol="1" anchor="t" anchorCtr="0" compatLnSpc="1">
            <a:prstTxWarp prst="textNoShape">
              <a:avLst/>
            </a:prstTxWarp>
          </a:bodyPr>
          <a:lstStyle/>
          <a:p>
            <a:r>
              <a:rPr lang="en-US" dirty="0" smtClean="0">
                <a:latin typeface="Arial" charset="0"/>
              </a:rPr>
              <a:t>1) How long was it between the first time you engaged in that behavior and the first time you had a negative consequence as  a result of the behavior; or became aware that the behavior was risky?</a:t>
            </a:r>
          </a:p>
          <a:p>
            <a:endParaRPr lang="en-US" dirty="0" smtClean="0">
              <a:latin typeface="Arial" charset="0"/>
            </a:endParaRPr>
          </a:p>
          <a:p>
            <a:r>
              <a:rPr lang="en-US" dirty="0" smtClean="0">
                <a:latin typeface="Arial" charset="0"/>
              </a:rPr>
              <a:t>2) How long between the first time you had a negative consequence/realized it was risky and first made an attempt to change the behavior? </a:t>
            </a:r>
          </a:p>
          <a:p>
            <a:endParaRPr lang="en-US" dirty="0" smtClean="0">
              <a:latin typeface="Arial" charset="0"/>
            </a:endParaRPr>
          </a:p>
          <a:p>
            <a:r>
              <a:rPr lang="en-US" dirty="0" smtClean="0">
                <a:latin typeface="Arial" charset="0"/>
              </a:rPr>
              <a:t>3) After you first made an effort to change the behavior, did you start the behavior again? </a:t>
            </a:r>
          </a:p>
          <a:p>
            <a:endParaRPr lang="en-US" dirty="0" smtClean="0">
              <a:latin typeface="Arial" charset="0"/>
            </a:endParaRPr>
          </a:p>
          <a:p>
            <a:r>
              <a:rPr lang="en-US" dirty="0" smtClean="0">
                <a:latin typeface="Arial" charset="0"/>
              </a:rPr>
              <a:t>4) How long between that first attempt and when you actually were successful in changing?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86200" y="0"/>
            <a:ext cx="2971800" cy="458788"/>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6563" name="Rectangle 3"/>
          <p:cNvSpPr>
            <a:spLocks noChangeArrowheads="1"/>
          </p:cNvSpPr>
          <p:nvPr/>
        </p:nvSpPr>
        <p:spPr bwMode="auto">
          <a:xfrm>
            <a:off x="3886200" y="8685213"/>
            <a:ext cx="2971800" cy="458787"/>
          </a:xfrm>
          <a:prstGeom prst="rect">
            <a:avLst/>
          </a:prstGeom>
          <a:noFill/>
          <a:ln w="12700">
            <a:noFill/>
            <a:miter lim="800000"/>
            <a:headEnd/>
            <a:tailEnd/>
          </a:ln>
        </p:spPr>
        <p:txBody>
          <a:bodyPr lIns="90268" tIns="44342" rIns="90268" bIns="44342" anchor="b"/>
          <a:lstStyle/>
          <a:p>
            <a:pPr algn="r" defTabSz="911225" eaLnBrk="0" hangingPunct="0"/>
            <a:r>
              <a:rPr lang="en-US" sz="1200"/>
              <a:t>13</a:t>
            </a:r>
          </a:p>
        </p:txBody>
      </p:sp>
      <p:sp>
        <p:nvSpPr>
          <p:cNvPr id="66564" name="Rectangle 4"/>
          <p:cNvSpPr>
            <a:spLocks noChangeArrowheads="1"/>
          </p:cNvSpPr>
          <p:nvPr/>
        </p:nvSpPr>
        <p:spPr bwMode="auto">
          <a:xfrm>
            <a:off x="0" y="8685213"/>
            <a:ext cx="2971800" cy="458787"/>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6565" name="Rectangle 5"/>
          <p:cNvSpPr>
            <a:spLocks noChangeArrowheads="1"/>
          </p:cNvSpPr>
          <p:nvPr/>
        </p:nvSpPr>
        <p:spPr bwMode="auto">
          <a:xfrm>
            <a:off x="0" y="0"/>
            <a:ext cx="2971800" cy="458788"/>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6566" name="Rectangle 6"/>
          <p:cNvSpPr>
            <a:spLocks noGrp="1" noRot="1" noChangeAspect="1" noChangeArrowheads="1" noTextEdit="1"/>
          </p:cNvSpPr>
          <p:nvPr>
            <p:ph type="sldImg"/>
          </p:nvPr>
        </p:nvSpPr>
        <p:spPr bwMode="auto">
          <a:solidFill>
            <a:srgbClr val="FFFFFF"/>
          </a:solidFill>
          <a:ln cap="flat">
            <a:solidFill>
              <a:srgbClr val="000000"/>
            </a:solidFill>
            <a:miter lim="800000"/>
            <a:headEnd/>
            <a:tailEnd/>
          </a:ln>
        </p:spPr>
      </p:sp>
      <p:sp>
        <p:nvSpPr>
          <p:cNvPr id="66567" name="Rectangle 7"/>
          <p:cNvSpPr>
            <a:spLocks noGrp="1" noChangeArrowheads="1"/>
          </p:cNvSpPr>
          <p:nvPr>
            <p:ph type="body" idx="1"/>
          </p:nvPr>
        </p:nvSpPr>
        <p:spPr bwMode="auto">
          <a:xfrm>
            <a:off x="915988" y="4344988"/>
            <a:ext cx="5026025" cy="4114800"/>
          </a:xfrm>
          <a:noFill/>
        </p:spPr>
        <p:txBody>
          <a:bodyPr wrap="square" lIns="90268" tIns="44342" rIns="90268" bIns="44342"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86200" y="0"/>
            <a:ext cx="2971800" cy="458788"/>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7587" name="Rectangle 3"/>
          <p:cNvSpPr>
            <a:spLocks noChangeArrowheads="1"/>
          </p:cNvSpPr>
          <p:nvPr/>
        </p:nvSpPr>
        <p:spPr bwMode="auto">
          <a:xfrm>
            <a:off x="3886200" y="8685213"/>
            <a:ext cx="2971800" cy="458787"/>
          </a:xfrm>
          <a:prstGeom prst="rect">
            <a:avLst/>
          </a:prstGeom>
          <a:noFill/>
          <a:ln w="12700">
            <a:noFill/>
            <a:miter lim="800000"/>
            <a:headEnd/>
            <a:tailEnd/>
          </a:ln>
        </p:spPr>
        <p:txBody>
          <a:bodyPr lIns="90268" tIns="44342" rIns="90268" bIns="44342" anchor="b"/>
          <a:lstStyle/>
          <a:p>
            <a:pPr algn="r" defTabSz="911225" eaLnBrk="0" hangingPunct="0"/>
            <a:r>
              <a:rPr lang="en-US" sz="1200"/>
              <a:t>14</a:t>
            </a:r>
          </a:p>
        </p:txBody>
      </p:sp>
      <p:sp>
        <p:nvSpPr>
          <p:cNvPr id="67588" name="Rectangle 4"/>
          <p:cNvSpPr>
            <a:spLocks noChangeArrowheads="1"/>
          </p:cNvSpPr>
          <p:nvPr/>
        </p:nvSpPr>
        <p:spPr bwMode="auto">
          <a:xfrm>
            <a:off x="0" y="8685213"/>
            <a:ext cx="2971800" cy="458787"/>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7589" name="Rectangle 5"/>
          <p:cNvSpPr>
            <a:spLocks noChangeArrowheads="1"/>
          </p:cNvSpPr>
          <p:nvPr/>
        </p:nvSpPr>
        <p:spPr bwMode="auto">
          <a:xfrm>
            <a:off x="0" y="0"/>
            <a:ext cx="2971800" cy="458788"/>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7590" name="Rectangle 6"/>
          <p:cNvSpPr>
            <a:spLocks noGrp="1" noRot="1" noChangeAspect="1" noChangeArrowheads="1" noTextEdit="1"/>
          </p:cNvSpPr>
          <p:nvPr>
            <p:ph type="sldImg"/>
          </p:nvPr>
        </p:nvSpPr>
        <p:spPr bwMode="auto">
          <a:solidFill>
            <a:srgbClr val="FFFFFF"/>
          </a:solidFill>
          <a:ln cap="flat">
            <a:solidFill>
              <a:srgbClr val="000000"/>
            </a:solidFill>
            <a:miter lim="800000"/>
            <a:headEnd/>
            <a:tailEnd/>
          </a:ln>
        </p:spPr>
      </p:sp>
      <p:sp>
        <p:nvSpPr>
          <p:cNvPr id="67591" name="Rectangle 7"/>
          <p:cNvSpPr>
            <a:spLocks noGrp="1" noChangeArrowheads="1"/>
          </p:cNvSpPr>
          <p:nvPr>
            <p:ph type="body" idx="1"/>
          </p:nvPr>
        </p:nvSpPr>
        <p:spPr bwMode="auto">
          <a:xfrm>
            <a:off x="915988" y="4344988"/>
            <a:ext cx="5026025" cy="4114800"/>
          </a:xfrm>
          <a:noFill/>
        </p:spPr>
        <p:txBody>
          <a:bodyPr wrap="square" lIns="90268" tIns="44342" rIns="90268" bIns="44342"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xfrm>
            <a:off x="915988" y="4344988"/>
            <a:ext cx="5026025" cy="4114800"/>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3B9178-60CA-4ED0-8C49-F052ED661363}" type="slidenum">
              <a:rPr lang="en-US" smtClean="0"/>
              <a:pPr/>
              <a:t>6</a:t>
            </a:fld>
            <a:endParaRPr lang="en-US"/>
          </a:p>
        </p:txBody>
      </p:sp>
    </p:spTree>
    <p:extLst>
      <p:ext uri="{BB962C8B-B14F-4D97-AF65-F5344CB8AC3E}">
        <p14:creationId xmlns:p14="http://schemas.microsoft.com/office/powerpoint/2010/main" val="2777283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9751258A-7FCB-40C5-BEA0-6FDB09E930BB}" type="slidenum">
              <a:rPr lang="en-US" smtClean="0">
                <a:latin typeface="Arial" pitchFamily="34" charset="0"/>
              </a:rPr>
              <a:pPr/>
              <a:t>42</a:t>
            </a:fld>
            <a:endParaRPr lang="en-US" smtClean="0">
              <a:latin typeface="Arial" pitchFamily="34" charset="0"/>
            </a:endParaRPr>
          </a:p>
        </p:txBody>
      </p:sp>
      <p:sp>
        <p:nvSpPr>
          <p:cNvPr id="242691" name="Rectangle 2"/>
          <p:cNvSpPr>
            <a:spLocks noGrp="1" noRot="1" noChangeAspect="1" noChangeArrowheads="1" noTextEdit="1"/>
          </p:cNvSpPr>
          <p:nvPr>
            <p:ph type="sldImg"/>
          </p:nvPr>
        </p:nvSpPr>
        <p:spPr>
          <a:xfrm>
            <a:off x="1144588" y="685800"/>
            <a:ext cx="4572000" cy="3430588"/>
          </a:xfrm>
          <a:solidFill>
            <a:srgbClr val="FFFFFF"/>
          </a:solidFill>
          <a:ln/>
        </p:spPr>
      </p:sp>
      <p:sp>
        <p:nvSpPr>
          <p:cNvPr id="242692" name="Rectangle 3"/>
          <p:cNvSpPr>
            <a:spLocks noGrp="1" noChangeArrowheads="1"/>
          </p:cNvSpPr>
          <p:nvPr>
            <p:ph type="body" idx="1"/>
          </p:nvPr>
        </p:nvSpPr>
        <p:spPr>
          <a:xfrm>
            <a:off x="913806" y="4342192"/>
            <a:ext cx="5030391" cy="4116916"/>
          </a:xfrm>
          <a:solidFill>
            <a:srgbClr val="FFFFFF"/>
          </a:solidFill>
          <a:ln>
            <a:solidFill>
              <a:srgbClr val="000000"/>
            </a:solidFill>
          </a:ln>
        </p:spPr>
        <p:txBody>
          <a:bodyPr lIns="91633" tIns="45816" rIns="91633" bIns="45816"/>
          <a:lstStyle/>
          <a:p>
            <a:pPr eaLnBrk="1" hangingPunct="1"/>
            <a:r>
              <a:rPr lang="en-US" smtClean="0">
                <a:latin typeface="Arial" pitchFamily="34" charset="0"/>
              </a:rPr>
              <a:t>Can discuss rulers for importance and readiness, also.  Both importance and self efficacy feed into readiness.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p:spPr>
        <p:txBody>
          <a:bodyPr/>
          <a:lstStyle/>
          <a:p>
            <a:pPr eaLnBrk="1" hangingPunct="1"/>
            <a:r>
              <a:rPr lang="en-US" smtClean="0">
                <a:latin typeface="Arial" pitchFamily="34" charset="0"/>
              </a:rPr>
              <a:t>Afterward do difference between Change talk and commitment talk:</a:t>
            </a:r>
          </a:p>
          <a:p>
            <a:pPr eaLnBrk="1" hangingPunct="1"/>
            <a:endParaRPr lang="en-US" smtClean="0">
              <a:latin typeface="Arial" pitchFamily="34" charset="0"/>
            </a:endParaRPr>
          </a:p>
          <a:p>
            <a:pPr eaLnBrk="1" hangingPunct="1"/>
            <a:r>
              <a:rPr lang="en-US" smtClean="0">
                <a:latin typeface="Arial" pitchFamily="34" charset="0"/>
              </a:rPr>
              <a:t>I want to; I need to; I guess I could; I suppose I should; I will  EX 1:  Do you promise to tell the truth, the whole truth and nothing but the truth so help you God?  Ex 2:  Do you promise to love me, and honor me in sickness and in health all the natural days of our lives?  Ex 3:  Will you give me a blood transfusion that will save my life?  </a:t>
            </a:r>
          </a:p>
          <a:p>
            <a:endParaRPr lang="en-US" smtClean="0">
              <a:latin typeface="Arial" pitchFamily="34" charset="0"/>
            </a:endParaRPr>
          </a:p>
        </p:txBody>
      </p:sp>
      <p:sp>
        <p:nvSpPr>
          <p:cNvPr id="243716" name="Slide Number Placeholder 3"/>
          <p:cNvSpPr>
            <a:spLocks noGrp="1"/>
          </p:cNvSpPr>
          <p:nvPr>
            <p:ph type="sldNum" sz="quarter" idx="5"/>
          </p:nvPr>
        </p:nvSpPr>
        <p:spPr>
          <a:noFill/>
        </p:spPr>
        <p:txBody>
          <a:bodyPr/>
          <a:lstStyle/>
          <a:p>
            <a:fld id="{A7336AA4-F2D9-42A5-A6E3-BBFB03293405}" type="slidenum">
              <a:rPr lang="en-US" smtClean="0">
                <a:latin typeface="Arial" pitchFamily="34" charset="0"/>
              </a:rPr>
              <a:pPr/>
              <a:t>45</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3885904" y="1"/>
            <a:ext cx="2972097" cy="458108"/>
          </a:xfrm>
          <a:prstGeom prst="rect">
            <a:avLst/>
          </a:prstGeom>
          <a:noFill/>
          <a:ln w="12700">
            <a:noFill/>
            <a:miter lim="800000"/>
            <a:headEnd/>
            <a:tailEnd/>
          </a:ln>
        </p:spPr>
        <p:txBody>
          <a:bodyPr wrap="none" lIns="86484" tIns="43241" rIns="86484" bIns="43241" anchor="ctr"/>
          <a:lstStyle/>
          <a:p>
            <a:endParaRPr lang="en-US"/>
          </a:p>
        </p:txBody>
      </p:sp>
      <p:sp>
        <p:nvSpPr>
          <p:cNvPr id="191491" name="Rectangle 3"/>
          <p:cNvSpPr>
            <a:spLocks noChangeArrowheads="1"/>
          </p:cNvSpPr>
          <p:nvPr/>
        </p:nvSpPr>
        <p:spPr bwMode="auto">
          <a:xfrm>
            <a:off x="3885904" y="8685894"/>
            <a:ext cx="2972097" cy="458107"/>
          </a:xfrm>
          <a:prstGeom prst="rect">
            <a:avLst/>
          </a:prstGeom>
          <a:noFill/>
          <a:ln w="12700">
            <a:noFill/>
            <a:miter lim="800000"/>
            <a:headEnd/>
            <a:tailEnd/>
          </a:ln>
        </p:spPr>
        <p:txBody>
          <a:bodyPr lIns="90259" tIns="44337" rIns="90259" bIns="44337" anchor="b"/>
          <a:lstStyle/>
          <a:p>
            <a:pPr algn="r" defTabSz="912883"/>
            <a:r>
              <a:rPr lang="en-US" sz="1100" dirty="0">
                <a:latin typeface="Times New Roman" pitchFamily="18" charset="0"/>
              </a:rPr>
              <a:t>52</a:t>
            </a:r>
          </a:p>
        </p:txBody>
      </p:sp>
      <p:sp>
        <p:nvSpPr>
          <p:cNvPr id="191492" name="Rectangle 4"/>
          <p:cNvSpPr>
            <a:spLocks noChangeArrowheads="1"/>
          </p:cNvSpPr>
          <p:nvPr/>
        </p:nvSpPr>
        <p:spPr bwMode="auto">
          <a:xfrm>
            <a:off x="0" y="8685894"/>
            <a:ext cx="2972098" cy="458107"/>
          </a:xfrm>
          <a:prstGeom prst="rect">
            <a:avLst/>
          </a:prstGeom>
          <a:noFill/>
          <a:ln w="12700">
            <a:noFill/>
            <a:miter lim="800000"/>
            <a:headEnd/>
            <a:tailEnd/>
          </a:ln>
        </p:spPr>
        <p:txBody>
          <a:bodyPr wrap="none" lIns="86484" tIns="43241" rIns="86484" bIns="43241" anchor="ctr"/>
          <a:lstStyle/>
          <a:p>
            <a:endParaRPr lang="en-US"/>
          </a:p>
        </p:txBody>
      </p:sp>
      <p:sp>
        <p:nvSpPr>
          <p:cNvPr id="191493" name="Rectangle 5"/>
          <p:cNvSpPr>
            <a:spLocks noChangeArrowheads="1"/>
          </p:cNvSpPr>
          <p:nvPr/>
        </p:nvSpPr>
        <p:spPr bwMode="auto">
          <a:xfrm>
            <a:off x="0" y="1"/>
            <a:ext cx="2972098" cy="458108"/>
          </a:xfrm>
          <a:prstGeom prst="rect">
            <a:avLst/>
          </a:prstGeom>
          <a:noFill/>
          <a:ln w="12700">
            <a:noFill/>
            <a:miter lim="800000"/>
            <a:headEnd/>
            <a:tailEnd/>
          </a:ln>
        </p:spPr>
        <p:txBody>
          <a:bodyPr wrap="none" lIns="86484" tIns="43241" rIns="86484" bIns="43241" anchor="ctr"/>
          <a:lstStyle/>
          <a:p>
            <a:endParaRPr lang="en-US"/>
          </a:p>
        </p:txBody>
      </p:sp>
      <p:sp>
        <p:nvSpPr>
          <p:cNvPr id="191494" name="Rectangle 6"/>
          <p:cNvSpPr>
            <a:spLocks noGrp="1" noRot="1" noChangeAspect="1" noChangeArrowheads="1" noTextEdit="1"/>
          </p:cNvSpPr>
          <p:nvPr>
            <p:ph type="sldImg"/>
          </p:nvPr>
        </p:nvSpPr>
        <p:spPr>
          <a:solidFill>
            <a:srgbClr val="FFFFFF"/>
          </a:solidFill>
          <a:ln w="12700" cap="flat"/>
        </p:spPr>
      </p:sp>
      <p:sp>
        <p:nvSpPr>
          <p:cNvPr id="191495" name="Rectangle 7"/>
          <p:cNvSpPr>
            <a:spLocks noGrp="1" noChangeArrowheads="1"/>
          </p:cNvSpPr>
          <p:nvPr>
            <p:ph type="body" idx="1"/>
          </p:nvPr>
        </p:nvSpPr>
        <p:spPr>
          <a:xfrm>
            <a:off x="915294" y="4343704"/>
            <a:ext cx="5027414" cy="4115405"/>
          </a:xfrm>
          <a:noFill/>
          <a:ln/>
        </p:spPr>
        <p:txBody>
          <a:bodyPr lIns="90259" tIns="44337" rIns="90259" bIns="44337"/>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915294" y="4343704"/>
            <a:ext cx="5027414" cy="4115405"/>
          </a:xfrm>
          <a:noFill/>
          <a:ln/>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915294" y="4343704"/>
            <a:ext cx="5027414" cy="4115405"/>
          </a:xfrm>
          <a:noFill/>
          <a:ln/>
        </p:spPr>
        <p:txBody>
          <a:bodyPr/>
          <a:lstStyle/>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3885904" y="1"/>
            <a:ext cx="2972097" cy="458108"/>
          </a:xfrm>
          <a:prstGeom prst="rect">
            <a:avLst/>
          </a:prstGeom>
          <a:noFill/>
          <a:ln w="12700">
            <a:noFill/>
            <a:miter lim="800000"/>
            <a:headEnd/>
            <a:tailEnd/>
          </a:ln>
        </p:spPr>
        <p:txBody>
          <a:bodyPr wrap="none" lIns="86484" tIns="43241" rIns="86484" bIns="43241" anchor="ctr"/>
          <a:lstStyle/>
          <a:p>
            <a:endParaRPr lang="en-US"/>
          </a:p>
        </p:txBody>
      </p:sp>
      <p:sp>
        <p:nvSpPr>
          <p:cNvPr id="221187" name="Rectangle 3"/>
          <p:cNvSpPr>
            <a:spLocks noChangeArrowheads="1"/>
          </p:cNvSpPr>
          <p:nvPr/>
        </p:nvSpPr>
        <p:spPr bwMode="auto">
          <a:xfrm>
            <a:off x="3885904" y="8685894"/>
            <a:ext cx="2972097" cy="458107"/>
          </a:xfrm>
          <a:prstGeom prst="rect">
            <a:avLst/>
          </a:prstGeom>
          <a:noFill/>
          <a:ln w="12700">
            <a:noFill/>
            <a:miter lim="800000"/>
            <a:headEnd/>
            <a:tailEnd/>
          </a:ln>
        </p:spPr>
        <p:txBody>
          <a:bodyPr lIns="90259" tIns="44337" rIns="90259" bIns="44337" anchor="b"/>
          <a:lstStyle/>
          <a:p>
            <a:pPr algn="r" defTabSz="912883"/>
            <a:r>
              <a:rPr lang="en-US" sz="1100" dirty="0">
                <a:latin typeface="Times New Roman" pitchFamily="18" charset="0"/>
              </a:rPr>
              <a:t>71</a:t>
            </a:r>
          </a:p>
        </p:txBody>
      </p:sp>
      <p:sp>
        <p:nvSpPr>
          <p:cNvPr id="221188" name="Rectangle 4"/>
          <p:cNvSpPr>
            <a:spLocks noChangeArrowheads="1"/>
          </p:cNvSpPr>
          <p:nvPr/>
        </p:nvSpPr>
        <p:spPr bwMode="auto">
          <a:xfrm>
            <a:off x="0" y="8685894"/>
            <a:ext cx="2972098" cy="458107"/>
          </a:xfrm>
          <a:prstGeom prst="rect">
            <a:avLst/>
          </a:prstGeom>
          <a:noFill/>
          <a:ln w="12700">
            <a:noFill/>
            <a:miter lim="800000"/>
            <a:headEnd/>
            <a:tailEnd/>
          </a:ln>
        </p:spPr>
        <p:txBody>
          <a:bodyPr wrap="none" lIns="86484" tIns="43241" rIns="86484" bIns="43241" anchor="ctr"/>
          <a:lstStyle/>
          <a:p>
            <a:endParaRPr lang="en-US"/>
          </a:p>
        </p:txBody>
      </p:sp>
      <p:sp>
        <p:nvSpPr>
          <p:cNvPr id="221189" name="Rectangle 5"/>
          <p:cNvSpPr>
            <a:spLocks noChangeArrowheads="1"/>
          </p:cNvSpPr>
          <p:nvPr/>
        </p:nvSpPr>
        <p:spPr bwMode="auto">
          <a:xfrm>
            <a:off x="0" y="1"/>
            <a:ext cx="2972098" cy="458108"/>
          </a:xfrm>
          <a:prstGeom prst="rect">
            <a:avLst/>
          </a:prstGeom>
          <a:noFill/>
          <a:ln w="12700">
            <a:noFill/>
            <a:miter lim="800000"/>
            <a:headEnd/>
            <a:tailEnd/>
          </a:ln>
        </p:spPr>
        <p:txBody>
          <a:bodyPr wrap="none" lIns="86484" tIns="43241" rIns="86484" bIns="43241" anchor="ctr"/>
          <a:lstStyle/>
          <a:p>
            <a:endParaRPr lang="en-US"/>
          </a:p>
        </p:txBody>
      </p:sp>
      <p:sp>
        <p:nvSpPr>
          <p:cNvPr id="221190" name="Rectangle 6"/>
          <p:cNvSpPr>
            <a:spLocks noGrp="1" noRot="1" noChangeAspect="1" noChangeArrowheads="1" noTextEdit="1"/>
          </p:cNvSpPr>
          <p:nvPr>
            <p:ph type="sldImg"/>
          </p:nvPr>
        </p:nvSpPr>
        <p:spPr>
          <a:solidFill>
            <a:srgbClr val="FFFFFF"/>
          </a:solidFill>
          <a:ln w="12700" cap="flat"/>
        </p:spPr>
      </p:sp>
      <p:sp>
        <p:nvSpPr>
          <p:cNvPr id="221191" name="Rectangle 7"/>
          <p:cNvSpPr>
            <a:spLocks noGrp="1" noChangeArrowheads="1"/>
          </p:cNvSpPr>
          <p:nvPr>
            <p:ph type="body" idx="1"/>
          </p:nvPr>
        </p:nvSpPr>
        <p:spPr>
          <a:xfrm>
            <a:off x="915294" y="4343704"/>
            <a:ext cx="5027414" cy="4115405"/>
          </a:xfrm>
          <a:noFill/>
          <a:ln/>
        </p:spPr>
        <p:txBody>
          <a:bodyPr lIns="90259" tIns="44337" rIns="90259" bIns="44337"/>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9088B599-F208-4833-AA36-C0DDFC5E3833}" type="slidenum">
              <a:rPr lang="en-US" smtClean="0">
                <a:latin typeface="Arial" pitchFamily="34" charset="0"/>
              </a:rPr>
              <a:pPr/>
              <a:t>57</a:t>
            </a:fld>
            <a:endParaRPr lang="en-US" smtClean="0">
              <a:latin typeface="Arial" pitchFamily="34" charset="0"/>
            </a:endParaRPr>
          </a:p>
        </p:txBody>
      </p:sp>
      <p:sp>
        <p:nvSpPr>
          <p:cNvPr id="237571" name="Rectangle 2"/>
          <p:cNvSpPr>
            <a:spLocks noGrp="1" noRot="1" noChangeAspect="1" noChangeArrowheads="1" noTextEdit="1"/>
          </p:cNvSpPr>
          <p:nvPr>
            <p:ph type="sldImg"/>
          </p:nvPr>
        </p:nvSpPr>
        <p:spPr>
          <a:xfrm>
            <a:off x="1146175" y="684213"/>
            <a:ext cx="4567238" cy="3427412"/>
          </a:xfrm>
          <a:ln/>
        </p:spPr>
      </p:sp>
      <p:sp>
        <p:nvSpPr>
          <p:cNvPr id="237572" name="Rectangle 3"/>
          <p:cNvSpPr>
            <a:spLocks noGrp="1" noChangeArrowheads="1"/>
          </p:cNvSpPr>
          <p:nvPr>
            <p:ph type="body" idx="1"/>
          </p:nvPr>
        </p:nvSpPr>
        <p:spPr>
          <a:xfrm>
            <a:off x="632520" y="4343703"/>
            <a:ext cx="5665886" cy="4313464"/>
          </a:xfrm>
          <a:noFill/>
          <a:ln/>
        </p:spPr>
        <p:txBody>
          <a:bodyPr lIns="89681" tIns="44841" rIns="89681" bIns="44841"/>
          <a:lstStyle/>
          <a:p>
            <a:pPr eaLnBrk="1" hangingPunct="1"/>
            <a:r>
              <a:rPr lang="en-US" b="1" smtClean="0">
                <a:latin typeface="Arial" pitchFamily="34" charset="0"/>
              </a:rPr>
              <a:t>Let’s look at each of these strategies briefly. You have seen some of them and others are new.  This will put it in a nice format for you to remember. </a:t>
            </a:r>
          </a:p>
          <a:p>
            <a:pPr eaLnBrk="1" hangingPunct="1"/>
            <a:endParaRPr lang="en-US" b="1" smtClean="0">
              <a:latin typeface="Arial" pitchFamily="34" charset="0"/>
            </a:endParaRPr>
          </a:p>
          <a:p>
            <a:pPr eaLnBrk="1" hangingPunct="1"/>
            <a:r>
              <a:rPr lang="en-US" b="1" smtClean="0">
                <a:latin typeface="Arial" pitchFamily="34" charset="0"/>
              </a:rPr>
              <a:t>I am also handing out another ‘cheat sheet’ to put on the wall with the one about reflections!  This will help when you aren’t sure where to do with someone. </a:t>
            </a:r>
          </a:p>
          <a:p>
            <a:pPr eaLnBrk="1" hangingPunct="1"/>
            <a:endParaRPr lang="en-US" b="1" smtClean="0">
              <a:latin typeface="Arial" pitchFamily="34" charset="0"/>
            </a:endParaRPr>
          </a:p>
          <a:p>
            <a:pPr eaLnBrk="1" hangingPunct="1"/>
            <a:r>
              <a:rPr lang="en-US" smtClean="0">
                <a:latin typeface="Arial" pitchFamily="34" charset="0"/>
              </a:rPr>
              <a:t>Go through the three ECT slides swiftly.  See modeling instructions next page.  </a:t>
            </a:r>
          </a:p>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marL="231775" indent="-231775"/>
            <a:r>
              <a:rPr lang="en-US" dirty="0" smtClean="0"/>
              <a:t>This step sets the tone of respect and collaboration.</a:t>
            </a:r>
          </a:p>
          <a:p>
            <a:pPr marL="231775" indent="-231775"/>
            <a:endParaRPr lang="en-US" dirty="0" smtClean="0"/>
          </a:p>
          <a:p>
            <a:pPr marL="231775" indent="-231775"/>
            <a:r>
              <a:rPr lang="en-US" i="1" dirty="0" smtClean="0"/>
              <a:t>Key Components</a:t>
            </a:r>
          </a:p>
          <a:p>
            <a:pPr marL="231775" indent="-231775">
              <a:buFontTx/>
              <a:buAutoNum type="arabicPeriod"/>
            </a:pPr>
            <a:r>
              <a:rPr lang="en-US" dirty="0" smtClean="0"/>
              <a:t>Be respectful</a:t>
            </a:r>
          </a:p>
          <a:p>
            <a:pPr marL="231775" indent="-231775">
              <a:buFontTx/>
              <a:buAutoNum type="arabicPeriod"/>
            </a:pPr>
            <a:r>
              <a:rPr lang="en-US" dirty="0" smtClean="0"/>
              <a:t>. Obtain permission from the client to discuss his or her substance use</a:t>
            </a:r>
          </a:p>
          <a:p>
            <a:pPr marL="231775" indent="-231775">
              <a:buFontTx/>
              <a:buAutoNum type="arabicPeriod"/>
            </a:pPr>
            <a:r>
              <a:rPr lang="en-US" dirty="0" smtClean="0"/>
              <a:t>Avoid arguing or confronting the client. If the patient does not want to discuss it accept his or her decision. Don’t push; it may build resistance to discussing it in the future with others who may also broach the topic.</a:t>
            </a:r>
          </a:p>
          <a:p>
            <a:pPr marL="231775" indent="-231775"/>
            <a:endParaRPr lang="en-US" dirty="0" smtClean="0"/>
          </a:p>
          <a:p>
            <a:pPr marL="231775" indent="-231775"/>
            <a:r>
              <a:rPr lang="en-US" i="1" dirty="0" smtClean="0"/>
              <a:t>Objectives</a:t>
            </a:r>
          </a:p>
          <a:p>
            <a:pPr marL="231775" indent="-231775"/>
            <a:r>
              <a:rPr lang="en-US" dirty="0" smtClean="0"/>
              <a:t>Establish rapport</a:t>
            </a:r>
          </a:p>
          <a:p>
            <a:pPr marL="231775" indent="-231775"/>
            <a:r>
              <a:rPr lang="en-US" dirty="0" smtClean="0"/>
              <a:t>Asking permission helps to establish a sense that the patients concerns and wishes are central to the intervention.</a:t>
            </a:r>
          </a:p>
          <a:p>
            <a:pPr marL="231775" indent="-231775"/>
            <a:endParaRPr lang="en-US" dirty="0" smtClean="0"/>
          </a:p>
          <a:p>
            <a:pPr marL="231775" indent="-231775"/>
            <a:r>
              <a:rPr lang="en-US" i="1" dirty="0" smtClean="0"/>
              <a:t>Option</a:t>
            </a:r>
          </a:p>
          <a:p>
            <a:pPr marL="231775" indent="-231775"/>
            <a:r>
              <a:rPr lang="en-US" dirty="0" smtClean="0"/>
              <a:t>Show the short clip from the Emergency Room Physicians SBIRT site on “how not to do it”</a:t>
            </a:r>
          </a:p>
          <a:p>
            <a:pPr marL="231775" indent="-231775"/>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xfrm>
            <a:off x="1143000" y="684213"/>
            <a:ext cx="4573588" cy="3430587"/>
          </a:xfrm>
          <a:ln/>
        </p:spPr>
      </p:sp>
      <p:sp>
        <p:nvSpPr>
          <p:cNvPr id="705539" name="Notes Placeholder 2"/>
          <p:cNvSpPr>
            <a:spLocks noGrp="1"/>
          </p:cNvSpPr>
          <p:nvPr>
            <p:ph type="body" idx="1"/>
          </p:nvPr>
        </p:nvSpPr>
        <p:spPr>
          <a:noFill/>
        </p:spPr>
        <p:txBody>
          <a:bodyPr lIns="91424" tIns="45712" rIns="91424" bIns="45712"/>
          <a:lstStyle/>
          <a:p>
            <a:pPr>
              <a:spcBef>
                <a:spcPct val="0"/>
              </a:spcBef>
            </a:pPr>
            <a:r>
              <a:rPr lang="en-US" smtClean="0"/>
              <a:t>Who assist 2003</a:t>
            </a:r>
          </a:p>
        </p:txBody>
      </p:sp>
      <p:sp>
        <p:nvSpPr>
          <p:cNvPr id="705540" name="Slide Number Placeholder 3"/>
          <p:cNvSpPr txBox="1">
            <a:spLocks noGrp="1"/>
          </p:cNvSpPr>
          <p:nvPr/>
        </p:nvSpPr>
        <p:spPr bwMode="auto">
          <a:xfrm>
            <a:off x="3884316" y="8685856"/>
            <a:ext cx="2972115" cy="456570"/>
          </a:xfrm>
          <a:prstGeom prst="rect">
            <a:avLst/>
          </a:prstGeom>
          <a:noFill/>
          <a:ln w="9525">
            <a:noFill/>
            <a:miter lim="800000"/>
            <a:headEnd/>
            <a:tailEnd/>
          </a:ln>
        </p:spPr>
        <p:txBody>
          <a:bodyPr lIns="91424" tIns="45712" rIns="91424" bIns="45712" anchor="b"/>
          <a:lstStyle/>
          <a:p>
            <a:pPr algn="r" defTabSz="915148"/>
            <a:fld id="{70E4FDAD-76BC-4616-AE64-420BC30E824B}" type="slidenum">
              <a:rPr lang="en-US" sz="1200">
                <a:latin typeface="Calibri" pitchFamily="34" charset="0"/>
              </a:rPr>
              <a:pPr algn="r" defTabSz="915148"/>
              <a:t>10</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p:txBody>
          <a:bodyPr wrap="square" numCol="1" anchor="t" anchorCtr="0" compatLnSpc="1">
            <a:prstTxWarp prst="textNoShape">
              <a:avLst/>
            </a:prstTxWarp>
            <a:normAutofit fontScale="77500" lnSpcReduction="20000"/>
          </a:bodyPr>
          <a:lstStyle/>
          <a:p>
            <a:pPr marL="232943" indent="-232943">
              <a:defRPr/>
            </a:pPr>
            <a:r>
              <a:rPr lang="en-US" dirty="0" smtClean="0"/>
              <a:t>Key Components</a:t>
            </a:r>
          </a:p>
          <a:p>
            <a:pPr marL="232943" indent="-232943">
              <a:buFontTx/>
              <a:buAutoNum type="arabicPeriod"/>
              <a:defRPr/>
            </a:pPr>
            <a:r>
              <a:rPr lang="en-US" dirty="0" smtClean="0"/>
              <a:t>Review current drinking patterns</a:t>
            </a:r>
          </a:p>
          <a:p>
            <a:pPr marL="232943" indent="-232943">
              <a:buFontTx/>
              <a:buAutoNum type="arabicPeriod"/>
              <a:defRPr/>
            </a:pPr>
            <a:r>
              <a:rPr lang="en-US" dirty="0" smtClean="0"/>
              <a:t>Make any connections between alcohol/drug use, other health problems (if applicable) and this visit</a:t>
            </a:r>
          </a:p>
          <a:p>
            <a:pPr marL="232943" indent="-232943">
              <a:buFontTx/>
              <a:buAutoNum type="arabicPeriod"/>
              <a:defRPr/>
            </a:pPr>
            <a:endParaRPr lang="en-US" dirty="0" smtClean="0"/>
          </a:p>
          <a:p>
            <a:pPr marL="232943" indent="-232943">
              <a:defRPr/>
            </a:pPr>
            <a:endParaRPr lang="en-US" dirty="0" smtClean="0"/>
          </a:p>
          <a:p>
            <a:pPr marL="232943" indent="-232943">
              <a:defRPr/>
            </a:pPr>
            <a:r>
              <a:rPr lang="en-US" dirty="0" smtClean="0"/>
              <a:t>Objectives</a:t>
            </a:r>
          </a:p>
          <a:p>
            <a:pPr marL="232943" indent="-232943">
              <a:buFontTx/>
              <a:buAutoNum type="arabicParenR"/>
              <a:defRPr/>
            </a:pPr>
            <a:r>
              <a:rPr lang="en-US" dirty="0" smtClean="0"/>
              <a:t>Review client’s drinking patterns (express concern and be non-judgmental)</a:t>
            </a:r>
          </a:p>
          <a:p>
            <a:pPr marL="232943" indent="-232943">
              <a:defRPr/>
            </a:pPr>
            <a:r>
              <a:rPr lang="en-US" i="1" dirty="0" smtClean="0"/>
              <a:t>“From what I understand you are drinking…</a:t>
            </a:r>
            <a:r>
              <a:rPr lang="en-US" dirty="0" smtClean="0"/>
              <a:t> (state the amount)</a:t>
            </a:r>
            <a:r>
              <a:rPr lang="en-US" baseline="0" dirty="0" smtClean="0"/>
              <a:t> and you indicated you have felt guilty about your drinking.”</a:t>
            </a:r>
          </a:p>
          <a:p>
            <a:pPr marL="232943" indent="-232943">
              <a:defRPr/>
            </a:pPr>
            <a:r>
              <a:rPr lang="en-US" i="1" baseline="0" dirty="0" smtClean="0"/>
              <a:t>Do you have any concerns about your drinking?</a:t>
            </a:r>
            <a:endParaRPr lang="en-US" i="1" dirty="0" smtClean="0"/>
          </a:p>
          <a:p>
            <a:pPr marL="232943" indent="-232943">
              <a:defRPr/>
            </a:pPr>
            <a:endParaRPr lang="en-US" i="1" dirty="0" smtClean="0"/>
          </a:p>
          <a:p>
            <a:pPr marL="232943" indent="-232943">
              <a:defRPr/>
            </a:pPr>
            <a:r>
              <a:rPr lang="en-US" dirty="0" smtClean="0"/>
              <a:t>2. Help the patient make any connections between substance use and other health problems or other life problems (DUI, relationship issues)</a:t>
            </a:r>
          </a:p>
          <a:p>
            <a:pPr marL="232943" indent="-232943">
              <a:defRPr/>
            </a:pPr>
            <a:r>
              <a:rPr lang="en-US" dirty="0" smtClean="0"/>
              <a:t>Start with eliciting from them whether they see a connection before you make the connection for them.</a:t>
            </a:r>
          </a:p>
          <a:p>
            <a:pPr marL="232943" indent="-232943">
              <a:defRPr/>
            </a:pPr>
            <a:r>
              <a:rPr lang="en-US" i="1" dirty="0" smtClean="0"/>
              <a:t>“What connection (if any) do you see between your drinking and your hypertension?”</a:t>
            </a:r>
          </a:p>
          <a:p>
            <a:pPr marL="232943" indent="-232943">
              <a:defRPr/>
            </a:pPr>
            <a:r>
              <a:rPr lang="en-US" dirty="0" smtClean="0"/>
              <a:t>If the client sees a connection, review what he or she has said. Reflect</a:t>
            </a:r>
          </a:p>
          <a:p>
            <a:pPr marL="232943" indent="-232943">
              <a:defRPr/>
            </a:pPr>
            <a:endParaRPr lang="en-US" dirty="0" smtClean="0"/>
          </a:p>
          <a:p>
            <a:pPr marL="232943" indent="-232943">
              <a:defRPr/>
            </a:pPr>
            <a:r>
              <a:rPr lang="en-US" dirty="0" smtClean="0"/>
              <a:t>3. Compare their use to NIAAA drinking guidelines. Show the NIAAA Guidelines for Low-Risk Drinking</a:t>
            </a:r>
          </a:p>
          <a:p>
            <a:pPr marL="232943" indent="-232943">
              <a:defRPr/>
            </a:pPr>
            <a:r>
              <a:rPr lang="en-US" i="1" dirty="0" smtClean="0"/>
              <a:t>“Your score of 12 indicates your drinking falls in the “at-risk” zone – about here – which means your health may suffer. For the sake of your health you really should</a:t>
            </a:r>
            <a:r>
              <a:rPr lang="en-US" i="1" baseline="0" dirty="0" smtClean="0"/>
              <a:t> get down to the low-risk level.” “Would you like to do something about this?” Have you ever been concerned about your drinking?”</a:t>
            </a:r>
            <a:endParaRPr lang="en-US" i="1" dirty="0" smtClean="0"/>
          </a:p>
          <a:p>
            <a:pPr marL="232943" indent="-232943">
              <a:defRPr/>
            </a:pPr>
            <a:r>
              <a:rPr lang="en-US" dirty="0" smtClean="0"/>
              <a:t>This step is important to motivate clients to think about their drinking patterns and consider making changes.</a:t>
            </a:r>
          </a:p>
          <a:p>
            <a:pPr marL="232943" indent="-232943">
              <a:defRPr/>
            </a:pPr>
            <a:r>
              <a:rPr lang="en-US" dirty="0" smtClean="0"/>
              <a:t>Might refer to how this creates a discrepancy especially if they fall in the Hazardous category and they thought they were only “light” drinkers.</a:t>
            </a:r>
          </a:p>
          <a:p>
            <a:pPr marL="232943" indent="-232943">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11DB0BC7-ED1E-4666-8DA4-A96967AD5FE5}" type="slidenum">
              <a:rPr lang="en-US" smtClean="0">
                <a:latin typeface="Arial" pitchFamily="34" charset="0"/>
              </a:rPr>
              <a:pPr/>
              <a:t>19</a:t>
            </a:fld>
            <a:endParaRPr lang="en-US" smtClean="0">
              <a:latin typeface="Arial" pitchFamily="34"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ln/>
        </p:spPr>
        <p:txBody>
          <a:bodyPr/>
          <a:lstStyle/>
          <a:p>
            <a:pPr eaLnBrk="1" hangingPunct="1">
              <a:defRPr/>
            </a:pPr>
            <a:r>
              <a:rPr lang="en-US" sz="1100" dirty="0"/>
              <a:t>Even when the person asks for the advice, it’s important not to jump in if you feel that they are not ready or insincere.  It’s okay to ask permission to get more information BEFORE giving advice, “You know, that’s </a:t>
            </a:r>
            <a:r>
              <a:rPr lang="en-US" sz="1100" dirty="0" err="1"/>
              <a:t>cetainly</a:t>
            </a:r>
            <a:r>
              <a:rPr lang="en-US" sz="1100" dirty="0"/>
              <a:t> something I can do, but I’m wondering if I really have enough information about the problem to really give you good advice right now.  Would you mind telling me a little bit more about the situation?  </a:t>
            </a:r>
            <a:r>
              <a:rPr lang="en-US" dirty="0" smtClean="0">
                <a:latin typeface="Arial" pitchFamily="34" charset="0"/>
              </a:rPr>
              <a:t>How do you feel about giving up marijuana?... “</a:t>
            </a:r>
          </a:p>
          <a:p>
            <a:pPr eaLnBrk="1" hangingPunct="1">
              <a:defRPr/>
            </a:pPr>
            <a:endParaRPr lang="en-US" dirty="0" smtClean="0">
              <a:latin typeface="Arial" pitchFamily="34" charset="0"/>
            </a:endParaRPr>
          </a:p>
          <a:p>
            <a:pPr lvl="2" eaLnBrk="1" hangingPunct="1">
              <a:lnSpc>
                <a:spcPct val="90000"/>
              </a:lnSpc>
              <a:buFont typeface="Wingdings" pitchFamily="2" charset="2"/>
              <a:buNone/>
              <a:defRPr/>
            </a:pPr>
            <a:r>
              <a:rPr lang="en-US" sz="1100" dirty="0"/>
              <a:t>“Can I make a suggestion?” </a:t>
            </a:r>
          </a:p>
          <a:p>
            <a:pPr lvl="2" eaLnBrk="1" hangingPunct="1">
              <a:lnSpc>
                <a:spcPct val="90000"/>
              </a:lnSpc>
              <a:buFont typeface="Wingdings" pitchFamily="2" charset="2"/>
              <a:buNone/>
              <a:defRPr/>
            </a:pPr>
            <a:r>
              <a:rPr lang="en-US" sz="1100" dirty="0"/>
              <a:t>“Would you be interested in some resources?” </a:t>
            </a:r>
          </a:p>
          <a:p>
            <a:pPr lvl="2" eaLnBrk="1" hangingPunct="1">
              <a:lnSpc>
                <a:spcPct val="90000"/>
              </a:lnSpc>
              <a:buFont typeface="Wingdings" pitchFamily="2" charset="2"/>
              <a:buNone/>
              <a:defRPr/>
            </a:pPr>
            <a:r>
              <a:rPr lang="en-US" sz="1100" dirty="0"/>
              <a:t>“Would you like to know what has worked for some other people?”)</a:t>
            </a:r>
          </a:p>
          <a:p>
            <a:pPr lvl="2" eaLnBrk="1" hangingPunct="1">
              <a:lnSpc>
                <a:spcPct val="90000"/>
              </a:lnSpc>
              <a:buFont typeface="Wingdings" pitchFamily="2" charset="2"/>
              <a:buNone/>
              <a:defRPr/>
            </a:pPr>
            <a:endParaRPr lang="en-US" dirty="0" smtClean="0"/>
          </a:p>
          <a:p>
            <a:pPr lvl="2" eaLnBrk="1" hangingPunct="1">
              <a:lnSpc>
                <a:spcPct val="90000"/>
              </a:lnSpc>
              <a:buFont typeface="Wingdings" pitchFamily="2" charset="2"/>
              <a:buNone/>
              <a:defRPr/>
            </a:pPr>
            <a:endParaRPr lang="en-US" dirty="0" smtClean="0"/>
          </a:p>
          <a:p>
            <a:pPr lvl="2" eaLnBrk="1" hangingPunct="1">
              <a:lnSpc>
                <a:spcPct val="90000"/>
              </a:lnSpc>
              <a:buFont typeface="Wingdings" pitchFamily="2" charset="2"/>
              <a:buNone/>
              <a:defRPr/>
            </a:pPr>
            <a:r>
              <a:rPr lang="en-US" dirty="0" smtClean="0"/>
              <a:t>A lot of people find that _____works well, but I don’t know if that’s something that interests you.”</a:t>
            </a:r>
          </a:p>
          <a:p>
            <a:pPr eaLnBrk="1" hangingPunct="1">
              <a:defRPr/>
            </a:pPr>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8788"/>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4515" name="Rectangle 3"/>
          <p:cNvSpPr>
            <a:spLocks noChangeArrowheads="1"/>
          </p:cNvSpPr>
          <p:nvPr/>
        </p:nvSpPr>
        <p:spPr bwMode="auto">
          <a:xfrm>
            <a:off x="3886200" y="8685213"/>
            <a:ext cx="2971800" cy="458787"/>
          </a:xfrm>
          <a:prstGeom prst="rect">
            <a:avLst/>
          </a:prstGeom>
          <a:noFill/>
          <a:ln w="12700">
            <a:noFill/>
            <a:miter lim="800000"/>
            <a:headEnd/>
            <a:tailEnd/>
          </a:ln>
        </p:spPr>
        <p:txBody>
          <a:bodyPr lIns="90268" tIns="44342" rIns="90268" bIns="44342" anchor="b"/>
          <a:lstStyle/>
          <a:p>
            <a:pPr algn="r" defTabSz="911225" eaLnBrk="0" hangingPunct="0"/>
            <a:r>
              <a:rPr lang="en-US" sz="1200"/>
              <a:t>7</a:t>
            </a:r>
          </a:p>
        </p:txBody>
      </p:sp>
      <p:sp>
        <p:nvSpPr>
          <p:cNvPr id="64516" name="Rectangle 4"/>
          <p:cNvSpPr>
            <a:spLocks noChangeArrowheads="1"/>
          </p:cNvSpPr>
          <p:nvPr/>
        </p:nvSpPr>
        <p:spPr bwMode="auto">
          <a:xfrm>
            <a:off x="0" y="8685213"/>
            <a:ext cx="2971800" cy="458787"/>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4517" name="Rectangle 5"/>
          <p:cNvSpPr>
            <a:spLocks noChangeArrowheads="1"/>
          </p:cNvSpPr>
          <p:nvPr/>
        </p:nvSpPr>
        <p:spPr bwMode="auto">
          <a:xfrm>
            <a:off x="0" y="0"/>
            <a:ext cx="2971800" cy="458788"/>
          </a:xfrm>
          <a:prstGeom prst="rect">
            <a:avLst/>
          </a:prstGeom>
          <a:noFill/>
          <a:ln w="12700">
            <a:noFill/>
            <a:miter lim="800000"/>
            <a:headEnd/>
            <a:tailEnd/>
          </a:ln>
        </p:spPr>
        <p:txBody>
          <a:bodyPr wrap="none" lIns="86494" tIns="43246" rIns="86494" bIns="43246" anchor="ctr"/>
          <a:lstStyle/>
          <a:p>
            <a:pPr eaLnBrk="0" hangingPunct="0"/>
            <a:endParaRPr lang="en-US"/>
          </a:p>
        </p:txBody>
      </p:sp>
      <p:sp>
        <p:nvSpPr>
          <p:cNvPr id="64518" name="Rectangle 6"/>
          <p:cNvSpPr>
            <a:spLocks noGrp="1" noRot="1" noChangeAspect="1" noChangeArrowheads="1" noTextEdit="1"/>
          </p:cNvSpPr>
          <p:nvPr>
            <p:ph type="sldImg"/>
          </p:nvPr>
        </p:nvSpPr>
        <p:spPr bwMode="auto">
          <a:solidFill>
            <a:srgbClr val="FFFFFF"/>
          </a:solidFill>
          <a:ln cap="flat">
            <a:solidFill>
              <a:srgbClr val="000000"/>
            </a:solidFill>
            <a:miter lim="800000"/>
            <a:headEnd/>
            <a:tailEnd/>
          </a:ln>
        </p:spPr>
      </p:sp>
      <p:sp>
        <p:nvSpPr>
          <p:cNvPr id="64519" name="Rectangle 7"/>
          <p:cNvSpPr>
            <a:spLocks noGrp="1" noChangeArrowheads="1"/>
          </p:cNvSpPr>
          <p:nvPr>
            <p:ph type="body" idx="1"/>
          </p:nvPr>
        </p:nvSpPr>
        <p:spPr bwMode="auto">
          <a:xfrm>
            <a:off x="915988" y="4344988"/>
            <a:ext cx="5026025" cy="4114800"/>
          </a:xfrm>
          <a:noFill/>
        </p:spPr>
        <p:txBody>
          <a:bodyPr wrap="square" lIns="90268" tIns="44342" rIns="90268" bIns="44342" numCol="1" anchor="t" anchorCtr="0" compatLnSpc="1">
            <a:prstTxWarp prst="textNoShape">
              <a:avLst/>
            </a:prstTxWarp>
          </a:bodyPr>
          <a:lstStyle/>
          <a:p>
            <a:r>
              <a:rPr lang="en-US" dirty="0" smtClean="0">
                <a:latin typeface="Arial" charset="0"/>
              </a:rPr>
              <a:t>Think about a behavior that you’ve been successful at changing. Something you’ve had to change in your life – don’t tell, but think about 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B8447F-85D9-4636-8112-576E69CD948F}"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8447F-85D9-4636-8112-576E69CD948F}"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8447F-85D9-4636-8112-576E69CD948F}"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8447F-85D9-4636-8112-576E69CD948F}"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B8447F-85D9-4636-8112-576E69CD948F}"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B8447F-85D9-4636-8112-576E69CD948F}"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B8447F-85D9-4636-8112-576E69CD948F}" type="datetimeFigureOut">
              <a:rPr lang="en-US" smtClean="0"/>
              <a:pPr/>
              <a:t>4/11/12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8447F-85D9-4636-8112-576E69CD948F}" type="datetimeFigureOut">
              <a:rPr lang="en-US" smtClean="0"/>
              <a:pPr/>
              <a:t>4/11/12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8447F-85D9-4636-8112-576E69CD948F}" type="datetimeFigureOut">
              <a:rPr lang="en-US" smtClean="0"/>
              <a:pPr/>
              <a:t>4/11/12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8447F-85D9-4636-8112-576E69CD948F}"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8447F-85D9-4636-8112-576E69CD948F}"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9615E-3BE7-46F2-9A3C-3EE985BF5053}" type="slidenum">
              <a:rPr lang="en-US" smtClean="0"/>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8447F-85D9-4636-8112-576E69CD948F}" type="datetimeFigureOut">
              <a:rPr lang="en-US" smtClean="0"/>
              <a:pPr/>
              <a:t>4/11/12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9615E-3BE7-46F2-9A3C-3EE985BF505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3" Type="http://schemas.openxmlformats.org/officeDocument/2006/relationships/hyperlink" Target="http://ncadi.samhsa.gov/" TargetMode="External"/><Relationship Id="rId4" Type="http://schemas.openxmlformats.org/officeDocument/2006/relationships/hyperlink" Target="RESBIRT%20Module_4-Brief_Intervention%20V5.2.10.pptx" TargetMode="External"/><Relationship Id="rId1" Type="http://schemas.openxmlformats.org/officeDocument/2006/relationships/slideLayout" Target="../slideLayouts/slideLayout2.xml"/><Relationship Id="rId2" Type="http://schemas.openxmlformats.org/officeDocument/2006/relationships/hyperlink" Target="http://www.niaaa.nih.gov/"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87975"/>
            <a:ext cx="7772400" cy="1470025"/>
          </a:xfrm>
        </p:spPr>
        <p:txBody>
          <a:bodyPr>
            <a:normAutofit/>
          </a:bodyPr>
          <a:lstStyle/>
          <a:p>
            <a:r>
              <a:rPr lang="en-US" dirty="0" smtClean="0"/>
              <a:t/>
            </a:r>
            <a:br>
              <a:rPr lang="en-US" dirty="0" smtClean="0"/>
            </a:br>
            <a:endParaRPr lang="en-US" dirty="0"/>
          </a:p>
        </p:txBody>
      </p:sp>
      <p:sp>
        <p:nvSpPr>
          <p:cNvPr id="3" name="Subtitle 2"/>
          <p:cNvSpPr>
            <a:spLocks noGrp="1"/>
          </p:cNvSpPr>
          <p:nvPr>
            <p:ph type="subTitle" idx="1"/>
          </p:nvPr>
        </p:nvSpPr>
        <p:spPr>
          <a:xfrm>
            <a:off x="1295400" y="1371600"/>
            <a:ext cx="6400800" cy="1752600"/>
          </a:xfrm>
        </p:spPr>
        <p:txBody>
          <a:bodyPr>
            <a:normAutofit/>
          </a:bodyPr>
          <a:lstStyle/>
          <a:p>
            <a:r>
              <a:rPr lang="en-US" sz="3600" b="1" dirty="0" smtClean="0">
                <a:latin typeface="Arial" pitchFamily="34" charset="0"/>
                <a:cs typeface="Arial" pitchFamily="34" charset="0"/>
              </a:rPr>
              <a:t>Brief Education for Hazardous Substance Use </a:t>
            </a:r>
            <a:endParaRPr lang="en-US" sz="3600" b="1" dirty="0">
              <a:latin typeface="Arial"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876800"/>
            <a:ext cx="4800600" cy="136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Title 1"/>
          <p:cNvSpPr>
            <a:spLocks noGrp="1"/>
          </p:cNvSpPr>
          <p:nvPr>
            <p:ph type="title" idx="4294967295"/>
          </p:nvPr>
        </p:nvSpPr>
        <p:spPr>
          <a:xfrm>
            <a:off x="0" y="0"/>
            <a:ext cx="9144000" cy="1143000"/>
          </a:xfrm>
        </p:spPr>
        <p:txBody>
          <a:bodyPr>
            <a:normAutofit/>
          </a:bodyPr>
          <a:lstStyle/>
          <a:p>
            <a:pPr eaLnBrk="1" hangingPunct="1"/>
            <a:r>
              <a:rPr lang="en-US" sz="3200" b="1" dirty="0" smtClean="0">
                <a:latin typeface="Arial" charset="0"/>
              </a:rPr>
              <a:t>Anticipate Patient Questions/Reactions</a:t>
            </a:r>
          </a:p>
        </p:txBody>
      </p:sp>
      <p:sp>
        <p:nvSpPr>
          <p:cNvPr id="3" name="Content Placeholder 2"/>
          <p:cNvSpPr>
            <a:spLocks noGrp="1"/>
          </p:cNvSpPr>
          <p:nvPr>
            <p:ph idx="4294967295"/>
          </p:nvPr>
        </p:nvSpPr>
        <p:spPr>
          <a:xfrm>
            <a:off x="533400" y="1295400"/>
            <a:ext cx="7924800" cy="5181600"/>
          </a:xfrm>
        </p:spPr>
        <p:txBody>
          <a:bodyPr>
            <a:noAutofit/>
          </a:bodyPr>
          <a:lstStyle/>
          <a:p>
            <a:pPr>
              <a:spcBef>
                <a:spcPct val="35000"/>
              </a:spcBef>
              <a:spcAft>
                <a:spcPct val="35000"/>
              </a:spcAft>
            </a:pPr>
            <a:r>
              <a:rPr lang="en-US" sz="1900" dirty="0" smtClean="0">
                <a:latin typeface="Arial" pitchFamily="34" charset="0"/>
                <a:cs typeface="Arial" pitchFamily="34" charset="0"/>
              </a:rPr>
              <a:t>Patients may question why you are asking about substance use:</a:t>
            </a:r>
          </a:p>
          <a:p>
            <a:pPr>
              <a:spcBef>
                <a:spcPct val="35000"/>
              </a:spcBef>
              <a:spcAft>
                <a:spcPct val="35000"/>
              </a:spcAft>
            </a:pPr>
            <a:endParaRPr lang="en-US" sz="1900" dirty="0" smtClean="0">
              <a:latin typeface="Arial" pitchFamily="34" charset="0"/>
              <a:cs typeface="Arial" pitchFamily="34" charset="0"/>
            </a:endParaRPr>
          </a:p>
          <a:p>
            <a:pPr lvl="1">
              <a:spcBef>
                <a:spcPct val="35000"/>
              </a:spcBef>
              <a:spcAft>
                <a:spcPct val="35000"/>
              </a:spcAft>
              <a:buNone/>
            </a:pPr>
            <a:endParaRPr lang="en-US" sz="1900" dirty="0" smtClean="0">
              <a:latin typeface="Arial" pitchFamily="34" charset="0"/>
              <a:cs typeface="Arial" pitchFamily="34" charset="0"/>
            </a:endParaRPr>
          </a:p>
          <a:p>
            <a:endParaRPr lang="en-US" sz="1900" dirty="0" smtClean="0">
              <a:latin typeface="Arial" charset="0"/>
            </a:endParaRPr>
          </a:p>
          <a:p>
            <a:endParaRPr lang="en-US" sz="1900" dirty="0">
              <a:latin typeface="Arial" charset="0"/>
            </a:endParaRPr>
          </a:p>
          <a:p>
            <a:pPr marL="0" indent="0">
              <a:buNone/>
            </a:pPr>
            <a:endParaRPr lang="en-US" sz="1900" dirty="0" smtClean="0">
              <a:latin typeface="Arial" charset="0"/>
            </a:endParaRPr>
          </a:p>
          <a:p>
            <a:r>
              <a:rPr lang="en-US" sz="1900" dirty="0" smtClean="0">
                <a:latin typeface="Arial" charset="0"/>
              </a:rPr>
              <a:t>Positive findings from the screening  and assessment may trigger challenges, resistance, denial, guilt, shame, or anger.  Negative reactions can usually be deflected by acknowledging the feelings and avoiding confrontation.</a:t>
            </a:r>
            <a:endParaRPr lang="en-US" sz="1900" dirty="0" smtClean="0">
              <a:latin typeface="Arial" charset="0"/>
              <a:cs typeface="Arial" pitchFamily="34" charset="0"/>
            </a:endParaRPr>
          </a:p>
        </p:txBody>
      </p:sp>
      <p:sp>
        <p:nvSpPr>
          <p:cNvPr id="7" name="TextBox 6"/>
          <p:cNvSpPr txBox="1"/>
          <p:nvPr/>
        </p:nvSpPr>
        <p:spPr>
          <a:xfrm>
            <a:off x="685800" y="1828800"/>
            <a:ext cx="7543800" cy="1466555"/>
          </a:xfrm>
          <a:prstGeom prst="rect">
            <a:avLst/>
          </a:prstGeom>
          <a:solidFill>
            <a:schemeClr val="tx1">
              <a:lumMod val="85000"/>
            </a:schemeClr>
          </a:solidFill>
        </p:spPr>
        <p:txBody>
          <a:bodyPr wrap="square" rtlCol="0">
            <a:spAutoFit/>
          </a:bodyPr>
          <a:lstStyle/>
          <a:p>
            <a:pPr marL="517525" lvl="1" indent="-284163">
              <a:spcBef>
                <a:spcPct val="35000"/>
              </a:spcBef>
              <a:spcAft>
                <a:spcPct val="35000"/>
              </a:spcAft>
              <a:buFont typeface="Arial" pitchFamily="34" charset="0"/>
              <a:buChar char="•"/>
            </a:pPr>
            <a:r>
              <a:rPr lang="en-US" sz="1900" b="1" i="1" dirty="0" smtClean="0">
                <a:solidFill>
                  <a:schemeClr val="bg1"/>
                </a:solidFill>
                <a:latin typeface="Arial" pitchFamily="34" charset="0"/>
                <a:cs typeface="Arial" pitchFamily="34" charset="0"/>
              </a:rPr>
              <a:t>We ask </a:t>
            </a:r>
            <a:r>
              <a:rPr lang="en-US" sz="1900" b="1" i="1" dirty="0">
                <a:solidFill>
                  <a:schemeClr val="bg1"/>
                </a:solidFill>
                <a:latin typeface="Arial" pitchFamily="34" charset="0"/>
                <a:cs typeface="Arial" pitchFamily="34" charset="0"/>
              </a:rPr>
              <a:t>everyone about alcohol and </a:t>
            </a:r>
            <a:r>
              <a:rPr lang="en-US" sz="1900" b="1" i="1" dirty="0" smtClean="0">
                <a:solidFill>
                  <a:schemeClr val="bg1"/>
                </a:solidFill>
                <a:latin typeface="Arial" pitchFamily="34" charset="0"/>
                <a:cs typeface="Arial" pitchFamily="34" charset="0"/>
              </a:rPr>
              <a:t>drug use because it can affect your health.</a:t>
            </a:r>
            <a:endParaRPr lang="en-US" sz="1900" b="1" i="1" dirty="0">
              <a:solidFill>
                <a:schemeClr val="bg1"/>
              </a:solidFill>
              <a:latin typeface="Arial" pitchFamily="34" charset="0"/>
              <a:cs typeface="Arial" pitchFamily="34" charset="0"/>
            </a:endParaRPr>
          </a:p>
          <a:p>
            <a:pPr marL="517525" lvl="1" indent="-284163">
              <a:spcBef>
                <a:spcPct val="35000"/>
              </a:spcBef>
              <a:spcAft>
                <a:spcPct val="35000"/>
              </a:spcAft>
              <a:buFont typeface="Arial" pitchFamily="34" charset="0"/>
              <a:buChar char="•"/>
            </a:pPr>
            <a:r>
              <a:rPr lang="en-US" sz="1900" b="1" i="1" dirty="0" smtClean="0">
                <a:solidFill>
                  <a:schemeClr val="bg1"/>
                </a:solidFill>
                <a:latin typeface="Arial" pitchFamily="34" charset="0"/>
                <a:cs typeface="Arial" pitchFamily="34" charset="0"/>
              </a:rPr>
              <a:t>Sometimes </a:t>
            </a:r>
            <a:r>
              <a:rPr lang="en-US" sz="1900" b="1" i="1" dirty="0">
                <a:solidFill>
                  <a:schemeClr val="bg1"/>
                </a:solidFill>
                <a:latin typeface="Arial" pitchFamily="34" charset="0"/>
                <a:cs typeface="Arial" pitchFamily="34" charset="0"/>
              </a:rPr>
              <a:t>health problems can occur at what many people think are safe levels of use.</a:t>
            </a:r>
          </a:p>
        </p:txBody>
      </p:sp>
      <p:sp>
        <p:nvSpPr>
          <p:cNvPr id="8" name="TextBox 7"/>
          <p:cNvSpPr txBox="1"/>
          <p:nvPr/>
        </p:nvSpPr>
        <p:spPr>
          <a:xfrm>
            <a:off x="706120" y="5181600"/>
            <a:ext cx="7523480" cy="1174168"/>
          </a:xfrm>
          <a:prstGeom prst="rect">
            <a:avLst/>
          </a:prstGeom>
          <a:solidFill>
            <a:schemeClr val="tx1">
              <a:lumMod val="85000"/>
            </a:schemeClr>
          </a:solidFill>
        </p:spPr>
        <p:txBody>
          <a:bodyPr wrap="square" rtlCol="0">
            <a:spAutoFit/>
          </a:bodyPr>
          <a:lstStyle/>
          <a:p>
            <a:pPr marL="517525" lvl="1" indent="-284163">
              <a:spcBef>
                <a:spcPct val="35000"/>
              </a:spcBef>
              <a:spcAft>
                <a:spcPct val="35000"/>
              </a:spcAft>
              <a:buFont typeface="Arial" pitchFamily="34" charset="0"/>
              <a:buChar char="•"/>
            </a:pPr>
            <a:r>
              <a:rPr lang="en-US" sz="1900" b="1" i="1" dirty="0">
                <a:solidFill>
                  <a:schemeClr val="bg1"/>
                </a:solidFill>
                <a:latin typeface="Arial" pitchFamily="34" charset="0"/>
                <a:cs typeface="Arial" pitchFamily="34" charset="0"/>
              </a:rPr>
              <a:t>I can see this is upsetting to you.  Let’s talk about it</a:t>
            </a:r>
            <a:r>
              <a:rPr lang="en-US" sz="1900" b="1" i="1" dirty="0" smtClean="0">
                <a:solidFill>
                  <a:schemeClr val="bg1"/>
                </a:solidFill>
                <a:latin typeface="Arial" pitchFamily="34" charset="0"/>
                <a:cs typeface="Arial" pitchFamily="34" charset="0"/>
              </a:rPr>
              <a:t>.</a:t>
            </a:r>
          </a:p>
          <a:p>
            <a:pPr marL="517525" lvl="1" indent="-284163">
              <a:spcBef>
                <a:spcPct val="35000"/>
              </a:spcBef>
              <a:spcAft>
                <a:spcPct val="35000"/>
              </a:spcAft>
              <a:buFont typeface="Arial" pitchFamily="34" charset="0"/>
              <a:buChar char="•"/>
            </a:pPr>
            <a:r>
              <a:rPr lang="en-US" sz="1900" b="1" i="1" dirty="0" smtClean="0">
                <a:solidFill>
                  <a:schemeClr val="bg1"/>
                </a:solidFill>
                <a:latin typeface="Arial" pitchFamily="34" charset="0"/>
                <a:cs typeface="Arial" pitchFamily="34" charset="0"/>
              </a:rPr>
              <a:t>If you would rather not discuss this now, maybe we can  pick it up on your next visit.  It’s your choice.</a:t>
            </a:r>
            <a:endParaRPr lang="en-US" sz="1900" b="1" i="1" dirty="0">
              <a:solidFill>
                <a:schemeClr val="bg1"/>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bwMode="auto">
          <a:xfrm>
            <a:off x="685800" y="2362200"/>
            <a:ext cx="7891150" cy="4114800"/>
          </a:xfrm>
          <a:ln>
            <a:miter lim="800000"/>
            <a:headEnd/>
            <a:tailEnd/>
          </a:ln>
        </p:spPr>
        <p:txBody>
          <a:bodyPr vert="horz" wrap="square" lIns="91440" tIns="45720" rIns="91440" bIns="45720" numCol="1" anchor="t" anchorCtr="0" compatLnSpc="1">
            <a:prstTxWarp prst="textNoShape">
              <a:avLst/>
            </a:prstTxWarp>
            <a:noAutofit/>
          </a:bodyPr>
          <a:lstStyle/>
          <a:p>
            <a:pPr marL="342900" lvl="1" indent="-342900">
              <a:spcBef>
                <a:spcPts val="0"/>
              </a:spcBef>
              <a:spcAft>
                <a:spcPts val="1800"/>
              </a:spcAft>
              <a:buFont typeface="Arial" charset="0"/>
              <a:buChar char="•"/>
              <a:defRPr/>
            </a:pPr>
            <a:r>
              <a:rPr lang="en-US" sz="2000" dirty="0" smtClean="0">
                <a:ln w="13500">
                  <a:noFill/>
                  <a:prstDash val="solid"/>
                </a:ln>
                <a:latin typeface="Arial" pitchFamily="34" charset="0"/>
              </a:rPr>
              <a:t>The Personalized Feedback Report (PFR) is generated and individualized based on the patient’s responses to the assessment.</a:t>
            </a:r>
          </a:p>
          <a:p>
            <a:pPr marL="342900" lvl="1" indent="-342900">
              <a:spcBef>
                <a:spcPts val="0"/>
              </a:spcBef>
              <a:spcAft>
                <a:spcPts val="1800"/>
              </a:spcAft>
              <a:buFont typeface="Arial" charset="0"/>
              <a:buChar char="•"/>
              <a:defRPr/>
            </a:pPr>
            <a:r>
              <a:rPr lang="en-US" sz="2000" dirty="0" smtClean="0">
                <a:ln w="13500">
                  <a:noFill/>
                  <a:prstDash val="solid"/>
                </a:ln>
                <a:latin typeface="Arial" pitchFamily="34" charset="0"/>
              </a:rPr>
              <a:t>Providing a printed copy makes a convenient prop to start a difficult discussion and gives the patient something to take home and consider.</a:t>
            </a:r>
          </a:p>
          <a:p>
            <a:pPr marL="342900" lvl="1" indent="-342900">
              <a:spcBef>
                <a:spcPts val="0"/>
              </a:spcBef>
              <a:spcAft>
                <a:spcPts val="1800"/>
              </a:spcAft>
              <a:buFont typeface="Arial" charset="0"/>
              <a:buChar char="•"/>
              <a:defRPr/>
            </a:pPr>
            <a:r>
              <a:rPr lang="en-US" sz="2000" dirty="0" smtClean="0">
                <a:ln w="13500">
                  <a:noFill/>
                  <a:prstDash val="solid"/>
                </a:ln>
                <a:latin typeface="Arial" pitchFamily="34" charset="0"/>
              </a:rPr>
              <a:t>The PFR provides  a summary of the health effects associated with the patient’s self reported substance use as well as a reflection of their readiness to change.</a:t>
            </a:r>
          </a:p>
        </p:txBody>
      </p:sp>
      <p:sp>
        <p:nvSpPr>
          <p:cNvPr id="4" name="Title 1"/>
          <p:cNvSpPr txBox="1">
            <a:spLocks/>
          </p:cNvSpPr>
          <p:nvPr/>
        </p:nvSpPr>
        <p:spPr>
          <a:xfrm>
            <a:off x="1828800" y="381000"/>
            <a:ext cx="7315200" cy="457200"/>
          </a:xfrm>
          <a:prstGeom prst="rect">
            <a:avLst/>
          </a:prstGeom>
        </p:spPr>
        <p:txBody>
          <a:bodyPr/>
          <a:lstStyle/>
          <a:p>
            <a:pPr eaLnBrk="0" hangingPunct="0">
              <a:defRPr/>
            </a:pPr>
            <a:r>
              <a:rPr lang="en-US" dirty="0">
                <a:solidFill>
                  <a:schemeClr val="bg2"/>
                </a:solidFill>
                <a:latin typeface="+mj-lt"/>
                <a:ea typeface="+mj-ea"/>
                <a:cs typeface="+mj-cs"/>
              </a:rPr>
              <a:t>Brief intervention</a:t>
            </a:r>
          </a:p>
        </p:txBody>
      </p:sp>
      <p:sp>
        <p:nvSpPr>
          <p:cNvPr id="6" name="Rounded Rectangle 5"/>
          <p:cNvSpPr/>
          <p:nvPr/>
        </p:nvSpPr>
        <p:spPr>
          <a:xfrm>
            <a:off x="1981200" y="457200"/>
            <a:ext cx="4953000" cy="7620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3200" b="1" dirty="0" smtClean="0">
                <a:latin typeface="Arial" pitchFamily="34" charset="0"/>
                <a:cs typeface="Arial" pitchFamily="34" charset="0"/>
              </a:rPr>
              <a:t>2.  Provide feedback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9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685800"/>
            <a:ext cx="784860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0708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5821363"/>
          </a:xfrm>
        </p:spPr>
        <p:txBody>
          <a:bodyPr/>
          <a:lstStyle/>
          <a:p>
            <a:endParaRPr lang="en-US" dirty="0"/>
          </a:p>
        </p:txBody>
      </p:sp>
      <p:pic>
        <p:nvPicPr>
          <p:cNvPr id="220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0089"/>
            <a:ext cx="8382000" cy="609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26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1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76" y="533400"/>
            <a:ext cx="8368838" cy="585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847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22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609600"/>
            <a:ext cx="83343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 y="4582886"/>
            <a:ext cx="83343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4222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3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7010400" cy="409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494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4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533400"/>
            <a:ext cx="86010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7393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06963"/>
          </a:xfrm>
        </p:spPr>
        <p:txBody>
          <a:bodyPr>
            <a:normAutofit lnSpcReduction="10000"/>
          </a:bodyPr>
          <a:lstStyle/>
          <a:p>
            <a:r>
              <a:rPr lang="en-US" sz="1900" dirty="0" smtClean="0">
                <a:latin typeface="Arial" pitchFamily="34" charset="0"/>
                <a:cs typeface="Arial" pitchFamily="34" charset="0"/>
              </a:rPr>
              <a:t>Ask permission to offer advice</a:t>
            </a:r>
          </a:p>
          <a:p>
            <a:pPr marL="0" indent="0">
              <a:buNone/>
            </a:pPr>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Provide advice that is appropriate to the severity of the problem.</a:t>
            </a:r>
          </a:p>
          <a:p>
            <a:pPr lvl="1">
              <a:buFont typeface="Arial" pitchFamily="34" charset="0"/>
              <a:buChar char="•"/>
            </a:pPr>
            <a:endParaRPr lang="en-US" sz="1900" i="1" dirty="0">
              <a:latin typeface="Arial" pitchFamily="34" charset="0"/>
              <a:cs typeface="Arial" pitchFamily="34" charset="0"/>
            </a:endParaRPr>
          </a:p>
          <a:p>
            <a:pPr lvl="1">
              <a:buFont typeface="Arial" pitchFamily="34" charset="0"/>
              <a:buChar char="•"/>
            </a:pPr>
            <a:endParaRPr lang="en-US" sz="1900" i="1" dirty="0" smtClean="0">
              <a:latin typeface="Arial" pitchFamily="34" charset="0"/>
              <a:cs typeface="Arial" pitchFamily="34" charset="0"/>
            </a:endParaRPr>
          </a:p>
          <a:p>
            <a:pPr>
              <a:buNone/>
            </a:pPr>
            <a:endParaRPr lang="en-US" sz="1900" dirty="0" smtClean="0">
              <a:latin typeface="Arial" pitchFamily="34" charset="0"/>
              <a:cs typeface="Arial" pitchFamily="34" charset="0"/>
            </a:endParaRPr>
          </a:p>
          <a:p>
            <a:pPr marL="0" indent="0">
              <a:buNone/>
            </a:pPr>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Offer a range of options. Patients who are presented with choices are more likely to change.</a:t>
            </a:r>
          </a:p>
          <a:p>
            <a:pPr lvl="1"/>
            <a:endParaRPr lang="en-US" sz="1900" dirty="0" smtClean="0">
              <a:latin typeface="Arial" pitchFamily="34" charset="0"/>
              <a:cs typeface="Arial" pitchFamily="34" charset="0"/>
            </a:endParaRPr>
          </a:p>
          <a:p>
            <a:pPr lvl="1"/>
            <a:r>
              <a:rPr lang="en-US" sz="1900" dirty="0">
                <a:latin typeface="Arial" pitchFamily="34" charset="0"/>
                <a:cs typeface="Arial" pitchFamily="34" charset="0"/>
              </a:rPr>
              <a:t>A</a:t>
            </a:r>
            <a:r>
              <a:rPr lang="en-US" sz="1900" dirty="0" smtClean="0">
                <a:latin typeface="Arial" pitchFamily="34" charset="0"/>
                <a:cs typeface="Arial" pitchFamily="34" charset="0"/>
              </a:rPr>
              <a:t> harm reduction approach can be effective as an interim step for patients with more serious problems or even a goal for patients with more moderate misuse. </a:t>
            </a:r>
          </a:p>
          <a:p>
            <a:pPr lvl="1"/>
            <a:r>
              <a:rPr lang="en-US" sz="1900" dirty="0" smtClean="0">
                <a:latin typeface="Arial" pitchFamily="34" charset="0"/>
                <a:cs typeface="Arial" pitchFamily="34" charset="0"/>
              </a:rPr>
              <a:t>Other choices could include self-monitoring, looking at some educational materials, getting feedback from family and friends. </a:t>
            </a:r>
          </a:p>
          <a:p>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endParaRPr lang="en-US" dirty="0"/>
          </a:p>
        </p:txBody>
      </p:sp>
      <p:sp>
        <p:nvSpPr>
          <p:cNvPr id="4" name="Title 3"/>
          <p:cNvSpPr>
            <a:spLocks noGrp="1"/>
          </p:cNvSpPr>
          <p:nvPr>
            <p:ph type="title"/>
          </p:nvPr>
        </p:nvSpPr>
        <p:spPr>
          <a:xfrm>
            <a:off x="2238482" y="304800"/>
            <a:ext cx="4648200" cy="808038"/>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nSpc>
                <a:spcPts val="2900"/>
              </a:lnSpc>
            </a:pPr>
            <a:r>
              <a:rPr lang="en-US" sz="3200" b="1" dirty="0" smtClean="0">
                <a:latin typeface="Arial" pitchFamily="34" charset="0"/>
                <a:cs typeface="Arial" pitchFamily="34" charset="0"/>
              </a:rPr>
              <a:t>3.  Offer Advice</a:t>
            </a:r>
          </a:p>
        </p:txBody>
      </p:sp>
      <p:sp>
        <p:nvSpPr>
          <p:cNvPr id="5" name="TextBox 4"/>
          <p:cNvSpPr txBox="1"/>
          <p:nvPr/>
        </p:nvSpPr>
        <p:spPr>
          <a:xfrm>
            <a:off x="676382" y="2590800"/>
            <a:ext cx="7772400" cy="969496"/>
          </a:xfrm>
          <a:prstGeom prst="rect">
            <a:avLst/>
          </a:prstGeom>
          <a:solidFill>
            <a:schemeClr val="tx1">
              <a:lumMod val="85000"/>
            </a:schemeClr>
          </a:solidFill>
        </p:spPr>
        <p:txBody>
          <a:bodyPr wrap="square" rtlCol="0">
            <a:spAutoFit/>
          </a:bodyPr>
          <a:lstStyle/>
          <a:p>
            <a:pPr marL="461963" lvl="1" indent="-287338">
              <a:buFont typeface="Arial" pitchFamily="34" charset="0"/>
              <a:buChar char="•"/>
            </a:pPr>
            <a:r>
              <a:rPr lang="en-US" sz="1900" b="1" i="1" dirty="0">
                <a:solidFill>
                  <a:schemeClr val="bg1"/>
                </a:solidFill>
                <a:latin typeface="Arial" pitchFamily="34" charset="0"/>
                <a:cs typeface="Arial" pitchFamily="34" charset="0"/>
              </a:rPr>
              <a:t>I would like you to consider cutting down</a:t>
            </a:r>
            <a:r>
              <a:rPr lang="en-US" sz="1900" b="1" i="1" dirty="0" smtClean="0">
                <a:solidFill>
                  <a:schemeClr val="bg1"/>
                </a:solidFill>
                <a:latin typeface="Arial" pitchFamily="34" charset="0"/>
                <a:cs typeface="Arial" pitchFamily="34" charset="0"/>
              </a:rPr>
              <a:t>.</a:t>
            </a:r>
            <a:endParaRPr lang="en-US" sz="1900" b="1" i="1" dirty="0">
              <a:solidFill>
                <a:schemeClr val="bg1"/>
              </a:solidFill>
              <a:latin typeface="Arial" pitchFamily="34" charset="0"/>
              <a:cs typeface="Arial" pitchFamily="34" charset="0"/>
            </a:endParaRPr>
          </a:p>
          <a:p>
            <a:pPr marL="461963" lvl="1" indent="-287338">
              <a:buFont typeface="Arial" pitchFamily="34" charset="0"/>
              <a:buChar char="•"/>
            </a:pPr>
            <a:r>
              <a:rPr lang="en-US" sz="1900" b="1" i="1" dirty="0">
                <a:solidFill>
                  <a:schemeClr val="bg1"/>
                </a:solidFill>
                <a:latin typeface="Arial" pitchFamily="34" charset="0"/>
                <a:cs typeface="Arial" pitchFamily="34" charset="0"/>
              </a:rPr>
              <a:t>Your drinking is causing problems.  Maybe you should consider cutting down or even quitting.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5" name="Rectangle 3"/>
          <p:cNvSpPr>
            <a:spLocks noGrp="1" noChangeArrowheads="1"/>
          </p:cNvSpPr>
          <p:nvPr>
            <p:ph idx="1"/>
          </p:nvPr>
        </p:nvSpPr>
        <p:spPr>
          <a:xfrm>
            <a:off x="457200" y="1143000"/>
            <a:ext cx="8382000" cy="4876800"/>
          </a:xfrm>
        </p:spPr>
        <p:txBody>
          <a:bodyPr/>
          <a:lstStyle/>
          <a:p>
            <a:pPr algn="ctr" eaLnBrk="1" hangingPunct="1">
              <a:lnSpc>
                <a:spcPct val="90000"/>
              </a:lnSpc>
              <a:buFont typeface="Wingdings" pitchFamily="2" charset="2"/>
              <a:buNone/>
            </a:pPr>
            <a:r>
              <a:rPr lang="en-US" i="1" dirty="0" smtClean="0">
                <a:solidFill>
                  <a:srgbClr val="FFFF00"/>
                </a:solidFill>
              </a:rPr>
              <a:t>  </a:t>
            </a:r>
            <a:endParaRPr lang="en-US" sz="2800" dirty="0" smtClean="0">
              <a:latin typeface="Arial" pitchFamily="34" charset="0"/>
              <a:cs typeface="Arial" pitchFamily="34" charset="0"/>
            </a:endParaRPr>
          </a:p>
          <a:p>
            <a:pPr eaLnBrk="1" hangingPunct="1">
              <a:lnSpc>
                <a:spcPct val="90000"/>
              </a:lnSpc>
            </a:pPr>
            <a:endParaRPr lang="en-US" sz="1200" dirty="0" smtClean="0"/>
          </a:p>
          <a:p>
            <a:pPr marL="514350" indent="-514350" eaLnBrk="1" hangingPunct="1">
              <a:lnSpc>
                <a:spcPct val="90000"/>
              </a:lnSpc>
              <a:buFont typeface="+mj-lt"/>
              <a:buAutoNum type="arabicPeriod"/>
            </a:pPr>
            <a:r>
              <a:rPr lang="en-US" sz="2000" dirty="0" smtClean="0">
                <a:latin typeface="Arial" pitchFamily="34" charset="0"/>
                <a:cs typeface="Arial" pitchFamily="34" charset="0"/>
              </a:rPr>
              <a:t>The person asks for advice </a:t>
            </a:r>
          </a:p>
          <a:p>
            <a:pPr eaLnBrk="1" hangingPunct="1">
              <a:lnSpc>
                <a:spcPct val="90000"/>
              </a:lnSpc>
              <a:buFont typeface="+mj-lt"/>
              <a:buAutoNum type="arabicPeriod"/>
            </a:pPr>
            <a:endParaRPr lang="en-US" sz="2000" dirty="0" smtClean="0">
              <a:latin typeface="Arial" pitchFamily="34" charset="0"/>
              <a:cs typeface="Arial" pitchFamily="34" charset="0"/>
            </a:endParaRPr>
          </a:p>
          <a:p>
            <a:pPr marL="514350" indent="-514350" eaLnBrk="1" hangingPunct="1">
              <a:lnSpc>
                <a:spcPct val="90000"/>
              </a:lnSpc>
              <a:buFont typeface="+mj-lt"/>
              <a:buAutoNum type="arabicPeriod"/>
            </a:pPr>
            <a:r>
              <a:rPr lang="en-US" sz="2000" dirty="0" smtClean="0">
                <a:latin typeface="Arial" pitchFamily="34" charset="0"/>
                <a:cs typeface="Arial" pitchFamily="34" charset="0"/>
              </a:rPr>
              <a:t>You ask permission to give advice:</a:t>
            </a:r>
          </a:p>
          <a:p>
            <a:pPr marL="457200" lvl="1" indent="0" eaLnBrk="1" hangingPunct="1">
              <a:lnSpc>
                <a:spcPct val="90000"/>
              </a:lnSpc>
              <a:buNone/>
            </a:pPr>
            <a:endParaRPr lang="en-US" sz="2000" dirty="0" smtClean="0">
              <a:latin typeface="Arial" pitchFamily="34" charset="0"/>
              <a:cs typeface="Arial" pitchFamily="34" charset="0"/>
            </a:endParaRPr>
          </a:p>
          <a:p>
            <a:pPr lvl="2" eaLnBrk="1" hangingPunct="1">
              <a:lnSpc>
                <a:spcPct val="90000"/>
              </a:lnSpc>
              <a:buFont typeface="+mj-lt"/>
              <a:buAutoNum type="arabicPeriod"/>
            </a:pPr>
            <a:endParaRPr lang="en-US" sz="2000" dirty="0" smtClean="0">
              <a:latin typeface="Arial" pitchFamily="34" charset="0"/>
              <a:cs typeface="Arial" pitchFamily="34" charset="0"/>
            </a:endParaRPr>
          </a:p>
          <a:p>
            <a:pPr lvl="2" eaLnBrk="1" hangingPunct="1">
              <a:lnSpc>
                <a:spcPct val="90000"/>
              </a:lnSpc>
              <a:buFont typeface="+mj-lt"/>
              <a:buAutoNum type="arabicPeriod"/>
            </a:pPr>
            <a:endParaRPr lang="en-US" sz="2000" dirty="0">
              <a:latin typeface="Arial" pitchFamily="34" charset="0"/>
              <a:cs typeface="Arial" pitchFamily="34" charset="0"/>
            </a:endParaRPr>
          </a:p>
          <a:p>
            <a:pPr marL="914400" lvl="2" indent="0" eaLnBrk="1" hangingPunct="1">
              <a:lnSpc>
                <a:spcPct val="90000"/>
              </a:lnSpc>
              <a:buNone/>
            </a:pPr>
            <a:endParaRPr lang="en-US" sz="2000" dirty="0" smtClean="0">
              <a:latin typeface="Arial" pitchFamily="34" charset="0"/>
              <a:cs typeface="Arial" pitchFamily="34" charset="0"/>
            </a:endParaRPr>
          </a:p>
          <a:p>
            <a:pPr marL="514350" indent="-514350" eaLnBrk="1" hangingPunct="1">
              <a:lnSpc>
                <a:spcPct val="90000"/>
              </a:lnSpc>
              <a:buFont typeface="+mj-lt"/>
              <a:buAutoNum type="arabicPeriod"/>
            </a:pPr>
            <a:endParaRPr lang="en-US" sz="2000" dirty="0" smtClean="0">
              <a:latin typeface="Arial" pitchFamily="34" charset="0"/>
              <a:cs typeface="Arial" pitchFamily="34" charset="0"/>
            </a:endParaRPr>
          </a:p>
          <a:p>
            <a:pPr marL="514350" indent="-514350" eaLnBrk="1" hangingPunct="1">
              <a:lnSpc>
                <a:spcPct val="90000"/>
              </a:lnSpc>
              <a:buFont typeface="+mj-lt"/>
              <a:buAutoNum type="arabicPeriod"/>
            </a:pPr>
            <a:r>
              <a:rPr lang="en-US" sz="2000" dirty="0" smtClean="0">
                <a:latin typeface="Arial" pitchFamily="34" charset="0"/>
                <a:cs typeface="Arial" pitchFamily="34" charset="0"/>
              </a:rPr>
              <a:t>You qualify your advice to emphasize autonomy:</a:t>
            </a:r>
          </a:p>
          <a:p>
            <a:pPr lvl="2" eaLnBrk="1" hangingPunct="1">
              <a:lnSpc>
                <a:spcPct val="90000"/>
              </a:lnSpc>
            </a:pPr>
            <a:endParaRPr lang="en-US" dirty="0" smtClean="0"/>
          </a:p>
        </p:txBody>
      </p:sp>
      <p:sp>
        <p:nvSpPr>
          <p:cNvPr id="106498" name="Rectangle 2"/>
          <p:cNvSpPr>
            <a:spLocks noGrp="1" noChangeArrowheads="1"/>
          </p:cNvSpPr>
          <p:nvPr>
            <p:ph type="title"/>
          </p:nvPr>
        </p:nvSpPr>
        <p:spPr>
          <a:xfrm>
            <a:off x="304800" y="0"/>
            <a:ext cx="8385175" cy="1431925"/>
          </a:xfrm>
        </p:spPr>
        <p:txBody>
          <a:bodyPr/>
          <a:lstStyle/>
          <a:p>
            <a:pPr algn="ctr" eaLnBrk="1" hangingPunct="1"/>
            <a:r>
              <a:rPr lang="en-US" dirty="0" smtClean="0">
                <a:solidFill>
                  <a:srgbClr val="FFFF00"/>
                </a:solidFill>
              </a:rPr>
              <a:t>  </a:t>
            </a:r>
            <a:r>
              <a:rPr lang="en-US" sz="3200" b="1" dirty="0" smtClean="0">
                <a:latin typeface="Arial" pitchFamily="34" charset="0"/>
                <a:cs typeface="Arial" pitchFamily="34" charset="0"/>
              </a:rPr>
              <a:t>Three Openings to Offer Advice</a:t>
            </a:r>
          </a:p>
        </p:txBody>
      </p:sp>
      <p:sp>
        <p:nvSpPr>
          <p:cNvPr id="2" name="TextBox 1"/>
          <p:cNvSpPr txBox="1"/>
          <p:nvPr/>
        </p:nvSpPr>
        <p:spPr>
          <a:xfrm>
            <a:off x="838200" y="3048000"/>
            <a:ext cx="7848600" cy="1200329"/>
          </a:xfrm>
          <a:prstGeom prst="rect">
            <a:avLst/>
          </a:prstGeom>
          <a:solidFill>
            <a:schemeClr val="tx1">
              <a:lumMod val="85000"/>
            </a:schemeClr>
          </a:solidFill>
        </p:spPr>
        <p:txBody>
          <a:bodyPr wrap="square" rtlCol="0">
            <a:spAutoFit/>
          </a:bodyPr>
          <a:lstStyle/>
          <a:p>
            <a:pPr marL="287338" lvl="2" indent="-287338">
              <a:lnSpc>
                <a:spcPct val="90000"/>
              </a:lnSpc>
              <a:buFont typeface="Arial" pitchFamily="34" charset="0"/>
              <a:buChar char="•"/>
            </a:pPr>
            <a:r>
              <a:rPr lang="en-US" sz="2000" b="1" i="1" dirty="0">
                <a:solidFill>
                  <a:schemeClr val="bg1"/>
                </a:solidFill>
                <a:latin typeface="Arial" pitchFamily="34" charset="0"/>
                <a:cs typeface="Arial" pitchFamily="34" charset="0"/>
              </a:rPr>
              <a:t>Can I make a suggestion? </a:t>
            </a:r>
          </a:p>
          <a:p>
            <a:pPr marL="287338" lvl="2" indent="-287338">
              <a:lnSpc>
                <a:spcPct val="90000"/>
              </a:lnSpc>
              <a:buFont typeface="Arial" pitchFamily="34" charset="0"/>
              <a:buChar char="•"/>
            </a:pPr>
            <a:r>
              <a:rPr lang="en-US" sz="2000" b="1" i="1" dirty="0">
                <a:solidFill>
                  <a:schemeClr val="bg1"/>
                </a:solidFill>
                <a:latin typeface="Arial" pitchFamily="34" charset="0"/>
                <a:cs typeface="Arial" pitchFamily="34" charset="0"/>
              </a:rPr>
              <a:t>Would you be interested in some resources? </a:t>
            </a:r>
          </a:p>
          <a:p>
            <a:pPr marL="287338" lvl="2" indent="-287338">
              <a:lnSpc>
                <a:spcPct val="90000"/>
              </a:lnSpc>
              <a:buFont typeface="Arial" pitchFamily="34" charset="0"/>
              <a:buChar char="•"/>
            </a:pPr>
            <a:r>
              <a:rPr lang="en-US" sz="2000" b="1" i="1" dirty="0">
                <a:solidFill>
                  <a:schemeClr val="bg1"/>
                </a:solidFill>
                <a:latin typeface="Arial" pitchFamily="34" charset="0"/>
                <a:cs typeface="Arial" pitchFamily="34" charset="0"/>
              </a:rPr>
              <a:t>Would you like to know what has worked for some </a:t>
            </a:r>
            <a:r>
              <a:rPr lang="en-US" sz="2000" b="1" i="1" dirty="0" smtClean="0">
                <a:solidFill>
                  <a:schemeClr val="bg1"/>
                </a:solidFill>
                <a:latin typeface="Arial" pitchFamily="34" charset="0"/>
                <a:cs typeface="Arial" pitchFamily="34" charset="0"/>
              </a:rPr>
              <a:t>other people?</a:t>
            </a:r>
            <a:endParaRPr lang="en-US" sz="2000" b="1" i="1" dirty="0">
              <a:solidFill>
                <a:schemeClr val="bg1"/>
              </a:solidFill>
              <a:latin typeface="Arial" pitchFamily="34" charset="0"/>
              <a:cs typeface="Arial" pitchFamily="34" charset="0"/>
            </a:endParaRPr>
          </a:p>
        </p:txBody>
      </p:sp>
      <p:sp>
        <p:nvSpPr>
          <p:cNvPr id="4" name="TextBox 3"/>
          <p:cNvSpPr txBox="1"/>
          <p:nvPr/>
        </p:nvSpPr>
        <p:spPr>
          <a:xfrm>
            <a:off x="838200" y="5187200"/>
            <a:ext cx="7847744" cy="707886"/>
          </a:xfrm>
          <a:prstGeom prst="rect">
            <a:avLst/>
          </a:prstGeom>
          <a:solidFill>
            <a:schemeClr val="tx1">
              <a:lumMod val="85000"/>
            </a:schemeClr>
          </a:solidFill>
        </p:spPr>
        <p:txBody>
          <a:bodyPr wrap="square" rtlCol="0">
            <a:spAutoFit/>
          </a:bodyPr>
          <a:lstStyle/>
          <a:p>
            <a:pPr marL="342900" lvl="2" indent="-342900">
              <a:buFont typeface="Arial" pitchFamily="34" charset="0"/>
              <a:buChar char="•"/>
            </a:pPr>
            <a:r>
              <a:rPr lang="en-US" sz="2000" b="1" i="1" dirty="0">
                <a:solidFill>
                  <a:schemeClr val="bg1"/>
                </a:solidFill>
                <a:latin typeface="Arial" pitchFamily="34" charset="0"/>
                <a:cs typeface="Arial" pitchFamily="34" charset="0"/>
              </a:rPr>
              <a:t>A lot of people find that _____works well, but I don’t know if that’s something that interests you</a:t>
            </a:r>
            <a:r>
              <a:rPr lang="en-US" sz="2000" b="1" i="1" dirty="0" smtClean="0">
                <a:solidFill>
                  <a:schemeClr val="bg1"/>
                </a:solidFill>
                <a:latin typeface="Arial" pitchFamily="34" charset="0"/>
                <a:cs typeface="Arial" pitchFamily="34" charset="0"/>
              </a:rPr>
              <a:t>.</a:t>
            </a:r>
            <a:endParaRPr lang="en-US" sz="2000" b="1" i="1" dirty="0">
              <a:solidFill>
                <a:schemeClr val="bg1"/>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idx="4294967295"/>
          </p:nvPr>
        </p:nvSpPr>
        <p:spPr>
          <a:xfrm>
            <a:off x="457200" y="381000"/>
            <a:ext cx="8153400" cy="1036638"/>
          </a:xfrm>
        </p:spPr>
        <p:txBody>
          <a:bodyPr>
            <a:normAutofit fontScale="90000"/>
          </a:bodyPr>
          <a:lstStyle/>
          <a:p>
            <a:r>
              <a:rPr lang="en-US" sz="3200" dirty="0" smtClean="0">
                <a:latin typeface="Arial" charset="0"/>
              </a:rPr>
              <a:t/>
            </a:r>
            <a:br>
              <a:rPr lang="en-US" sz="3200" dirty="0" smtClean="0">
                <a:latin typeface="Arial" charset="0"/>
              </a:rPr>
            </a:br>
            <a:r>
              <a:rPr lang="en-US" sz="3200" dirty="0" smtClean="0">
                <a:latin typeface="Arial" charset="0"/>
              </a:rPr>
              <a:t/>
            </a:r>
            <a:br>
              <a:rPr lang="en-US" sz="3200" dirty="0" smtClean="0">
                <a:latin typeface="Arial" charset="0"/>
              </a:rPr>
            </a:br>
            <a:r>
              <a:rPr lang="en-US" sz="4000" dirty="0" smtClean="0">
                <a:latin typeface="Arial" charset="0"/>
              </a:rPr>
              <a:t/>
            </a:r>
            <a:br>
              <a:rPr lang="en-US" sz="4000" dirty="0" smtClean="0">
                <a:latin typeface="Arial" charset="0"/>
              </a:rPr>
            </a:br>
            <a:endParaRPr lang="en-US" sz="4000" dirty="0" smtClean="0">
              <a:latin typeface="Arial" charset="0"/>
            </a:endParaRPr>
          </a:p>
        </p:txBody>
      </p:sp>
      <p:sp>
        <p:nvSpPr>
          <p:cNvPr id="434179" name="Rectangle 3"/>
          <p:cNvSpPr>
            <a:spLocks noGrp="1" noChangeArrowheads="1"/>
          </p:cNvSpPr>
          <p:nvPr>
            <p:ph type="body" idx="4294967295"/>
          </p:nvPr>
        </p:nvSpPr>
        <p:spPr>
          <a:xfrm>
            <a:off x="381000" y="2286000"/>
            <a:ext cx="8458200" cy="4572000"/>
          </a:xfrm>
        </p:spPr>
        <p:txBody>
          <a:bodyPr>
            <a:normAutofit/>
          </a:bodyPr>
          <a:lstStyle/>
          <a:p>
            <a:pPr marL="533400" indent="-533400">
              <a:lnSpc>
                <a:spcPct val="90000"/>
              </a:lnSpc>
              <a:spcBef>
                <a:spcPct val="30000"/>
              </a:spcBef>
              <a:spcAft>
                <a:spcPct val="30000"/>
              </a:spcAft>
              <a:buFont typeface="+mj-lt"/>
              <a:buAutoNum type="arabicPeriod"/>
            </a:pPr>
            <a:r>
              <a:rPr lang="en-US" sz="2400" dirty="0" smtClean="0">
                <a:latin typeface="Arial" charset="0"/>
              </a:rPr>
              <a:t>Know how to introduce risky substance use as a health concern.</a:t>
            </a:r>
          </a:p>
          <a:p>
            <a:pPr marL="533400" indent="-533400">
              <a:spcBef>
                <a:spcPct val="35000"/>
              </a:spcBef>
              <a:spcAft>
                <a:spcPct val="35000"/>
              </a:spcAft>
              <a:buFont typeface="+mj-lt"/>
              <a:buAutoNum type="arabicPeriod"/>
            </a:pPr>
            <a:r>
              <a:rPr lang="en-US" sz="2400" dirty="0" smtClean="0">
                <a:latin typeface="Arial" charset="0"/>
              </a:rPr>
              <a:t>Know the key steps in a brief education.</a:t>
            </a:r>
          </a:p>
          <a:p>
            <a:pPr marL="533400" indent="-533400">
              <a:spcBef>
                <a:spcPct val="35000"/>
              </a:spcBef>
              <a:spcAft>
                <a:spcPct val="35000"/>
              </a:spcAft>
              <a:buFont typeface="+mj-lt"/>
              <a:buAutoNum type="arabicPeriod"/>
            </a:pPr>
            <a:r>
              <a:rPr lang="en-US" sz="2400" dirty="0" smtClean="0">
                <a:latin typeface="Arial" charset="0"/>
              </a:rPr>
              <a:t>Know several tools and techniques for enhancing motivation.</a:t>
            </a:r>
          </a:p>
          <a:p>
            <a:pPr marL="533400" indent="-533400">
              <a:spcBef>
                <a:spcPct val="35000"/>
              </a:spcBef>
              <a:spcAft>
                <a:spcPct val="35000"/>
              </a:spcAft>
              <a:buFont typeface="+mj-lt"/>
              <a:buAutoNum type="arabicPeriod"/>
            </a:pPr>
            <a:r>
              <a:rPr lang="en-US" sz="2400" dirty="0" smtClean="0">
                <a:latin typeface="Arial" charset="0"/>
              </a:rPr>
              <a:t>Know how to negotiate an acceptable and effective follow-up plan with the patient.</a:t>
            </a:r>
          </a:p>
          <a:p>
            <a:pPr marL="533400" indent="-533400">
              <a:spcBef>
                <a:spcPct val="35000"/>
              </a:spcBef>
              <a:spcAft>
                <a:spcPct val="35000"/>
              </a:spcAft>
              <a:buFontTx/>
              <a:buAutoNum type="arabicPeriod" startAt="4"/>
            </a:pPr>
            <a:endParaRPr lang="en-US" sz="2400" dirty="0" smtClean="0">
              <a:latin typeface="Arial" charset="0"/>
            </a:endParaRPr>
          </a:p>
          <a:p>
            <a:pPr marL="533400" indent="-533400">
              <a:lnSpc>
                <a:spcPct val="90000"/>
              </a:lnSpc>
              <a:spcBef>
                <a:spcPct val="30000"/>
              </a:spcBef>
              <a:spcAft>
                <a:spcPct val="30000"/>
              </a:spcAft>
              <a:buFontTx/>
              <a:buAutoNum type="arabicPeriod"/>
            </a:pPr>
            <a:endParaRPr lang="en-US" sz="2400" dirty="0" smtClean="0">
              <a:latin typeface="Arial" charset="0"/>
            </a:endParaRPr>
          </a:p>
        </p:txBody>
      </p:sp>
      <p:sp>
        <p:nvSpPr>
          <p:cNvPr id="434181" name="Text Box 5"/>
          <p:cNvSpPr txBox="1">
            <a:spLocks noChangeArrowheads="1"/>
          </p:cNvSpPr>
          <p:nvPr/>
        </p:nvSpPr>
        <p:spPr bwMode="auto">
          <a:xfrm>
            <a:off x="838200" y="381000"/>
            <a:ext cx="7467600" cy="641350"/>
          </a:xfrm>
          <a:prstGeom prst="rect">
            <a:avLst/>
          </a:prstGeom>
          <a:noFill/>
          <a:ln w="9525">
            <a:noFill/>
            <a:miter lim="800000"/>
            <a:headEnd/>
            <a:tailEnd/>
          </a:ln>
          <a:effectLst/>
        </p:spPr>
        <p:txBody>
          <a:bodyPr>
            <a:spAutoFit/>
          </a:bodyPr>
          <a:lstStyle/>
          <a:p>
            <a:pPr algn="ctr">
              <a:spcBef>
                <a:spcPct val="50000"/>
              </a:spcBef>
            </a:pPr>
            <a:r>
              <a:rPr lang="en-US" sz="3600" b="1" dirty="0">
                <a:solidFill>
                  <a:schemeClr val="tx2"/>
                </a:solidFill>
              </a:rPr>
              <a:t> </a:t>
            </a:r>
            <a:r>
              <a:rPr lang="en-US" sz="3200" b="1" dirty="0">
                <a:solidFill>
                  <a:schemeClr val="tx2"/>
                </a:solidFill>
                <a:latin typeface="Arial" pitchFamily="34" charset="0"/>
                <a:cs typeface="Arial" pitchFamily="34" charset="0"/>
              </a:rPr>
              <a:t>Training Objectives</a:t>
            </a:r>
          </a:p>
        </p:txBody>
      </p:sp>
      <p:pic>
        <p:nvPicPr>
          <p:cNvPr id="278529" name="Picture 1" descr="C:\Documents and Settings\horwitzb.UMHS-USERS\Local Settings\Temporary Internet Files\Content.IE5\1EI11R0V\MC900437079[1].png"/>
          <p:cNvPicPr>
            <a:picLocks noChangeAspect="1" noChangeArrowheads="1"/>
          </p:cNvPicPr>
          <p:nvPr/>
        </p:nvPicPr>
        <p:blipFill>
          <a:blip r:embed="rId3" cstate="print"/>
          <a:srcRect/>
          <a:stretch>
            <a:fillRect/>
          </a:stretch>
        </p:blipFill>
        <p:spPr bwMode="auto">
          <a:xfrm rot="16200000">
            <a:off x="228600" y="152400"/>
            <a:ext cx="1714500" cy="17145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28800"/>
          </a:xfrm>
        </p:spPr>
        <p:txBody>
          <a:bodyPr>
            <a:normAutofit fontScale="90000"/>
          </a:bodyPr>
          <a:lstStyle/>
          <a:p>
            <a:pPr lvl="1" algn="ctr" rtl="0">
              <a:spcBef>
                <a:spcPct val="0"/>
              </a:spcBef>
            </a:pPr>
            <a:r>
              <a:rPr lang="en-US" sz="24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t/>
            </a:r>
            <a:br>
              <a:rPr lang="en-US" sz="24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br>
            <a:r>
              <a:rPr lang="en-US" sz="2400" b="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t/>
            </a:r>
            <a:br>
              <a:rPr lang="en-US" sz="2400" b="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br>
            <a:r>
              <a:rPr lang="en-US" sz="24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t/>
            </a:r>
            <a:br>
              <a:rPr lang="en-US" sz="24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br>
            <a:r>
              <a:rPr lang="en-US" sz="2400" b="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t/>
            </a:r>
            <a:br>
              <a:rPr lang="en-US" sz="2400" b="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br>
            <a:r>
              <a:rPr lang="en-US" sz="24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t/>
            </a:r>
            <a:br>
              <a:rPr lang="en-US" sz="24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br>
            <a:r>
              <a:rPr lang="en-US" sz="24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t/>
            </a:r>
            <a:br>
              <a:rPr lang="en-US" sz="24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br>
            <a:r>
              <a:rPr lang="en-US" sz="2200" b="1" dirty="0" smtClean="0">
                <a:ln w="13500">
                  <a:noFill/>
                  <a:prstDash val="solid"/>
                </a:ln>
                <a:solidFill>
                  <a:schemeClr val="accent1">
                    <a:tint val="3000"/>
                    <a:alpha val="95000"/>
                  </a:schemeClr>
                </a:solidFill>
                <a:latin typeface="Arial" pitchFamily="34" charset="0"/>
              </a:rPr>
              <a:t>Use tools and techniques that help the patient resolve ambivalence and build motivation</a:t>
            </a:r>
            <a:r>
              <a:rPr lang="en-US" sz="24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t/>
            </a:r>
            <a:br>
              <a:rPr lang="en-US" sz="24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rPr>
            </a:br>
            <a:endParaRPr lang="en-US" dirty="0"/>
          </a:p>
        </p:txBody>
      </p:sp>
      <p:sp>
        <p:nvSpPr>
          <p:cNvPr id="3" name="Text Placeholder 2"/>
          <p:cNvSpPr>
            <a:spLocks noGrp="1"/>
          </p:cNvSpPr>
          <p:nvPr>
            <p:ph type="body" idx="1"/>
          </p:nvPr>
        </p:nvSpPr>
        <p:spPr>
          <a:xfrm>
            <a:off x="533400" y="2514600"/>
            <a:ext cx="4040188" cy="639762"/>
          </a:xfrm>
        </p:spPr>
        <p:txBody>
          <a:bodyPr>
            <a:normAutofit/>
          </a:bodyPr>
          <a:lstStyle/>
          <a:p>
            <a:pPr algn="ctr"/>
            <a:r>
              <a:rPr lang="en-US" dirty="0" smtClean="0"/>
              <a:t>Tools</a:t>
            </a:r>
            <a:endParaRPr lang="en-US" dirty="0"/>
          </a:p>
        </p:txBody>
      </p:sp>
      <p:sp>
        <p:nvSpPr>
          <p:cNvPr id="4" name="Content Placeholder 3"/>
          <p:cNvSpPr>
            <a:spLocks noGrp="1"/>
          </p:cNvSpPr>
          <p:nvPr>
            <p:ph sz="half" idx="2"/>
          </p:nvPr>
        </p:nvSpPr>
        <p:spPr>
          <a:xfrm>
            <a:off x="457200" y="3124200"/>
            <a:ext cx="4040188" cy="3494088"/>
          </a:xfrm>
        </p:spPr>
        <p:txBody>
          <a:bodyPr>
            <a:normAutofit/>
          </a:bodyPr>
          <a:lstStyle/>
          <a:p>
            <a:endParaRPr lang="en-US" sz="2000" dirty="0" smtClean="0">
              <a:latin typeface="Arial" pitchFamily="34" charset="0"/>
              <a:cs typeface="Arial" pitchFamily="34" charset="0"/>
            </a:endParaRPr>
          </a:p>
          <a:p>
            <a:r>
              <a:rPr lang="en-US" sz="2000" dirty="0">
                <a:latin typeface="Arial" pitchFamily="34" charset="0"/>
                <a:cs typeface="Arial" pitchFamily="34" charset="0"/>
              </a:rPr>
              <a:t>Decisional balance worksheet</a:t>
            </a:r>
          </a:p>
          <a:p>
            <a:r>
              <a:rPr lang="en-US" sz="2000" dirty="0" smtClean="0">
                <a:latin typeface="Arial" pitchFamily="34" charset="0"/>
                <a:cs typeface="Arial" pitchFamily="34" charset="0"/>
              </a:rPr>
              <a:t>Readiness Ruler</a:t>
            </a:r>
          </a:p>
          <a:p>
            <a:r>
              <a:rPr lang="en-US" sz="2000" dirty="0" smtClean="0">
                <a:latin typeface="Arial" pitchFamily="34" charset="0"/>
                <a:cs typeface="Arial" pitchFamily="34" charset="0"/>
              </a:rPr>
              <a:t>Self evaluation ruler</a:t>
            </a:r>
          </a:p>
          <a:p>
            <a:r>
              <a:rPr lang="en-US" sz="2000" dirty="0" smtClean="0">
                <a:latin typeface="Arial" pitchFamily="34" charset="0"/>
                <a:cs typeface="Arial" pitchFamily="34" charset="0"/>
              </a:rPr>
              <a:t>Informational handouts</a:t>
            </a:r>
          </a:p>
          <a:p>
            <a:r>
              <a:rPr lang="en-US" sz="2000" dirty="0" smtClean="0">
                <a:latin typeface="Arial" pitchFamily="34" charset="0"/>
                <a:cs typeface="Arial" pitchFamily="34" charset="0"/>
              </a:rPr>
              <a:t>Online resources</a:t>
            </a:r>
          </a:p>
        </p:txBody>
      </p:sp>
      <p:sp>
        <p:nvSpPr>
          <p:cNvPr id="5" name="Text Placeholder 4"/>
          <p:cNvSpPr>
            <a:spLocks noGrp="1"/>
          </p:cNvSpPr>
          <p:nvPr>
            <p:ph type="body" sz="quarter" idx="3"/>
          </p:nvPr>
        </p:nvSpPr>
        <p:spPr>
          <a:xfrm>
            <a:off x="4648200" y="2514600"/>
            <a:ext cx="4041775" cy="639762"/>
          </a:xfrm>
        </p:spPr>
        <p:txBody>
          <a:bodyPr/>
          <a:lstStyle/>
          <a:p>
            <a:pPr algn="ctr"/>
            <a:r>
              <a:rPr lang="en-US" dirty="0" smtClean="0"/>
              <a:t>Techniques</a:t>
            </a:r>
            <a:endParaRPr lang="en-US" dirty="0"/>
          </a:p>
        </p:txBody>
      </p:sp>
      <p:sp>
        <p:nvSpPr>
          <p:cNvPr id="6" name="Content Placeholder 5"/>
          <p:cNvSpPr>
            <a:spLocks noGrp="1"/>
          </p:cNvSpPr>
          <p:nvPr>
            <p:ph sz="quarter" idx="4"/>
          </p:nvPr>
        </p:nvSpPr>
        <p:spPr>
          <a:xfrm>
            <a:off x="4648200" y="3505200"/>
            <a:ext cx="4041775" cy="3113088"/>
          </a:xfrm>
        </p:spPr>
        <p:txBody>
          <a:bodyPr/>
          <a:lstStyle/>
          <a:p>
            <a:r>
              <a:rPr lang="en-US" sz="2000" dirty="0" smtClean="0">
                <a:latin typeface="Arial" pitchFamily="34" charset="0"/>
                <a:cs typeface="Arial" pitchFamily="34" charset="0"/>
              </a:rPr>
              <a:t>OARS</a:t>
            </a:r>
          </a:p>
          <a:p>
            <a:r>
              <a:rPr lang="en-US" sz="2000" dirty="0" smtClean="0">
                <a:latin typeface="Arial" pitchFamily="34" charset="0"/>
                <a:cs typeface="Arial" pitchFamily="34" charset="0"/>
              </a:rPr>
              <a:t>Rolling with resistance</a:t>
            </a:r>
          </a:p>
          <a:p>
            <a:r>
              <a:rPr lang="en-US" sz="2000" dirty="0" smtClean="0">
                <a:latin typeface="Arial" pitchFamily="34" charset="0"/>
                <a:cs typeface="Arial" pitchFamily="34" charset="0"/>
              </a:rPr>
              <a:t>Elicit change talk</a:t>
            </a:r>
          </a:p>
          <a:p>
            <a:pPr>
              <a:buNone/>
            </a:pPr>
            <a:endParaRPr lang="en-US" sz="2000" dirty="0" smtClean="0">
              <a:latin typeface="Arial" pitchFamily="34" charset="0"/>
              <a:cs typeface="Arial" pitchFamily="34" charset="0"/>
            </a:endParaRPr>
          </a:p>
          <a:p>
            <a:endParaRPr lang="en-US" dirty="0" smtClean="0"/>
          </a:p>
          <a:p>
            <a:endParaRPr lang="en-US" dirty="0"/>
          </a:p>
        </p:txBody>
      </p:sp>
      <p:sp>
        <p:nvSpPr>
          <p:cNvPr id="7" name="Title 3"/>
          <p:cNvSpPr txBox="1">
            <a:spLocks/>
          </p:cNvSpPr>
          <p:nvPr/>
        </p:nvSpPr>
        <p:spPr>
          <a:xfrm>
            <a:off x="1905000" y="462644"/>
            <a:ext cx="5181600" cy="685800"/>
          </a:xfrm>
          <a:prstGeom prst="roundRect">
            <a:avLst/>
          </a:prstGeom>
          <a:ln w="57150" cap="flat" cmpd="sng" algn="ctr">
            <a:solidFill>
              <a:schemeClr val="tx2">
                <a:lumMod val="75000"/>
              </a:schemeClr>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normAutofit/>
          </a:bodyPr>
          <a:lstStyle/>
          <a:p>
            <a:pPr marL="0" marR="0" lvl="0" indent="0" algn="ctr" defTabSz="914400" rtl="0" eaLnBrk="1" fontAlgn="auto" latinLnBrk="0" hangingPunct="1">
              <a:lnSpc>
                <a:spcPts val="2900"/>
              </a:lnSpc>
              <a:spcBef>
                <a:spcPct val="0"/>
              </a:spcBef>
              <a:spcAft>
                <a:spcPts val="0"/>
              </a:spcAft>
              <a:buClrTx/>
              <a:buSzTx/>
              <a:buFontTx/>
              <a:buNone/>
              <a:tabLst/>
              <a:defRPr/>
            </a:pPr>
            <a:r>
              <a:rPr lang="en-US" sz="3200" b="1" dirty="0">
                <a:latin typeface="Arial" pitchFamily="34" charset="0"/>
                <a:cs typeface="Arial" pitchFamily="34" charset="0"/>
              </a:rPr>
              <a:t>4</a:t>
            </a:r>
            <a:r>
              <a:rPr kumimoji="0" lang="en-US" sz="3200" b="1" i="0" u="none" strike="noStrike" kern="1200" cap="none" spc="0" normalizeH="0" baseline="0" noProof="0" dirty="0" smtClean="0">
                <a:ln>
                  <a:noFill/>
                </a:ln>
                <a:solidFill>
                  <a:schemeClr val="lt1"/>
                </a:solidFill>
                <a:effectLst/>
                <a:uLnTx/>
                <a:uFillTx/>
                <a:latin typeface="Arial" pitchFamily="34" charset="0"/>
                <a:ea typeface="+mn-ea"/>
                <a:cs typeface="Arial" pitchFamily="34" charset="0"/>
              </a:rPr>
              <a:t>.  Enhance motivation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latin typeface="Arial" pitchFamily="34" charset="0"/>
                <a:cs typeface="Arial" pitchFamily="34" charset="0"/>
              </a:rPr>
              <a:t> Key Concepts</a:t>
            </a:r>
            <a:endParaRPr lang="en-US" sz="3200" dirty="0"/>
          </a:p>
        </p:txBody>
      </p:sp>
      <p:sp>
        <p:nvSpPr>
          <p:cNvPr id="3" name="Content Placeholder 2"/>
          <p:cNvSpPr>
            <a:spLocks noGrp="1"/>
          </p:cNvSpPr>
          <p:nvPr>
            <p:ph idx="1"/>
          </p:nvPr>
        </p:nvSpPr>
        <p:spPr>
          <a:xfrm>
            <a:off x="381000" y="1295400"/>
            <a:ext cx="8229600" cy="4724400"/>
          </a:xfrm>
        </p:spPr>
        <p:txBody>
          <a:bodyPr>
            <a:normAutofit fontScale="62500" lnSpcReduction="20000"/>
          </a:bodyPr>
          <a:lstStyle/>
          <a:p>
            <a:pPr marL="0">
              <a:buNone/>
            </a:pPr>
            <a:r>
              <a:rPr lang="en-US" dirty="0" smtClean="0">
                <a:latin typeface="Arial" pitchFamily="34" charset="0"/>
                <a:cs typeface="Arial" pitchFamily="34" charset="0"/>
              </a:rPr>
              <a:t>Brief intervention is based on two interrelated and critical elements:</a:t>
            </a:r>
          </a:p>
          <a:p>
            <a:pPr marL="0">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Stages of Change  </a:t>
            </a:r>
          </a:p>
          <a:p>
            <a:pPr>
              <a:buNone/>
            </a:pPr>
            <a:r>
              <a:rPr lang="en-US" dirty="0" smtClean="0">
                <a:latin typeface="Arial" pitchFamily="34" charset="0"/>
                <a:cs typeface="Arial" pitchFamily="34" charset="0"/>
              </a:rPr>
              <a:t> </a:t>
            </a:r>
          </a:p>
          <a:p>
            <a:pPr>
              <a:buNone/>
            </a:pPr>
            <a:r>
              <a:rPr lang="en-US" dirty="0" smtClean="0">
                <a:latin typeface="Arial" pitchFamily="34" charset="0"/>
                <a:cs typeface="Arial" pitchFamily="34" charset="0"/>
              </a:rPr>
              <a:t>	Many people go through various stages before they are ready to make important changes in their behavior. Recognizing and addressing where patients are in the process is critical to facilitating behavior change. </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Motivational Interviewing</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MI is a set of intervention techniques to help patients move through stages of change and develop their own internal motivation.  It is also a philosophy of care that recognizes and respects individual autonomy and self determination.</a:t>
            </a:r>
          </a:p>
          <a:p>
            <a:endParaRPr lang="en-US" dirty="0"/>
          </a:p>
        </p:txBody>
      </p:sp>
    </p:spTree>
    <p:extLst>
      <p:ext uri="{BB962C8B-B14F-4D97-AF65-F5344CB8AC3E}">
        <p14:creationId xmlns:p14="http://schemas.microsoft.com/office/powerpoint/2010/main" val="3075114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763000" cy="914400"/>
          </a:xfrm>
        </p:spPr>
        <p:txBody>
          <a:bodyPr>
            <a:noAutofit/>
          </a:bodyPr>
          <a:lstStyle/>
          <a:p>
            <a:r>
              <a:rPr lang="en-US" sz="3200" b="1" dirty="0" smtClean="0">
                <a:latin typeface="Arial" pitchFamily="34" charset="0"/>
                <a:cs typeface="Arial" pitchFamily="34" charset="0"/>
              </a:rPr>
              <a:t>Transtheoretical Model of Behavior Change</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990600"/>
            <a:ext cx="8229600" cy="5562600"/>
          </a:xfrm>
        </p:spPr>
        <p:txBody>
          <a:bodyPr>
            <a:normAutofit fontScale="92500" lnSpcReduction="10000"/>
          </a:bodyPr>
          <a:lstStyle/>
          <a:p>
            <a:endParaRPr lang="en-US" sz="2000" dirty="0"/>
          </a:p>
          <a:p>
            <a:r>
              <a:rPr lang="en-US" sz="2200" dirty="0" smtClean="0"/>
              <a:t>Described by </a:t>
            </a:r>
            <a:r>
              <a:rPr lang="en-US" sz="2200" dirty="0"/>
              <a:t>James 0. Prochaska, Ph.D. &amp; Carlo C. DiClemente, Ph.D. </a:t>
            </a:r>
            <a:endParaRPr lang="en-US" sz="2200" dirty="0" smtClean="0"/>
          </a:p>
          <a:p>
            <a:endParaRPr lang="en-US" sz="2200" dirty="0"/>
          </a:p>
          <a:p>
            <a:r>
              <a:rPr lang="en-US" sz="2200" dirty="0" smtClean="0"/>
              <a:t>The </a:t>
            </a:r>
            <a:r>
              <a:rPr lang="en-US" sz="2200" dirty="0"/>
              <a:t>Transtheoretical Model </a:t>
            </a:r>
            <a:r>
              <a:rPr lang="en-US" sz="2200" dirty="0" smtClean="0"/>
              <a:t>identifies  </a:t>
            </a:r>
            <a:r>
              <a:rPr lang="en-US" sz="2200" dirty="0"/>
              <a:t>5 </a:t>
            </a:r>
            <a:r>
              <a:rPr lang="en-US" sz="2200" b="1" dirty="0"/>
              <a:t>stages of </a:t>
            </a:r>
            <a:r>
              <a:rPr lang="en-US" sz="2200" b="1" dirty="0" smtClean="0"/>
              <a:t>change</a:t>
            </a:r>
            <a:r>
              <a:rPr lang="en-US" sz="2200" dirty="0" smtClean="0"/>
              <a:t> people may go through in the process of changing problem behavior: </a:t>
            </a:r>
          </a:p>
          <a:p>
            <a:pPr lvl="1"/>
            <a:r>
              <a:rPr lang="en-US" sz="2200" b="1" dirty="0" smtClean="0"/>
              <a:t>Precontemplation</a:t>
            </a:r>
          </a:p>
          <a:p>
            <a:pPr lvl="1"/>
            <a:r>
              <a:rPr lang="en-US" sz="2200" b="1" dirty="0" smtClean="0"/>
              <a:t>Contemplation</a:t>
            </a:r>
          </a:p>
          <a:p>
            <a:pPr lvl="1"/>
            <a:r>
              <a:rPr lang="en-US" sz="2200" b="1" dirty="0" smtClean="0"/>
              <a:t>Preparation</a:t>
            </a:r>
          </a:p>
          <a:p>
            <a:pPr lvl="1"/>
            <a:r>
              <a:rPr lang="en-US" sz="2200" b="1" dirty="0" smtClean="0"/>
              <a:t>Action </a:t>
            </a:r>
          </a:p>
          <a:p>
            <a:pPr lvl="1"/>
            <a:r>
              <a:rPr lang="en-US" sz="2200" b="1" dirty="0" smtClean="0"/>
              <a:t>Maintenance</a:t>
            </a:r>
          </a:p>
          <a:p>
            <a:endParaRPr lang="en-US" sz="2200" b="1" dirty="0" smtClean="0"/>
          </a:p>
          <a:p>
            <a:r>
              <a:rPr lang="en-US" sz="2200" dirty="0"/>
              <a:t>I</a:t>
            </a:r>
            <a:r>
              <a:rPr lang="en-US" sz="2200" dirty="0" smtClean="0"/>
              <a:t>nterventions are most effective when they are geared to the patient’s current stage. </a:t>
            </a:r>
          </a:p>
          <a:p>
            <a:endParaRPr lang="en-US" sz="2200" dirty="0" smtClean="0">
              <a:cs typeface="Arial" pitchFamily="34" charset="0"/>
            </a:endParaRPr>
          </a:p>
          <a:p>
            <a:r>
              <a:rPr lang="en-US" sz="2200" dirty="0">
                <a:cs typeface="Arial" pitchFamily="34" charset="0"/>
              </a:rPr>
              <a:t>C</a:t>
            </a:r>
            <a:r>
              <a:rPr lang="en-US" sz="2200" dirty="0" smtClean="0">
                <a:cs typeface="Arial" pitchFamily="34" charset="0"/>
              </a:rPr>
              <a:t>hange is understood as a </a:t>
            </a:r>
            <a:r>
              <a:rPr lang="en-US" sz="2200" u="sng" dirty="0" smtClean="0">
                <a:cs typeface="Arial" pitchFamily="34" charset="0"/>
              </a:rPr>
              <a:t>process</a:t>
            </a:r>
            <a:r>
              <a:rPr lang="en-US" sz="2200" dirty="0" smtClean="0">
                <a:cs typeface="Arial" pitchFamily="34" charset="0"/>
              </a:rPr>
              <a:t> rather than an event; as a series of changes, not just one.  </a:t>
            </a:r>
            <a:endParaRPr lang="en-US" sz="2200" dirty="0">
              <a:cs typeface="Arial" pitchFamily="34" charset="0"/>
            </a:endParaRPr>
          </a:p>
        </p:txBody>
      </p:sp>
    </p:spTree>
    <p:extLst>
      <p:ext uri="{BB962C8B-B14F-4D97-AF65-F5344CB8AC3E}">
        <p14:creationId xmlns:p14="http://schemas.microsoft.com/office/powerpoint/2010/main" val="2950801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idx="4294967295"/>
          </p:nvPr>
        </p:nvSpPr>
        <p:spPr>
          <a:xfrm>
            <a:off x="381000" y="152400"/>
            <a:ext cx="8229600" cy="884238"/>
          </a:xfrm>
        </p:spPr>
        <p:txBody>
          <a:bodyPr>
            <a:normAutofit/>
          </a:bodyPr>
          <a:lstStyle/>
          <a:p>
            <a:r>
              <a:rPr lang="en-US" sz="3200" b="1" dirty="0" smtClean="0">
                <a:solidFill>
                  <a:schemeClr val="tx1"/>
                </a:solidFill>
                <a:latin typeface="Arial" charset="0"/>
              </a:rPr>
              <a:t>Stages of Change Model</a:t>
            </a:r>
          </a:p>
        </p:txBody>
      </p:sp>
      <p:graphicFrame>
        <p:nvGraphicFramePr>
          <p:cNvPr id="377898" name="Group 42"/>
          <p:cNvGraphicFramePr>
            <a:graphicFrameLocks noGrp="1"/>
          </p:cNvGraphicFramePr>
          <p:nvPr>
            <p:ph type="tbl" idx="4294967295"/>
            <p:extLst>
              <p:ext uri="{D42A27DB-BD31-4B8C-83A1-F6EECF244321}">
                <p14:modId xmlns:p14="http://schemas.microsoft.com/office/powerpoint/2010/main" val="634733432"/>
              </p:ext>
            </p:extLst>
          </p:nvPr>
        </p:nvGraphicFramePr>
        <p:xfrm>
          <a:off x="457200" y="1143000"/>
          <a:ext cx="8153400" cy="5379830"/>
        </p:xfrm>
        <a:graphic>
          <a:graphicData uri="http://schemas.openxmlformats.org/drawingml/2006/table">
            <a:tbl>
              <a:tblPr/>
              <a:tblGrid>
                <a:gridCol w="2667000"/>
                <a:gridCol w="5486400"/>
              </a:tblGrid>
              <a:tr h="7230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Stage</a:t>
                      </a:r>
                    </a:p>
                  </a:txBody>
                  <a:tcPr anchor="ct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Definition</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1819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PRECONTEMPLATION</a:t>
                      </a:r>
                    </a:p>
                  </a:txBody>
                  <a:tcPr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Patient is not considering change in the near future</a:t>
                      </a: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May or may not know the potential health consequences of continued substance use</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95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CONTEMPLATION</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Patient may be aware of the consequences of substance use but is ambivalent about changing</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0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PREPARATION</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Patient has already decided to change and plans to take action</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95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ACTION</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Patient has begun to cut down or stop use</a:t>
                      </a: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Change has not become a permanent feature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500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MAINTENANCE</a:t>
                      </a:r>
                    </a:p>
                  </a:txBody>
                  <a:tcPr anchor="ct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Patient has achieved moderation in substance use or abstinence on a relatively permanent basis</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25161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9138" name="Picture 2" descr="C:\Users\Bruce\Pictures\Pictures\Larson Cartoons\Larson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458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57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b="1" dirty="0" smtClean="0">
                <a:latin typeface="Arial" pitchFamily="34" charset="0"/>
                <a:cs typeface="Arial" pitchFamily="34" charset="0"/>
              </a:rPr>
              <a:t>How Do People Change?</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724399"/>
          </a:xfrm>
        </p:spPr>
        <p:txBody>
          <a:bodyPr>
            <a:normAutofit fontScale="92500" lnSpcReduction="10000"/>
          </a:bodyPr>
          <a:lstStyle/>
          <a:p>
            <a:pPr marL="338138" lvl="1" indent="-338138">
              <a:buNone/>
            </a:pPr>
            <a:r>
              <a:rPr lang="en-US" sz="2353" dirty="0" smtClean="0">
                <a:latin typeface="Arial" pitchFamily="34" charset="0"/>
                <a:cs typeface="Arial" pitchFamily="34" charset="0"/>
              </a:rPr>
              <a:t>People change voluntarily </a:t>
            </a:r>
            <a:r>
              <a:rPr lang="en-US" sz="2353" u="sng" dirty="0" smtClean="0">
                <a:latin typeface="Arial" pitchFamily="34" charset="0"/>
                <a:cs typeface="Arial" pitchFamily="34" charset="0"/>
              </a:rPr>
              <a:t>only</a:t>
            </a:r>
            <a:r>
              <a:rPr lang="en-US" sz="2353" dirty="0" smtClean="0">
                <a:latin typeface="Arial" pitchFamily="34" charset="0"/>
                <a:cs typeface="Arial" pitchFamily="34" charset="0"/>
              </a:rPr>
              <a:t> when they:</a:t>
            </a:r>
          </a:p>
          <a:p>
            <a:pPr marL="338138" lvl="1" indent="-338138">
              <a:buNone/>
            </a:pPr>
            <a:endParaRPr lang="en-US" sz="2353" dirty="0" smtClean="0">
              <a:latin typeface="Arial" pitchFamily="34" charset="0"/>
              <a:cs typeface="Arial" pitchFamily="34" charset="0"/>
            </a:endParaRPr>
          </a:p>
          <a:p>
            <a:pPr marL="338138" lvl="1" indent="-338138"/>
            <a:r>
              <a:rPr lang="en-US" sz="2353" dirty="0" smtClean="0">
                <a:latin typeface="Arial" pitchFamily="34" charset="0"/>
                <a:cs typeface="Arial" pitchFamily="34" charset="0"/>
              </a:rPr>
              <a:t>Become interested in or concerned about the need for change</a:t>
            </a:r>
          </a:p>
          <a:p>
            <a:pPr marL="338138" lvl="1" indent="-338138">
              <a:buFont typeface="Arial" pitchFamily="34" charset="0"/>
              <a:buChar char="•"/>
            </a:pPr>
            <a:endParaRPr lang="en-US" sz="2353" dirty="0" smtClean="0">
              <a:latin typeface="Arial" pitchFamily="34" charset="0"/>
              <a:cs typeface="Arial" pitchFamily="34" charset="0"/>
            </a:endParaRPr>
          </a:p>
          <a:p>
            <a:pPr marL="338138" lvl="1" indent="-338138"/>
            <a:r>
              <a:rPr lang="en-US" sz="2353" dirty="0" smtClean="0">
                <a:latin typeface="Arial" pitchFamily="34" charset="0"/>
                <a:cs typeface="Arial" pitchFamily="34" charset="0"/>
              </a:rPr>
              <a:t>Become convinced that the change is in their best interest or will benefit them more than cost them, i.e., the decisional balance shifts to favor change</a:t>
            </a:r>
          </a:p>
          <a:p>
            <a:pPr marL="338138" lvl="1" indent="-338138">
              <a:buFont typeface="Arial" pitchFamily="34" charset="0"/>
              <a:buChar char="•"/>
            </a:pPr>
            <a:endParaRPr lang="en-US" sz="2353" dirty="0" smtClean="0">
              <a:latin typeface="Arial" pitchFamily="34" charset="0"/>
              <a:cs typeface="Arial" pitchFamily="34" charset="0"/>
            </a:endParaRPr>
          </a:p>
          <a:p>
            <a:pPr marL="338138" lvl="1" indent="-338138"/>
            <a:r>
              <a:rPr lang="en-US" sz="2353" dirty="0" smtClean="0">
                <a:latin typeface="Arial" pitchFamily="34" charset="0"/>
                <a:cs typeface="Arial" pitchFamily="34" charset="0"/>
              </a:rPr>
              <a:t>Organize a plan of action that they are committed to implement</a:t>
            </a:r>
          </a:p>
          <a:p>
            <a:pPr marL="338138" lvl="1" indent="-338138">
              <a:buFont typeface="Arial" pitchFamily="34" charset="0"/>
              <a:buChar char="•"/>
            </a:pPr>
            <a:endParaRPr lang="en-US" sz="2353" dirty="0" smtClean="0">
              <a:latin typeface="Arial" pitchFamily="34" charset="0"/>
              <a:cs typeface="Arial" pitchFamily="34" charset="0"/>
            </a:endParaRPr>
          </a:p>
          <a:p>
            <a:pPr marL="338138" lvl="1" indent="-338138"/>
            <a:r>
              <a:rPr lang="en-US" sz="2353" dirty="0" smtClean="0">
                <a:latin typeface="Arial" pitchFamily="34" charset="0"/>
                <a:cs typeface="Arial" pitchFamily="34" charset="0"/>
              </a:rPr>
              <a:t>Take the actions that are necessary to make the change and sustain the change.</a:t>
            </a:r>
          </a:p>
          <a:p>
            <a:pPr lvl="1"/>
            <a:endParaRPr lang="en-US" u="sng" dirty="0" smtClean="0"/>
          </a:p>
          <a:p>
            <a:endParaRPr lang="en-US" dirty="0"/>
          </a:p>
        </p:txBody>
      </p:sp>
    </p:spTree>
    <p:extLst>
      <p:ext uri="{BB962C8B-B14F-4D97-AF65-F5344CB8AC3E}">
        <p14:creationId xmlns:p14="http://schemas.microsoft.com/office/powerpoint/2010/main" val="41440469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idx="4294967295"/>
          </p:nvPr>
        </p:nvSpPr>
        <p:spPr>
          <a:xfrm>
            <a:off x="0" y="152400"/>
            <a:ext cx="9144000" cy="1143000"/>
          </a:xfrm>
        </p:spPr>
        <p:txBody>
          <a:bodyPr>
            <a:normAutofit/>
          </a:bodyPr>
          <a:lstStyle/>
          <a:p>
            <a:r>
              <a:rPr lang="en-US" sz="3200" b="1" dirty="0" smtClean="0">
                <a:latin typeface="Arial" charset="0"/>
              </a:rPr>
              <a:t>Motivational Interviewing</a:t>
            </a:r>
          </a:p>
        </p:txBody>
      </p:sp>
      <p:sp>
        <p:nvSpPr>
          <p:cNvPr id="370691" name="Rectangle 3"/>
          <p:cNvSpPr>
            <a:spLocks noGrp="1" noChangeArrowheads="1"/>
          </p:cNvSpPr>
          <p:nvPr>
            <p:ph type="body" idx="4294967295"/>
          </p:nvPr>
        </p:nvSpPr>
        <p:spPr>
          <a:xfrm>
            <a:off x="457200" y="1600200"/>
            <a:ext cx="8153400" cy="4495800"/>
          </a:xfrm>
        </p:spPr>
        <p:txBody>
          <a:bodyPr>
            <a:normAutofit/>
          </a:bodyPr>
          <a:lstStyle/>
          <a:p>
            <a:r>
              <a:rPr lang="en-US" sz="2200" dirty="0" smtClean="0">
                <a:latin typeface="Arial" charset="0"/>
              </a:rPr>
              <a:t>Motivational Interviewing (MI) is a directive, patient-centered counseling style for eliciting behavior change by helping patients to explore and resolve ambivalence about change. </a:t>
            </a:r>
          </a:p>
          <a:p>
            <a:endParaRPr lang="en-US" sz="2200" dirty="0" smtClean="0">
              <a:latin typeface="Arial" charset="0"/>
            </a:endParaRPr>
          </a:p>
          <a:p>
            <a:pPr>
              <a:spcBef>
                <a:spcPct val="50000"/>
              </a:spcBef>
            </a:pPr>
            <a:r>
              <a:rPr lang="en-US" sz="2200" dirty="0" smtClean="0">
                <a:latin typeface="Arial" charset="0"/>
              </a:rPr>
              <a:t>MI recognizes that patients may be at different stages of awareness and readiness to change.  </a:t>
            </a:r>
          </a:p>
          <a:p>
            <a:pPr>
              <a:spcBef>
                <a:spcPct val="50000"/>
              </a:spcBef>
              <a:buNone/>
            </a:pPr>
            <a:endParaRPr lang="en-US" sz="2200" dirty="0" smtClean="0">
              <a:latin typeface="Arial" charset="0"/>
            </a:endParaRPr>
          </a:p>
          <a:p>
            <a:r>
              <a:rPr lang="en-US" sz="2200" dirty="0" smtClean="0">
                <a:latin typeface="Arial" charset="0"/>
              </a:rPr>
              <a:t>The central goal of MI is to increase the </a:t>
            </a:r>
            <a:r>
              <a:rPr lang="en-US" sz="2200" b="1" u="sng" dirty="0" smtClean="0">
                <a:latin typeface="Arial" charset="0"/>
              </a:rPr>
              <a:t>intrinsic motivation</a:t>
            </a:r>
            <a:r>
              <a:rPr lang="en-US" sz="2200" u="sng" dirty="0" smtClean="0">
                <a:latin typeface="Arial" charset="0"/>
              </a:rPr>
              <a:t> </a:t>
            </a:r>
            <a:r>
              <a:rPr lang="en-US" sz="2200" dirty="0" smtClean="0">
                <a:latin typeface="Arial" charset="0"/>
              </a:rPr>
              <a:t>to change that arises from internal forces rather than external pressures</a:t>
            </a:r>
            <a:r>
              <a:rPr lang="en-US" sz="2000" dirty="0" smtClean="0">
                <a:latin typeface="Arial" charset="0"/>
              </a:rPr>
              <a:t>.</a:t>
            </a:r>
          </a:p>
        </p:txBody>
      </p:sp>
    </p:spTree>
    <p:extLst>
      <p:ext uri="{BB962C8B-B14F-4D97-AF65-F5344CB8AC3E}">
        <p14:creationId xmlns:p14="http://schemas.microsoft.com/office/powerpoint/2010/main" val="3885748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0" hangingPunct="0"/>
            <a:endParaRPr lang="en-US"/>
          </a:p>
        </p:txBody>
      </p:sp>
      <p:sp>
        <p:nvSpPr>
          <p:cNvPr id="614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a:p>
        </p:txBody>
      </p:sp>
      <p:sp>
        <p:nvSpPr>
          <p:cNvPr id="31748" name="Rectangle 4"/>
          <p:cNvSpPr>
            <a:spLocks noGrp="1" noChangeArrowheads="1"/>
          </p:cNvSpPr>
          <p:nvPr>
            <p:ph type="title"/>
          </p:nvPr>
        </p:nvSpPr>
        <p:spPr>
          <a:xfrm>
            <a:off x="685800" y="457200"/>
            <a:ext cx="7772400" cy="1066800"/>
          </a:xfrm>
        </p:spPr>
        <p:txBody>
          <a:bodyPr lIns="90488" tIns="44450" rIns="90488" bIns="44450" rtlCol="0">
            <a:normAutofit/>
          </a:bodyPr>
          <a:lstStyle/>
          <a:p>
            <a:pPr fontAlgn="auto">
              <a:spcAft>
                <a:spcPts val="0"/>
              </a:spcAft>
              <a:defRPr/>
            </a:pPr>
            <a:r>
              <a:rPr lang="en-US" sz="3600" b="1" dirty="0" smtClean="0">
                <a:solidFill>
                  <a:srgbClr val="FFFFFF"/>
                </a:solidFill>
                <a:ea typeface="+mj-ea"/>
              </a:rPr>
              <a:t>Introspective Exercise </a:t>
            </a:r>
          </a:p>
        </p:txBody>
      </p:sp>
      <p:sp>
        <p:nvSpPr>
          <p:cNvPr id="6149" name="Rectangle 5"/>
          <p:cNvSpPr>
            <a:spLocks noGrp="1" noChangeArrowheads="1"/>
          </p:cNvSpPr>
          <p:nvPr>
            <p:ph idx="1"/>
          </p:nvPr>
        </p:nvSpPr>
        <p:spPr>
          <a:xfrm>
            <a:off x="1066800" y="2057400"/>
            <a:ext cx="6934200" cy="4114800"/>
          </a:xfrm>
        </p:spPr>
        <p:txBody>
          <a:bodyPr lIns="90488" tIns="44450" rIns="90488" bIns="44450"/>
          <a:lstStyle/>
          <a:p>
            <a:pPr marL="0" indent="0" algn="ctr">
              <a:buNone/>
            </a:pPr>
            <a:r>
              <a:rPr lang="en-US" dirty="0">
                <a:latin typeface="Arial" charset="0"/>
              </a:rPr>
              <a:t>Think about a behavior that you’ve been successful at changing. </a:t>
            </a:r>
            <a:endParaRPr lang="en-US" dirty="0" smtClean="0">
              <a:latin typeface="Arial" charset="0"/>
            </a:endParaRPr>
          </a:p>
          <a:p>
            <a:pPr marL="0" indent="0" algn="ctr">
              <a:buNone/>
            </a:pPr>
            <a:r>
              <a:rPr lang="en-US" dirty="0" smtClean="0">
                <a:latin typeface="Arial" charset="0"/>
              </a:rPr>
              <a:t>Something </a:t>
            </a:r>
            <a:r>
              <a:rPr lang="en-US" dirty="0">
                <a:latin typeface="Arial" charset="0"/>
              </a:rPr>
              <a:t>you’ve had to change in your life</a:t>
            </a:r>
            <a:endParaRPr lang="en-US" dirty="0" smtClean="0"/>
          </a:p>
        </p:txBody>
      </p:sp>
    </p:spTree>
    <p:extLst>
      <p:ext uri="{BB962C8B-B14F-4D97-AF65-F5344CB8AC3E}">
        <p14:creationId xmlns:p14="http://schemas.microsoft.com/office/powerpoint/2010/main" val="1444965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0" hangingPunct="0"/>
            <a:endParaRPr lang="en-US"/>
          </a:p>
        </p:txBody>
      </p:sp>
      <p:sp>
        <p:nvSpPr>
          <p:cNvPr id="717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a:p>
        </p:txBody>
      </p:sp>
      <p:sp>
        <p:nvSpPr>
          <p:cNvPr id="7172" name="Rectangle 4"/>
          <p:cNvSpPr>
            <a:spLocks noChangeArrowheads="1"/>
          </p:cNvSpPr>
          <p:nvPr/>
        </p:nvSpPr>
        <p:spPr bwMode="auto">
          <a:xfrm>
            <a:off x="609600" y="838200"/>
            <a:ext cx="7775575" cy="892175"/>
          </a:xfrm>
          <a:prstGeom prst="rect">
            <a:avLst/>
          </a:prstGeom>
          <a:noFill/>
          <a:ln w="25400">
            <a:noFill/>
            <a:miter lim="800000"/>
            <a:headEnd/>
            <a:tailEnd/>
          </a:ln>
        </p:spPr>
        <p:txBody>
          <a:bodyPr lIns="90488" tIns="44450" rIns="90488" bIns="44450" anchor="ctr"/>
          <a:lstStyle/>
          <a:p>
            <a:pPr algn="ctr" eaLnBrk="0" hangingPunct="0"/>
            <a:r>
              <a:rPr lang="en-US" sz="3600" b="1" dirty="0" smtClean="0"/>
              <a:t>How long did it take for you to decide it was a problem?</a:t>
            </a:r>
            <a:endParaRPr lang="en-US" sz="3600" b="1" dirty="0"/>
          </a:p>
        </p:txBody>
      </p:sp>
      <p:sp>
        <p:nvSpPr>
          <p:cNvPr id="7173" name="Rectangle 5"/>
          <p:cNvSpPr>
            <a:spLocks noChangeArrowheads="1"/>
          </p:cNvSpPr>
          <p:nvPr/>
        </p:nvSpPr>
        <p:spPr bwMode="auto">
          <a:xfrm>
            <a:off x="3124200" y="2438400"/>
            <a:ext cx="3581400" cy="3200400"/>
          </a:xfrm>
          <a:prstGeom prst="rect">
            <a:avLst/>
          </a:prstGeom>
          <a:noFill/>
          <a:ln w="12700">
            <a:noFill/>
            <a:miter lim="800000"/>
            <a:headEnd/>
            <a:tailEnd/>
          </a:ln>
        </p:spPr>
        <p:txBody>
          <a:bodyPr lIns="90488" tIns="44450" rIns="90488" bIns="44450"/>
          <a:lstStyle/>
          <a:p>
            <a:pPr marL="342900" indent="-342900" eaLnBrk="0" hangingPunct="0">
              <a:spcBef>
                <a:spcPct val="20000"/>
              </a:spcBef>
              <a:buFontTx/>
              <a:buChar char="•"/>
            </a:pPr>
            <a:r>
              <a:rPr lang="en-US" sz="2400" dirty="0"/>
              <a:t>&lt; 1 mo.</a:t>
            </a:r>
          </a:p>
          <a:p>
            <a:pPr marL="342900" indent="-342900" eaLnBrk="0" hangingPunct="0">
              <a:spcBef>
                <a:spcPct val="20000"/>
              </a:spcBef>
              <a:buFontTx/>
              <a:buChar char="•"/>
            </a:pPr>
            <a:r>
              <a:rPr lang="en-US" sz="2400" dirty="0"/>
              <a:t>1 </a:t>
            </a:r>
            <a:r>
              <a:rPr lang="en-US" sz="2400" dirty="0" smtClean="0"/>
              <a:t>to </a:t>
            </a:r>
            <a:r>
              <a:rPr lang="en-US" sz="2400" dirty="0"/>
              <a:t>6 mo.</a:t>
            </a:r>
          </a:p>
          <a:p>
            <a:pPr marL="342900" indent="-342900" eaLnBrk="0" hangingPunct="0">
              <a:spcBef>
                <a:spcPct val="20000"/>
              </a:spcBef>
              <a:buFontTx/>
              <a:buChar char="•"/>
            </a:pPr>
            <a:r>
              <a:rPr lang="en-US" sz="2400" dirty="0"/>
              <a:t>7 to 12 mo</a:t>
            </a:r>
            <a:r>
              <a:rPr lang="en-US" sz="2400" dirty="0" smtClean="0"/>
              <a:t>.</a:t>
            </a:r>
          </a:p>
          <a:p>
            <a:pPr marL="342900" indent="-342900" eaLnBrk="0" hangingPunct="0">
              <a:spcBef>
                <a:spcPct val="20000"/>
              </a:spcBef>
              <a:buFontTx/>
              <a:buChar char="•"/>
            </a:pPr>
            <a:r>
              <a:rPr lang="en-US" sz="2400" dirty="0" smtClean="0"/>
              <a:t>One to two years</a:t>
            </a:r>
            <a:endParaRPr lang="en-US" sz="2400" dirty="0"/>
          </a:p>
          <a:p>
            <a:pPr marL="342900" indent="-342900" eaLnBrk="0" hangingPunct="0">
              <a:spcBef>
                <a:spcPct val="20000"/>
              </a:spcBef>
              <a:buFontTx/>
              <a:buChar char="•"/>
            </a:pPr>
            <a:r>
              <a:rPr lang="en-US" sz="2400" dirty="0"/>
              <a:t>3 to 5 yr.</a:t>
            </a:r>
          </a:p>
          <a:p>
            <a:pPr marL="342900" indent="-342900" eaLnBrk="0" hangingPunct="0">
              <a:spcBef>
                <a:spcPct val="20000"/>
              </a:spcBef>
              <a:buFontTx/>
              <a:buChar char="•"/>
            </a:pPr>
            <a:r>
              <a:rPr lang="en-US" sz="2400" dirty="0"/>
              <a:t>&gt; 5 yr.</a:t>
            </a:r>
          </a:p>
          <a:p>
            <a:pPr marL="342900" indent="-342900" eaLnBrk="0" hangingPunct="0">
              <a:spcBef>
                <a:spcPct val="20000"/>
              </a:spcBef>
              <a:buClr>
                <a:schemeClr val="accent1"/>
              </a:buClr>
              <a:buFontTx/>
              <a:buChar char="•"/>
            </a:pPr>
            <a:endParaRPr lang="en-US" sz="2400" dirty="0"/>
          </a:p>
        </p:txBody>
      </p:sp>
      <p:sp>
        <p:nvSpPr>
          <p:cNvPr id="7174" name="Rectangle 6"/>
          <p:cNvSpPr>
            <a:spLocks noChangeArrowheads="1"/>
          </p:cNvSpPr>
          <p:nvPr/>
        </p:nvSpPr>
        <p:spPr bwMode="auto">
          <a:xfrm>
            <a:off x="3886200" y="2362200"/>
            <a:ext cx="4876800" cy="3200400"/>
          </a:xfrm>
          <a:prstGeom prst="rect">
            <a:avLst/>
          </a:prstGeom>
          <a:noFill/>
          <a:ln w="12700">
            <a:noFill/>
            <a:miter lim="800000"/>
            <a:headEnd/>
            <a:tailEnd/>
          </a:ln>
        </p:spPr>
        <p:txBody>
          <a:bodyPr lIns="90488" tIns="44450" rIns="90488" bIns="44450"/>
          <a:lstStyle/>
          <a:p>
            <a:pPr marL="342900" indent="-342900" eaLnBrk="0" hangingPunct="0">
              <a:spcBef>
                <a:spcPct val="20000"/>
              </a:spcBef>
              <a:buClr>
                <a:schemeClr val="accent1"/>
              </a:buClr>
              <a:buFontTx/>
              <a:buChar char="•"/>
            </a:pPr>
            <a:endParaRPr lang="en-US" sz="4400" dirty="0"/>
          </a:p>
        </p:txBody>
      </p:sp>
    </p:spTree>
    <p:extLst>
      <p:ext uri="{BB962C8B-B14F-4D97-AF65-F5344CB8AC3E}">
        <p14:creationId xmlns:p14="http://schemas.microsoft.com/office/powerpoint/2010/main" val="1197934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endParaRPr lang="en-US" dirty="0">
              <a:latin typeface="Arial" charset="0"/>
            </a:endParaRPr>
          </a:p>
          <a:p>
            <a:r>
              <a:rPr lang="en-US" sz="2800" dirty="0" smtClean="0">
                <a:latin typeface="Arial" charset="0"/>
              </a:rPr>
              <a:t>How </a:t>
            </a:r>
            <a:r>
              <a:rPr lang="en-US" sz="2800" dirty="0">
                <a:latin typeface="Arial" charset="0"/>
              </a:rPr>
              <a:t>long between the first time you had a negative consequence/realized it was risky and first made an attempt to change the behavior? </a:t>
            </a:r>
          </a:p>
          <a:p>
            <a:endParaRPr lang="en-US" sz="2800" dirty="0">
              <a:latin typeface="Arial" charset="0"/>
            </a:endParaRPr>
          </a:p>
          <a:p>
            <a:r>
              <a:rPr lang="en-US" sz="2800" dirty="0" smtClean="0">
                <a:latin typeface="Arial" charset="0"/>
              </a:rPr>
              <a:t>After </a:t>
            </a:r>
            <a:r>
              <a:rPr lang="en-US" sz="2800" dirty="0">
                <a:latin typeface="Arial" charset="0"/>
              </a:rPr>
              <a:t>you first made an effort to change the behavior, did you start the behavior again? </a:t>
            </a:r>
          </a:p>
          <a:p>
            <a:endParaRPr lang="en-US" sz="2800" dirty="0">
              <a:latin typeface="Arial" charset="0"/>
            </a:endParaRPr>
          </a:p>
          <a:p>
            <a:r>
              <a:rPr lang="en-US" sz="2800" dirty="0" smtClean="0">
                <a:latin typeface="Arial" charset="0"/>
              </a:rPr>
              <a:t>How </a:t>
            </a:r>
            <a:r>
              <a:rPr lang="en-US" sz="2800" dirty="0">
                <a:latin typeface="Arial" charset="0"/>
              </a:rPr>
              <a:t>long between that first attempt and when you actually were successful in changing? </a:t>
            </a:r>
            <a:endParaRPr lang="en-US" sz="2800" dirty="0"/>
          </a:p>
        </p:txBody>
      </p:sp>
    </p:spTree>
    <p:extLst>
      <p:ext uri="{BB962C8B-B14F-4D97-AF65-F5344CB8AC3E}">
        <p14:creationId xmlns:p14="http://schemas.microsoft.com/office/powerpoint/2010/main" val="1585844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Levels of Care</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6131880"/>
              </p:ext>
            </p:extLst>
          </p:nvPr>
        </p:nvGraphicFramePr>
        <p:xfrm>
          <a:off x="457200" y="1905000"/>
          <a:ext cx="8229600" cy="3886200"/>
        </p:xfrm>
        <a:graphic>
          <a:graphicData uri="http://schemas.openxmlformats.org/drawingml/2006/table">
            <a:tbl>
              <a:tblPr firstRow="1" bandRow="1">
                <a:tableStyleId>{5C22544A-7EE6-4342-B048-85BDC9FD1C3A}</a:tableStyleId>
              </a:tblPr>
              <a:tblGrid>
                <a:gridCol w="2743200"/>
                <a:gridCol w="2743200"/>
                <a:gridCol w="2743200"/>
              </a:tblGrid>
              <a:tr h="602320">
                <a:tc>
                  <a:txBody>
                    <a:bodyPr/>
                    <a:lstStyle/>
                    <a:p>
                      <a:r>
                        <a:rPr lang="en-US" sz="2000" dirty="0" smtClean="0"/>
                        <a:t>ASSIST Total</a:t>
                      </a:r>
                      <a:r>
                        <a:rPr lang="en-US" sz="2000" baseline="0" dirty="0" smtClean="0"/>
                        <a:t> Score</a:t>
                      </a:r>
                      <a:endParaRPr lang="en-US" sz="2000" dirty="0"/>
                    </a:p>
                  </a:txBody>
                  <a:tcPr anchor="ctr"/>
                </a:tc>
                <a:tc>
                  <a:txBody>
                    <a:bodyPr/>
                    <a:lstStyle/>
                    <a:p>
                      <a:r>
                        <a:rPr lang="en-US" sz="2000" dirty="0" smtClean="0"/>
                        <a:t>Level of Risk</a:t>
                      </a:r>
                      <a:endParaRPr lang="en-US" sz="2000" dirty="0"/>
                    </a:p>
                  </a:txBody>
                  <a:tcPr anchor="ctr"/>
                </a:tc>
                <a:tc>
                  <a:txBody>
                    <a:bodyPr/>
                    <a:lstStyle/>
                    <a:p>
                      <a:r>
                        <a:rPr lang="en-US" sz="2000" dirty="0" smtClean="0"/>
                        <a:t>Treatment</a:t>
                      </a:r>
                      <a:endParaRPr lang="en-US" sz="2000" dirty="0"/>
                    </a:p>
                  </a:txBody>
                  <a:tcPr anchor="ctr"/>
                </a:tc>
              </a:tr>
              <a:tr h="1039620">
                <a:tc>
                  <a:txBody>
                    <a:bodyPr/>
                    <a:lstStyle/>
                    <a:p>
                      <a:r>
                        <a:rPr lang="en-US" sz="2000" b="1" dirty="0" smtClean="0"/>
                        <a:t>0-10 for alcohol</a:t>
                      </a:r>
                    </a:p>
                    <a:p>
                      <a:r>
                        <a:rPr lang="en-US" sz="2000" b="1" dirty="0" smtClean="0"/>
                        <a:t>0-3</a:t>
                      </a:r>
                      <a:r>
                        <a:rPr lang="en-US" sz="2000" b="1" baseline="0" dirty="0" smtClean="0"/>
                        <a:t> for drugs</a:t>
                      </a:r>
                      <a:endParaRPr lang="en-US" sz="2000" b="1" dirty="0"/>
                    </a:p>
                  </a:txBody>
                  <a:tcPr anchor="ctr"/>
                </a:tc>
                <a:tc>
                  <a:txBody>
                    <a:bodyPr/>
                    <a:lstStyle/>
                    <a:p>
                      <a:r>
                        <a:rPr lang="en-US" sz="2000" b="1" dirty="0" smtClean="0"/>
                        <a:t>Low</a:t>
                      </a:r>
                      <a:r>
                        <a:rPr lang="en-US" sz="2000" b="1" baseline="0" dirty="0" smtClean="0"/>
                        <a:t> Risk</a:t>
                      </a:r>
                      <a:endParaRPr lang="en-US" sz="2000" b="1" dirty="0"/>
                    </a:p>
                  </a:txBody>
                  <a:tcPr anchor="ctr"/>
                </a:tc>
                <a:tc>
                  <a:txBody>
                    <a:bodyPr/>
                    <a:lstStyle/>
                    <a:p>
                      <a:r>
                        <a:rPr lang="en-US" sz="2000" b="1" dirty="0" smtClean="0"/>
                        <a:t>Reinforcement</a:t>
                      </a:r>
                      <a:r>
                        <a:rPr lang="en-US" sz="2000" b="1" baseline="0" dirty="0" smtClean="0"/>
                        <a:t> and</a:t>
                      </a:r>
                      <a:endParaRPr lang="en-US" sz="2000" b="1" dirty="0" smtClean="0"/>
                    </a:p>
                    <a:p>
                      <a:r>
                        <a:rPr lang="en-US" sz="2000" b="1" dirty="0" smtClean="0"/>
                        <a:t>Education</a:t>
                      </a:r>
                      <a:endParaRPr lang="en-US" sz="2000" b="1" dirty="0"/>
                    </a:p>
                  </a:txBody>
                  <a:tcPr anchor="ctr"/>
                </a:tc>
              </a:tr>
              <a:tr h="1039620">
                <a:tc>
                  <a:txBody>
                    <a:bodyPr/>
                    <a:lstStyle/>
                    <a:p>
                      <a:r>
                        <a:rPr lang="en-US" sz="2000" b="1" dirty="0" smtClean="0"/>
                        <a:t>11-19 for alcohol</a:t>
                      </a:r>
                    </a:p>
                    <a:p>
                      <a:r>
                        <a:rPr lang="en-US" sz="2000" b="1" dirty="0" smtClean="0"/>
                        <a:t>4-19 for drugs</a:t>
                      </a:r>
                      <a:endParaRPr lang="en-US" sz="2000" b="1" dirty="0"/>
                    </a:p>
                  </a:txBody>
                  <a:tcPr anchor="ctr"/>
                </a:tc>
                <a:tc>
                  <a:txBody>
                    <a:bodyPr/>
                    <a:lstStyle/>
                    <a:p>
                      <a:r>
                        <a:rPr lang="en-US" sz="2000" b="1" dirty="0" smtClean="0"/>
                        <a:t>Low</a:t>
                      </a:r>
                      <a:r>
                        <a:rPr lang="en-US" sz="2000" b="1" baseline="0" dirty="0" smtClean="0"/>
                        <a:t> Moderate Risk</a:t>
                      </a:r>
                      <a:endParaRPr lang="en-US" sz="2000" b="1" dirty="0"/>
                    </a:p>
                  </a:txBody>
                  <a:tcPr anchor="ctr"/>
                </a:tc>
                <a:tc>
                  <a:txBody>
                    <a:bodyPr/>
                    <a:lstStyle/>
                    <a:p>
                      <a:r>
                        <a:rPr lang="en-US" sz="2000" b="1" dirty="0" smtClean="0"/>
                        <a:t>Brief Education</a:t>
                      </a:r>
                      <a:endParaRPr lang="en-US" sz="2000" b="1" dirty="0"/>
                    </a:p>
                  </a:txBody>
                  <a:tcPr anchor="ctr"/>
                </a:tc>
              </a:tr>
              <a:tr h="602320">
                <a:tc>
                  <a:txBody>
                    <a:bodyPr/>
                    <a:lstStyle/>
                    <a:p>
                      <a:r>
                        <a:rPr lang="en-US" sz="2000" b="1" dirty="0" smtClean="0"/>
                        <a:t>20-26 for any substance</a:t>
                      </a:r>
                      <a:endParaRPr lang="en-US" sz="2000" b="1" dirty="0"/>
                    </a:p>
                  </a:txBody>
                  <a:tcPr anchor="ctr"/>
                </a:tc>
                <a:tc>
                  <a:txBody>
                    <a:bodyPr/>
                    <a:lstStyle/>
                    <a:p>
                      <a:r>
                        <a:rPr lang="en-US" sz="2000" b="1" dirty="0" smtClean="0"/>
                        <a:t>High Moderate Risk</a:t>
                      </a:r>
                      <a:endParaRPr lang="en-US" sz="2000" b="1" dirty="0"/>
                    </a:p>
                  </a:txBody>
                  <a:tcPr anchor="ctr"/>
                </a:tc>
                <a:tc>
                  <a:txBody>
                    <a:bodyPr/>
                    <a:lstStyle/>
                    <a:p>
                      <a:r>
                        <a:rPr lang="en-US" sz="2000" b="1" dirty="0" smtClean="0"/>
                        <a:t>Brief Coaching</a:t>
                      </a:r>
                      <a:endParaRPr lang="en-US" sz="2000" b="1" dirty="0"/>
                    </a:p>
                  </a:txBody>
                  <a:tcPr anchor="ctr"/>
                </a:tc>
              </a:tr>
              <a:tr h="602320">
                <a:tc>
                  <a:txBody>
                    <a:bodyPr/>
                    <a:lstStyle/>
                    <a:p>
                      <a:r>
                        <a:rPr lang="en-US" sz="2000" b="1" dirty="0" smtClean="0"/>
                        <a:t>27+ for</a:t>
                      </a:r>
                      <a:r>
                        <a:rPr lang="en-US" sz="2000" b="1" baseline="0" dirty="0" smtClean="0"/>
                        <a:t> any substance</a:t>
                      </a:r>
                      <a:endParaRPr lang="en-US" sz="2000" b="1" dirty="0"/>
                    </a:p>
                  </a:txBody>
                  <a:tcPr anchor="ctr"/>
                </a:tc>
                <a:tc>
                  <a:txBody>
                    <a:bodyPr/>
                    <a:lstStyle/>
                    <a:p>
                      <a:r>
                        <a:rPr lang="en-US" sz="2000" b="1" dirty="0" smtClean="0"/>
                        <a:t>High</a:t>
                      </a:r>
                      <a:r>
                        <a:rPr lang="en-US" sz="2000" b="1" baseline="0" dirty="0" smtClean="0"/>
                        <a:t> Risk</a:t>
                      </a:r>
                      <a:endParaRPr lang="en-US" sz="2000" b="1" dirty="0"/>
                    </a:p>
                  </a:txBody>
                  <a:tcPr anchor="ctr"/>
                </a:tc>
                <a:tc>
                  <a:txBody>
                    <a:bodyPr/>
                    <a:lstStyle/>
                    <a:p>
                      <a:r>
                        <a:rPr lang="en-US" sz="2000" b="1" dirty="0" smtClean="0"/>
                        <a:t>Referral</a:t>
                      </a:r>
                      <a:r>
                        <a:rPr lang="en-US" sz="2000" b="1" baseline="0" dirty="0" smtClean="0"/>
                        <a:t> to Treatment</a:t>
                      </a:r>
                      <a:endParaRPr lang="en-US" sz="2000" b="1" dirty="0"/>
                    </a:p>
                  </a:txBody>
                  <a:tcPr anchor="ctr"/>
                </a:tc>
              </a:tr>
            </a:tbl>
          </a:graphicData>
        </a:graphic>
      </p:graphicFrame>
    </p:spTree>
    <p:extLst>
      <p:ext uri="{BB962C8B-B14F-4D97-AF65-F5344CB8AC3E}">
        <p14:creationId xmlns:p14="http://schemas.microsoft.com/office/powerpoint/2010/main" val="816566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0" hangingPunct="0"/>
            <a:endParaRPr lang="en-US"/>
          </a:p>
        </p:txBody>
      </p:sp>
      <p:sp>
        <p:nvSpPr>
          <p:cNvPr id="819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a:p>
        </p:txBody>
      </p:sp>
      <p:sp>
        <p:nvSpPr>
          <p:cNvPr id="8196" name="Rectangle 4"/>
          <p:cNvSpPr>
            <a:spLocks noGrp="1" noChangeArrowheads="1"/>
          </p:cNvSpPr>
          <p:nvPr>
            <p:ph type="title"/>
          </p:nvPr>
        </p:nvSpPr>
        <p:spPr>
          <a:xfrm>
            <a:off x="609600" y="152400"/>
            <a:ext cx="7772400" cy="1143000"/>
          </a:xfrm>
        </p:spPr>
        <p:txBody>
          <a:bodyPr lIns="90488" tIns="44450" rIns="90488" bIns="44450">
            <a:normAutofit/>
          </a:bodyPr>
          <a:lstStyle/>
          <a:p>
            <a:endParaRPr lang="en-US" sz="3600" dirty="0" smtClean="0">
              <a:solidFill>
                <a:srgbClr val="FFFFCC"/>
              </a:solidFill>
              <a:cs typeface="Trebuchet MS" pitchFamily="34" charset="0"/>
            </a:endParaRPr>
          </a:p>
        </p:txBody>
      </p:sp>
      <p:sp>
        <p:nvSpPr>
          <p:cNvPr id="37893" name="Rectangle 5"/>
          <p:cNvSpPr>
            <a:spLocks noGrp="1" noChangeArrowheads="1"/>
          </p:cNvSpPr>
          <p:nvPr>
            <p:ph idx="1"/>
          </p:nvPr>
        </p:nvSpPr>
        <p:spPr>
          <a:xfrm>
            <a:off x="1143000" y="2133600"/>
            <a:ext cx="6858000" cy="2895600"/>
          </a:xfrm>
        </p:spPr>
        <p:txBody>
          <a:bodyPr lIns="90488" tIns="44450" rIns="90488" bIns="44450" rtlCol="0">
            <a:normAutofit/>
          </a:bodyPr>
          <a:lstStyle/>
          <a:p>
            <a:pPr marL="0" indent="0" algn="ctr" fontAlgn="auto">
              <a:spcAft>
                <a:spcPts val="0"/>
              </a:spcAft>
              <a:buNone/>
              <a:defRPr/>
            </a:pPr>
            <a:r>
              <a:rPr lang="en-US" sz="3600" b="1" dirty="0" smtClean="0">
                <a:solidFill>
                  <a:srgbClr val="FFFFFF"/>
                </a:solidFill>
              </a:rPr>
              <a:t>Conclusions about behavior change?</a:t>
            </a:r>
          </a:p>
        </p:txBody>
      </p:sp>
    </p:spTree>
    <p:extLst>
      <p:ext uri="{BB962C8B-B14F-4D97-AF65-F5344CB8AC3E}">
        <p14:creationId xmlns:p14="http://schemas.microsoft.com/office/powerpoint/2010/main" val="31703219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0" hangingPunct="0"/>
            <a:endParaRPr lang="en-US"/>
          </a:p>
        </p:txBody>
      </p:sp>
      <p:sp>
        <p:nvSpPr>
          <p:cNvPr id="921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a:p>
        </p:txBody>
      </p:sp>
      <p:sp>
        <p:nvSpPr>
          <p:cNvPr id="9220" name="Rectangle 4"/>
          <p:cNvSpPr>
            <a:spLocks noGrp="1" noChangeArrowheads="1"/>
          </p:cNvSpPr>
          <p:nvPr>
            <p:ph type="title"/>
          </p:nvPr>
        </p:nvSpPr>
        <p:spPr>
          <a:xfrm>
            <a:off x="685800" y="152400"/>
            <a:ext cx="7772400" cy="762000"/>
          </a:xfrm>
        </p:spPr>
        <p:txBody>
          <a:bodyPr lIns="90488" tIns="44450" rIns="90488" bIns="44450">
            <a:normAutofit fontScale="90000"/>
          </a:bodyPr>
          <a:lstStyle/>
          <a:p>
            <a:endParaRPr lang="en-US" sz="4800" dirty="0" smtClean="0">
              <a:solidFill>
                <a:srgbClr val="FFFFFF"/>
              </a:solidFill>
              <a:cs typeface="Trebuchet MS" pitchFamily="34" charset="0"/>
            </a:endParaRPr>
          </a:p>
        </p:txBody>
      </p:sp>
      <p:sp>
        <p:nvSpPr>
          <p:cNvPr id="9221" name="Rectangle 5"/>
          <p:cNvSpPr>
            <a:spLocks noGrp="1" noChangeArrowheads="1"/>
          </p:cNvSpPr>
          <p:nvPr>
            <p:ph idx="1"/>
          </p:nvPr>
        </p:nvSpPr>
        <p:spPr>
          <a:xfrm>
            <a:off x="533400" y="1447800"/>
            <a:ext cx="8077200" cy="4191000"/>
          </a:xfrm>
        </p:spPr>
        <p:txBody>
          <a:bodyPr lIns="90488" tIns="44450" rIns="90488" bIns="44450">
            <a:normAutofit/>
          </a:bodyPr>
          <a:lstStyle/>
          <a:p>
            <a:pPr>
              <a:buClr>
                <a:schemeClr val="tx1"/>
              </a:buClr>
            </a:pPr>
            <a:r>
              <a:rPr lang="en-US" sz="2400" dirty="0" smtClean="0"/>
              <a:t>Behavioral issues are common</a:t>
            </a:r>
          </a:p>
          <a:p>
            <a:pPr>
              <a:buClr>
                <a:schemeClr val="tx1"/>
              </a:buClr>
              <a:buFont typeface="Arial"/>
              <a:buChar char="•"/>
            </a:pPr>
            <a:r>
              <a:rPr lang="en-US" sz="2400" dirty="0" smtClean="0"/>
              <a:t>Change often takes a long time and the pace of change is variable</a:t>
            </a:r>
          </a:p>
          <a:p>
            <a:pPr>
              <a:buClr>
                <a:schemeClr val="tx1"/>
              </a:buClr>
              <a:buFont typeface="Arial"/>
              <a:buChar char="•"/>
            </a:pPr>
            <a:r>
              <a:rPr lang="en-US" sz="2400" dirty="0" smtClean="0"/>
              <a:t>Knowledge is usually not sufficient to motivate</a:t>
            </a:r>
            <a:r>
              <a:rPr lang="en-US" sz="2400" dirty="0" smtClean="0">
                <a:solidFill>
                  <a:schemeClr val="folHlink"/>
                </a:solidFill>
              </a:rPr>
              <a:t> </a:t>
            </a:r>
            <a:r>
              <a:rPr lang="en-US" sz="2400" dirty="0" smtClean="0"/>
              <a:t>change</a:t>
            </a:r>
          </a:p>
          <a:p>
            <a:pPr>
              <a:buClr>
                <a:schemeClr val="tx1"/>
              </a:buClr>
              <a:buFont typeface="Arial"/>
              <a:buChar char="•"/>
            </a:pPr>
            <a:r>
              <a:rPr lang="en-US" sz="2400" dirty="0" smtClean="0"/>
              <a:t>Recurrence or relapse is the rule</a:t>
            </a:r>
          </a:p>
          <a:p>
            <a:pPr>
              <a:buClr>
                <a:schemeClr val="tx1"/>
              </a:buClr>
              <a:buFont typeface="Arial"/>
              <a:buChar char="•"/>
            </a:pPr>
            <a:r>
              <a:rPr lang="en-US" sz="2400" dirty="0" smtClean="0"/>
              <a:t>Our </a:t>
            </a:r>
            <a:r>
              <a:rPr lang="en-US" sz="2400" dirty="0"/>
              <a:t>expectations of others regarding behavior change are often </a:t>
            </a:r>
            <a:r>
              <a:rPr lang="en-US" sz="2400" dirty="0" smtClean="0"/>
              <a:t>unrealistic</a:t>
            </a:r>
          </a:p>
          <a:p>
            <a:pPr>
              <a:buClr>
                <a:schemeClr val="tx1"/>
              </a:buClr>
              <a:buFont typeface="Arial"/>
              <a:buChar char="•"/>
            </a:pPr>
            <a:r>
              <a:rPr lang="en-US" sz="2400" dirty="0" smtClean="0"/>
              <a:t>Unrealistic expectations </a:t>
            </a:r>
            <a:r>
              <a:rPr lang="en-US" sz="2400" dirty="0"/>
              <a:t>can lead to frustration and burn-out</a:t>
            </a:r>
          </a:p>
          <a:p>
            <a:pPr>
              <a:buClr>
                <a:schemeClr val="tx1"/>
              </a:buClr>
              <a:buFont typeface="Arial"/>
              <a:buChar char="•"/>
            </a:pPr>
            <a:endParaRPr lang="en-US" sz="2400" dirty="0" smtClean="0"/>
          </a:p>
        </p:txBody>
      </p:sp>
    </p:spTree>
    <p:extLst>
      <p:ext uri="{BB962C8B-B14F-4D97-AF65-F5344CB8AC3E}">
        <p14:creationId xmlns:p14="http://schemas.microsoft.com/office/powerpoint/2010/main" val="16714172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677150" cy="923925"/>
          </a:xfrm>
        </p:spPr>
        <p:txBody>
          <a:bodyPr>
            <a:normAutofit/>
          </a:bodyPr>
          <a:lstStyle/>
          <a:p>
            <a:r>
              <a:rPr lang="en-US" sz="3600" b="1" dirty="0" smtClean="0">
                <a:cs typeface="Trebuchet MS" pitchFamily="34" charset="0"/>
              </a:rPr>
              <a:t>Summary</a:t>
            </a:r>
          </a:p>
        </p:txBody>
      </p:sp>
      <p:sp>
        <p:nvSpPr>
          <p:cNvPr id="11267" name="Rectangle 3"/>
          <p:cNvSpPr>
            <a:spLocks noGrp="1" noChangeArrowheads="1"/>
          </p:cNvSpPr>
          <p:nvPr>
            <p:ph idx="1"/>
          </p:nvPr>
        </p:nvSpPr>
        <p:spPr>
          <a:xfrm>
            <a:off x="1752600" y="1905000"/>
            <a:ext cx="5867400" cy="4495800"/>
          </a:xfrm>
        </p:spPr>
        <p:txBody>
          <a:bodyPr/>
          <a:lstStyle/>
          <a:p>
            <a:r>
              <a:rPr lang="en-US" sz="2400" dirty="0" smtClean="0"/>
              <a:t>MI puts all this into perspective</a:t>
            </a:r>
          </a:p>
          <a:p>
            <a:r>
              <a:rPr lang="en-US" sz="2400" dirty="0" smtClean="0"/>
              <a:t>We’ve ALL tried to change behaviors!  </a:t>
            </a:r>
          </a:p>
          <a:p>
            <a:r>
              <a:rPr lang="en-US" sz="2400" dirty="0" smtClean="0"/>
              <a:t>There is no us vs. them</a:t>
            </a:r>
          </a:p>
          <a:p>
            <a:pPr marL="0" indent="0">
              <a:buNone/>
            </a:pPr>
            <a:endParaRPr lang="en-US" sz="2400" dirty="0" smtClean="0"/>
          </a:p>
          <a:p>
            <a:pPr>
              <a:buFont typeface="Wingdings" pitchFamily="2" charset="2"/>
              <a:buNone/>
            </a:pPr>
            <a:endParaRPr lang="en-US" sz="4000" dirty="0" smtClean="0"/>
          </a:p>
          <a:p>
            <a:pPr>
              <a:buFont typeface="Wingdings" pitchFamily="2" charset="2"/>
              <a:buNone/>
            </a:pPr>
            <a:endParaRPr lang="en-US" sz="4000" dirty="0" smtClean="0"/>
          </a:p>
        </p:txBody>
      </p:sp>
    </p:spTree>
    <p:extLst>
      <p:ext uri="{BB962C8B-B14F-4D97-AF65-F5344CB8AC3E}">
        <p14:creationId xmlns:p14="http://schemas.microsoft.com/office/powerpoint/2010/main" val="2549058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85825"/>
          </a:xfrm>
        </p:spPr>
        <p:txBody>
          <a:bodyPr>
            <a:noAutofit/>
          </a:bodyPr>
          <a:lstStyle/>
          <a:p>
            <a:r>
              <a:rPr lang="en-US" sz="3200" b="1" dirty="0" smtClean="0"/>
              <a:t/>
            </a:r>
            <a:br>
              <a:rPr lang="en-US" sz="3200" b="1" dirty="0" smtClean="0"/>
            </a:br>
            <a:r>
              <a:rPr lang="en-US" sz="3200" b="1" dirty="0" smtClean="0"/>
              <a:t>MI Spirit</a:t>
            </a:r>
            <a:endParaRPr lang="en-US" sz="3200" b="1" dirty="0"/>
          </a:p>
        </p:txBody>
      </p:sp>
      <p:sp>
        <p:nvSpPr>
          <p:cNvPr id="3" name="Content Placeholder 2"/>
          <p:cNvSpPr>
            <a:spLocks noGrp="1"/>
          </p:cNvSpPr>
          <p:nvPr>
            <p:ph idx="1"/>
          </p:nvPr>
        </p:nvSpPr>
        <p:spPr>
          <a:xfrm>
            <a:off x="304800" y="1143000"/>
            <a:ext cx="8610600" cy="5715000"/>
          </a:xfrm>
        </p:spPr>
        <p:txBody>
          <a:bodyPr>
            <a:normAutofit fontScale="92500" lnSpcReduction="20000"/>
          </a:bodyPr>
          <a:lstStyle/>
          <a:p>
            <a:pPr marL="0" indent="0">
              <a:spcBef>
                <a:spcPts val="0"/>
              </a:spcBef>
              <a:buNone/>
            </a:pPr>
            <a:endParaRPr lang="en-US" sz="2400" dirty="0" smtClean="0"/>
          </a:p>
          <a:p>
            <a:pPr marL="0" indent="0">
              <a:spcBef>
                <a:spcPts val="0"/>
              </a:spcBef>
              <a:buNone/>
            </a:pPr>
            <a:r>
              <a:rPr lang="en-US" sz="2400" dirty="0" smtClean="0"/>
              <a:t>Motivational Interviewing is both a philosophy and set of techniques and skills.  The philosophy is embodied in MI Spirit which includes four core values: </a:t>
            </a:r>
          </a:p>
          <a:p>
            <a:pPr marL="0" indent="0">
              <a:spcBef>
                <a:spcPts val="0"/>
              </a:spcBef>
              <a:buNone/>
            </a:pPr>
            <a:endParaRPr lang="en-US" sz="2400" b="1" dirty="0" smtClean="0"/>
          </a:p>
          <a:p>
            <a:pPr>
              <a:spcBef>
                <a:spcPts val="0"/>
              </a:spcBef>
            </a:pPr>
            <a:r>
              <a:rPr lang="en-US" sz="2400" b="1" dirty="0" smtClean="0"/>
              <a:t>Collaboration  -  The patient is the expert in their own life and active partner in change  rather than a passive recipient of your expertise. </a:t>
            </a:r>
          </a:p>
          <a:p>
            <a:pPr>
              <a:spcBef>
                <a:spcPts val="0"/>
              </a:spcBef>
            </a:pPr>
            <a:endParaRPr lang="en-US" sz="2400" b="1" dirty="0" smtClean="0"/>
          </a:p>
          <a:p>
            <a:pPr>
              <a:spcBef>
                <a:spcPts val="0"/>
              </a:spcBef>
            </a:pPr>
            <a:r>
              <a:rPr lang="en-US" sz="2400" b="1" dirty="0" smtClean="0"/>
              <a:t>Evocation  -  Elicit the patient’s own reasons for change rather than imposing your own.</a:t>
            </a:r>
          </a:p>
          <a:p>
            <a:pPr>
              <a:spcBef>
                <a:spcPts val="0"/>
              </a:spcBef>
            </a:pPr>
            <a:endParaRPr lang="en-US" sz="2400" b="1" dirty="0" smtClean="0"/>
          </a:p>
          <a:p>
            <a:pPr>
              <a:spcBef>
                <a:spcPts val="0"/>
              </a:spcBef>
            </a:pPr>
            <a:r>
              <a:rPr lang="en-US" sz="2400" b="1" dirty="0" smtClean="0"/>
              <a:t>Autonomy -  Change is up to the patient, not you!</a:t>
            </a:r>
          </a:p>
          <a:p>
            <a:pPr>
              <a:spcBef>
                <a:spcPts val="0"/>
              </a:spcBef>
            </a:pPr>
            <a:endParaRPr lang="en-US" sz="2400" b="1" dirty="0" smtClean="0"/>
          </a:p>
          <a:p>
            <a:pPr>
              <a:spcBef>
                <a:spcPts val="0"/>
              </a:spcBef>
            </a:pPr>
            <a:r>
              <a:rPr lang="en-US" sz="2400" b="1" dirty="0" smtClean="0"/>
              <a:t>Compassion – YOUR motivation to help your patient achieve a good outcome</a:t>
            </a:r>
            <a:endParaRPr lang="en-US" sz="2400" dirty="0"/>
          </a:p>
          <a:p>
            <a:pPr marL="0" indent="2914650">
              <a:spcBef>
                <a:spcPts val="0"/>
              </a:spcBef>
              <a:buNone/>
            </a:pPr>
            <a:endParaRPr lang="en-US" sz="2400" b="1" dirty="0" smtClean="0"/>
          </a:p>
          <a:p>
            <a:pPr marL="0" indent="0">
              <a:buNone/>
            </a:pPr>
            <a:r>
              <a:rPr lang="en-US" sz="2400" dirty="0" smtClean="0"/>
              <a:t>Embracing these values will make the techniques and skills easier to perfect</a:t>
            </a:r>
            <a:r>
              <a:rPr lang="en-US" sz="2000" dirty="0" smtClean="0"/>
              <a:t>.  </a:t>
            </a:r>
          </a:p>
          <a:p>
            <a:pPr marL="0" indent="0">
              <a:buNone/>
            </a:pPr>
            <a:r>
              <a:rPr lang="en-US" sz="2000" dirty="0" smtClean="0"/>
              <a:t>	</a:t>
            </a:r>
          </a:p>
          <a:p>
            <a:pPr marL="274320" indent="-274320"/>
            <a:endParaRPr lang="en-US" sz="2200" dirty="0" smtClean="0"/>
          </a:p>
        </p:txBody>
      </p:sp>
    </p:spTree>
    <p:extLst>
      <p:ext uri="{BB962C8B-B14F-4D97-AF65-F5344CB8AC3E}">
        <p14:creationId xmlns:p14="http://schemas.microsoft.com/office/powerpoint/2010/main" val="38961203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idx="4294967295"/>
          </p:nvPr>
        </p:nvSpPr>
        <p:spPr>
          <a:xfrm>
            <a:off x="0" y="609600"/>
            <a:ext cx="9144000" cy="533400"/>
          </a:xfrm>
        </p:spPr>
        <p:txBody>
          <a:bodyPr>
            <a:normAutofit fontScale="90000"/>
          </a:bodyPr>
          <a:lstStyle/>
          <a:p>
            <a:r>
              <a:rPr lang="en-US" sz="3600" b="1" dirty="0" smtClean="0">
                <a:latin typeface="Arial" charset="0"/>
              </a:rPr>
              <a:t>Motivational Interviewing:  </a:t>
            </a:r>
            <a:br>
              <a:rPr lang="en-US" sz="3600" b="1" dirty="0" smtClean="0">
                <a:latin typeface="Arial" charset="0"/>
              </a:rPr>
            </a:br>
            <a:r>
              <a:rPr lang="en-US" sz="3600" b="1" dirty="0" smtClean="0">
                <a:latin typeface="Arial" charset="0"/>
              </a:rPr>
              <a:t>Key Principles</a:t>
            </a:r>
          </a:p>
        </p:txBody>
      </p:sp>
      <p:sp>
        <p:nvSpPr>
          <p:cNvPr id="371715" name="Rectangle 3"/>
          <p:cNvSpPr>
            <a:spLocks noGrp="1" noChangeArrowheads="1"/>
          </p:cNvSpPr>
          <p:nvPr>
            <p:ph type="body" idx="4294967295"/>
          </p:nvPr>
        </p:nvSpPr>
        <p:spPr>
          <a:xfrm>
            <a:off x="2667000" y="2209800"/>
            <a:ext cx="5181600" cy="3810000"/>
          </a:xfrm>
        </p:spPr>
        <p:txBody>
          <a:bodyPr>
            <a:normAutofit/>
          </a:bodyPr>
          <a:lstStyle/>
          <a:p>
            <a:pPr marL="533400" indent="-533400">
              <a:buFontTx/>
              <a:buAutoNum type="arabicPeriod"/>
            </a:pPr>
            <a:r>
              <a:rPr lang="en-US" sz="2000" dirty="0" smtClean="0">
                <a:latin typeface="Arial" charset="0"/>
              </a:rPr>
              <a:t>Express Empathy</a:t>
            </a:r>
          </a:p>
          <a:p>
            <a:pPr marL="533400" indent="-533400">
              <a:buFontTx/>
              <a:buAutoNum type="arabicPeriod"/>
            </a:pPr>
            <a:endParaRPr lang="en-US" sz="2000" dirty="0" smtClean="0">
              <a:latin typeface="Arial" charset="0"/>
            </a:endParaRPr>
          </a:p>
          <a:p>
            <a:pPr marL="533400" indent="-533400">
              <a:buFontTx/>
              <a:buAutoNum type="arabicPeriod"/>
            </a:pPr>
            <a:r>
              <a:rPr lang="en-US" sz="2000" dirty="0" smtClean="0">
                <a:latin typeface="Arial" charset="0"/>
              </a:rPr>
              <a:t>Develop Discrepancy</a:t>
            </a:r>
          </a:p>
          <a:p>
            <a:pPr marL="533400" indent="-533400">
              <a:buFontTx/>
              <a:buAutoNum type="arabicPeriod"/>
            </a:pPr>
            <a:endParaRPr lang="en-US" sz="2000" dirty="0" smtClean="0">
              <a:latin typeface="Arial" charset="0"/>
            </a:endParaRPr>
          </a:p>
          <a:p>
            <a:pPr marL="533400" indent="-533400">
              <a:buFontTx/>
              <a:buAutoNum type="arabicPeriod"/>
            </a:pPr>
            <a:r>
              <a:rPr lang="en-US" sz="2000" dirty="0" smtClean="0">
                <a:latin typeface="Arial" charset="0"/>
              </a:rPr>
              <a:t>Roll with Resistance</a:t>
            </a:r>
          </a:p>
          <a:p>
            <a:pPr marL="533400" indent="-533400">
              <a:buFontTx/>
              <a:buAutoNum type="arabicPeriod"/>
            </a:pPr>
            <a:endParaRPr lang="en-US" sz="2000" dirty="0" smtClean="0">
              <a:latin typeface="Arial" charset="0"/>
            </a:endParaRPr>
          </a:p>
          <a:p>
            <a:pPr marL="533400" indent="-533400">
              <a:buFontTx/>
              <a:buAutoNum type="arabicPeriod"/>
            </a:pPr>
            <a:r>
              <a:rPr lang="en-US" sz="2000" dirty="0" smtClean="0">
                <a:latin typeface="Arial" charset="0"/>
              </a:rPr>
              <a:t>Support Self-Efficacy</a:t>
            </a:r>
          </a:p>
          <a:p>
            <a:pPr marL="533400" indent="-533400">
              <a:buNone/>
            </a:pPr>
            <a:endParaRPr lang="en-US" sz="2400" dirty="0" smtClean="0">
              <a:latin typeface="Arial" charset="0"/>
            </a:endParaRPr>
          </a:p>
        </p:txBody>
      </p:sp>
    </p:spTree>
    <p:extLst>
      <p:ext uri="{BB962C8B-B14F-4D97-AF65-F5344CB8AC3E}">
        <p14:creationId xmlns:p14="http://schemas.microsoft.com/office/powerpoint/2010/main" val="546813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idx="4294967295"/>
          </p:nvPr>
        </p:nvSpPr>
        <p:spPr>
          <a:xfrm>
            <a:off x="0" y="152400"/>
            <a:ext cx="9144000" cy="685800"/>
          </a:xfrm>
        </p:spPr>
        <p:txBody>
          <a:bodyPr>
            <a:normAutofit/>
          </a:bodyPr>
          <a:lstStyle/>
          <a:p>
            <a:r>
              <a:rPr lang="en-US" sz="3200" b="1" dirty="0" smtClean="0">
                <a:latin typeface="Arial" charset="0"/>
              </a:rPr>
              <a:t>Motivational Interviewing</a:t>
            </a:r>
          </a:p>
        </p:txBody>
      </p:sp>
      <p:sp>
        <p:nvSpPr>
          <p:cNvPr id="372739" name="Rectangle 3"/>
          <p:cNvSpPr>
            <a:spLocks noGrp="1" noChangeArrowheads="1"/>
          </p:cNvSpPr>
          <p:nvPr>
            <p:ph type="body" idx="4294967295"/>
          </p:nvPr>
        </p:nvSpPr>
        <p:spPr>
          <a:xfrm>
            <a:off x="457200" y="990600"/>
            <a:ext cx="8153400" cy="3276600"/>
          </a:xfrm>
        </p:spPr>
        <p:txBody>
          <a:bodyPr>
            <a:normAutofit/>
          </a:bodyPr>
          <a:lstStyle/>
          <a:p>
            <a:pPr marL="533400" indent="-533400" algn="ctr">
              <a:buFontTx/>
              <a:buNone/>
            </a:pPr>
            <a:r>
              <a:rPr lang="en-US" dirty="0" smtClean="0">
                <a:latin typeface="Arial" charset="0"/>
              </a:rPr>
              <a:t>Express Empathy</a:t>
            </a:r>
          </a:p>
          <a:p>
            <a:pPr marL="533400" indent="-533400" algn="ctr">
              <a:buFontTx/>
              <a:buNone/>
            </a:pPr>
            <a:endParaRPr lang="en-US" b="1" i="1" u="sng" dirty="0" smtClean="0">
              <a:latin typeface="Arial" charset="0"/>
            </a:endParaRPr>
          </a:p>
          <a:p>
            <a:pPr marL="0" indent="0">
              <a:buNone/>
              <a:tabLst>
                <a:tab pos="685800" algn="l"/>
              </a:tabLst>
            </a:pPr>
            <a:r>
              <a:rPr lang="en-US" sz="2200" dirty="0" smtClean="0">
                <a:latin typeface="Arial" charset="0"/>
              </a:rPr>
              <a:t>	See the world from the patient’s perspective with a 	nonjudgmental attitude. </a:t>
            </a:r>
          </a:p>
          <a:p>
            <a:pPr marL="533400" indent="-533400">
              <a:buFontTx/>
              <a:buNone/>
            </a:pPr>
            <a:r>
              <a:rPr lang="en-US" sz="2200" dirty="0" smtClean="0">
                <a:latin typeface="Arial" charset="0"/>
              </a:rPr>
              <a:t> </a:t>
            </a:r>
          </a:p>
          <a:p>
            <a:pPr marL="0" indent="0">
              <a:buNone/>
            </a:pPr>
            <a:endParaRPr lang="en-US" sz="2200" dirty="0" smtClean="0">
              <a:latin typeface="Arial" charset="0"/>
            </a:endParaRPr>
          </a:p>
        </p:txBody>
      </p:sp>
      <p:sp>
        <p:nvSpPr>
          <p:cNvPr id="2" name="TextBox 1"/>
          <p:cNvSpPr txBox="1"/>
          <p:nvPr/>
        </p:nvSpPr>
        <p:spPr>
          <a:xfrm>
            <a:off x="685800" y="3657600"/>
            <a:ext cx="7620000" cy="1908215"/>
          </a:xfrm>
          <a:prstGeom prst="rect">
            <a:avLst/>
          </a:prstGeom>
          <a:solidFill>
            <a:schemeClr val="tx1">
              <a:lumMod val="85000"/>
            </a:schemeClr>
          </a:solidFill>
          <a:ln w="15875">
            <a:solidFill>
              <a:schemeClr val="bg1"/>
            </a:solidFill>
          </a:ln>
        </p:spPr>
        <p:txBody>
          <a:bodyPr wrap="square" rtlCol="0">
            <a:spAutoFit/>
          </a:bodyPr>
          <a:lstStyle/>
          <a:p>
            <a:r>
              <a:rPr lang="en-US" sz="2000" b="1" dirty="0">
                <a:solidFill>
                  <a:schemeClr val="bg1"/>
                </a:solidFill>
                <a:cs typeface="Arial" pitchFamily="34" charset="0"/>
              </a:rPr>
              <a:t>Examples</a:t>
            </a:r>
            <a:r>
              <a:rPr lang="en-US" sz="2000" b="1" dirty="0" smtClean="0">
                <a:solidFill>
                  <a:schemeClr val="bg1"/>
                </a:solidFill>
                <a:cs typeface="Arial" pitchFamily="34" charset="0"/>
              </a:rPr>
              <a:t>:</a:t>
            </a:r>
            <a:endParaRPr lang="en-US" sz="2000" dirty="0">
              <a:ln>
                <a:solidFill>
                  <a:schemeClr val="accent1"/>
                </a:solidFill>
              </a:ln>
              <a:solidFill>
                <a:schemeClr val="bg1"/>
              </a:solidFill>
              <a:cs typeface="Arial" pitchFamily="34" charset="0"/>
            </a:endParaRPr>
          </a:p>
          <a:p>
            <a:pPr marL="285750" indent="-285750">
              <a:buFont typeface="Arial" pitchFamily="34" charset="0"/>
              <a:buChar char="•"/>
            </a:pPr>
            <a:r>
              <a:rPr lang="en-US" sz="2000" b="1" i="1" dirty="0">
                <a:solidFill>
                  <a:schemeClr val="bg1"/>
                </a:solidFill>
                <a:cs typeface="Arial" pitchFamily="34" charset="0"/>
              </a:rPr>
              <a:t>I can see how drinking and relaxing with your friends would be hard to give up.</a:t>
            </a:r>
          </a:p>
          <a:p>
            <a:pPr marL="285750" indent="-285750"/>
            <a:endParaRPr lang="en-US" sz="2000" b="1" i="1" dirty="0">
              <a:solidFill>
                <a:schemeClr val="bg1"/>
              </a:solidFill>
              <a:cs typeface="Arial" pitchFamily="34" charset="0"/>
            </a:endParaRPr>
          </a:p>
          <a:p>
            <a:pPr marL="285750" indent="-285750">
              <a:buFont typeface="Arial" pitchFamily="34" charset="0"/>
              <a:buChar char="•"/>
            </a:pPr>
            <a:r>
              <a:rPr lang="en-US" sz="2000" b="1" i="1" dirty="0">
                <a:solidFill>
                  <a:schemeClr val="bg1"/>
                </a:solidFill>
                <a:cs typeface="Arial" pitchFamily="34" charset="0"/>
              </a:rPr>
              <a:t>Being a single parent can really be stressful.</a:t>
            </a:r>
          </a:p>
          <a:p>
            <a:endParaRPr lang="en-US" dirty="0"/>
          </a:p>
        </p:txBody>
      </p:sp>
    </p:spTree>
    <p:extLst>
      <p:ext uri="{BB962C8B-B14F-4D97-AF65-F5344CB8AC3E}">
        <p14:creationId xmlns:p14="http://schemas.microsoft.com/office/powerpoint/2010/main" val="362926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idx="4294967295"/>
          </p:nvPr>
        </p:nvSpPr>
        <p:spPr>
          <a:xfrm>
            <a:off x="-19050" y="0"/>
            <a:ext cx="9144000" cy="914400"/>
          </a:xfrm>
        </p:spPr>
        <p:txBody>
          <a:bodyPr>
            <a:normAutofit/>
          </a:bodyPr>
          <a:lstStyle/>
          <a:p>
            <a:r>
              <a:rPr lang="en-US" sz="3200" b="1" dirty="0" smtClean="0">
                <a:latin typeface="Arial" charset="0"/>
              </a:rPr>
              <a:t>Motivational Interviewing</a:t>
            </a:r>
          </a:p>
        </p:txBody>
      </p:sp>
      <p:sp>
        <p:nvSpPr>
          <p:cNvPr id="374787" name="Rectangle 3"/>
          <p:cNvSpPr>
            <a:spLocks noGrp="1" noChangeArrowheads="1"/>
          </p:cNvSpPr>
          <p:nvPr>
            <p:ph type="body" idx="4294967295"/>
          </p:nvPr>
        </p:nvSpPr>
        <p:spPr>
          <a:xfrm>
            <a:off x="457200" y="1143000"/>
            <a:ext cx="7924800" cy="5715000"/>
          </a:xfrm>
          <a:ln w="0" cmpd="sng">
            <a:noFill/>
          </a:ln>
        </p:spPr>
        <p:txBody>
          <a:bodyPr>
            <a:normAutofit/>
          </a:bodyPr>
          <a:lstStyle/>
          <a:p>
            <a:pPr marL="533400" indent="-533400" algn="ctr">
              <a:buFontTx/>
              <a:buNone/>
            </a:pPr>
            <a:r>
              <a:rPr lang="en-US" dirty="0" smtClean="0">
                <a:latin typeface="Arial" charset="0"/>
              </a:rPr>
              <a:t>	</a:t>
            </a:r>
            <a:r>
              <a:rPr lang="en-US" sz="3000" dirty="0" smtClean="0">
                <a:latin typeface="Arial" charset="0"/>
              </a:rPr>
              <a:t>Develop Discrepancy</a:t>
            </a:r>
          </a:p>
          <a:p>
            <a:pPr marL="533400" indent="-533400">
              <a:buFontTx/>
              <a:buNone/>
            </a:pPr>
            <a:endParaRPr lang="en-US" sz="2200" b="1" i="1" u="sng" dirty="0" smtClean="0">
              <a:latin typeface="Arial" charset="0"/>
            </a:endParaRPr>
          </a:p>
          <a:p>
            <a:pPr marL="533400" indent="-533400">
              <a:spcBef>
                <a:spcPct val="0"/>
              </a:spcBef>
              <a:spcAft>
                <a:spcPct val="30000"/>
              </a:spcAft>
            </a:pPr>
            <a:r>
              <a:rPr lang="en-US" sz="2200" dirty="0" smtClean="0">
                <a:latin typeface="Arial" charset="0"/>
              </a:rPr>
              <a:t>Motivation is a function of the discrepancy between the patients’ present behaviors and his/her values.  Awareness of the discrepancy can motivate change. </a:t>
            </a:r>
          </a:p>
          <a:p>
            <a:pPr marL="533400" indent="-533400">
              <a:spcBef>
                <a:spcPct val="30000"/>
              </a:spcBef>
              <a:spcAft>
                <a:spcPct val="30000"/>
              </a:spcAft>
            </a:pPr>
            <a:r>
              <a:rPr lang="en-US" sz="2200" dirty="0" smtClean="0">
                <a:latin typeface="Arial" charset="0"/>
              </a:rPr>
              <a:t>The provider elicits and explores the patient’s own arguments for change as a path out of ambivalence. </a:t>
            </a:r>
          </a:p>
          <a:p>
            <a:pPr marL="533400" indent="-533400">
              <a:spcBef>
                <a:spcPct val="30000"/>
              </a:spcBef>
              <a:spcAft>
                <a:spcPct val="30000"/>
              </a:spcAft>
            </a:pPr>
            <a:endParaRPr lang="en-US" sz="2000" dirty="0" smtClean="0">
              <a:latin typeface="Arial" charset="0"/>
            </a:endParaRPr>
          </a:p>
        </p:txBody>
      </p:sp>
      <p:sp>
        <p:nvSpPr>
          <p:cNvPr id="2" name="TextBox 1"/>
          <p:cNvSpPr txBox="1"/>
          <p:nvPr/>
        </p:nvSpPr>
        <p:spPr>
          <a:xfrm>
            <a:off x="628650" y="4343400"/>
            <a:ext cx="7924800" cy="1938992"/>
          </a:xfrm>
          <a:prstGeom prst="rect">
            <a:avLst/>
          </a:prstGeom>
          <a:solidFill>
            <a:schemeClr val="tx1">
              <a:lumMod val="85000"/>
            </a:schemeClr>
          </a:solidFill>
          <a:ln w="15875">
            <a:solidFill>
              <a:schemeClr val="bg1"/>
            </a:solidFill>
          </a:ln>
        </p:spPr>
        <p:txBody>
          <a:bodyPr wrap="square" rtlCol="0">
            <a:spAutoFit/>
          </a:bodyPr>
          <a:lstStyle/>
          <a:p>
            <a:r>
              <a:rPr lang="en-US" sz="2000" b="1" dirty="0">
                <a:solidFill>
                  <a:schemeClr val="bg1"/>
                </a:solidFill>
              </a:rPr>
              <a:t>Examples </a:t>
            </a:r>
            <a:r>
              <a:rPr lang="en-US" sz="2000" b="1" dirty="0" smtClean="0">
                <a:solidFill>
                  <a:schemeClr val="bg1"/>
                </a:solidFill>
              </a:rPr>
              <a:t>:</a:t>
            </a:r>
            <a:endParaRPr lang="en-US" sz="2000" dirty="0">
              <a:solidFill>
                <a:schemeClr val="bg1"/>
              </a:solidFill>
            </a:endParaRPr>
          </a:p>
          <a:p>
            <a:pPr marL="285750" indent="-285750">
              <a:buFont typeface="Arial" pitchFamily="34" charset="0"/>
              <a:buChar char="•"/>
            </a:pPr>
            <a:r>
              <a:rPr lang="en-US" sz="2000" b="1" i="1" dirty="0">
                <a:solidFill>
                  <a:schemeClr val="bg1"/>
                </a:solidFill>
              </a:rPr>
              <a:t>You really care about your job but your drinking sometimes seems to impact on your performance.</a:t>
            </a:r>
          </a:p>
          <a:p>
            <a:pPr marL="285750" indent="-285750">
              <a:buFont typeface="Arial" pitchFamily="34" charset="0"/>
              <a:buChar char="•"/>
            </a:pPr>
            <a:endParaRPr lang="en-US" sz="2000" b="1" i="1" dirty="0">
              <a:solidFill>
                <a:schemeClr val="bg1"/>
              </a:solidFill>
            </a:endParaRPr>
          </a:p>
          <a:p>
            <a:pPr marL="285750" indent="-285750">
              <a:buFont typeface="Arial" pitchFamily="34" charset="0"/>
              <a:buChar char="•"/>
            </a:pPr>
            <a:r>
              <a:rPr lang="en-US" sz="2000" b="1" i="1" dirty="0">
                <a:solidFill>
                  <a:schemeClr val="bg1"/>
                </a:solidFill>
              </a:rPr>
              <a:t>You really want to be a good role model for your kids but you sometimes wonder what they think about your drinking.</a:t>
            </a:r>
          </a:p>
        </p:txBody>
      </p:sp>
    </p:spTree>
    <p:extLst>
      <p:ext uri="{BB962C8B-B14F-4D97-AF65-F5344CB8AC3E}">
        <p14:creationId xmlns:p14="http://schemas.microsoft.com/office/powerpoint/2010/main" val="727159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idx="4294967295"/>
          </p:nvPr>
        </p:nvSpPr>
        <p:spPr>
          <a:xfrm>
            <a:off x="0" y="152400"/>
            <a:ext cx="9144000" cy="914400"/>
          </a:xfrm>
        </p:spPr>
        <p:txBody>
          <a:bodyPr>
            <a:normAutofit/>
          </a:bodyPr>
          <a:lstStyle/>
          <a:p>
            <a:r>
              <a:rPr lang="en-US" sz="3200" b="1" dirty="0" smtClean="0">
                <a:latin typeface="Arial" charset="0"/>
              </a:rPr>
              <a:t>Motivational Interviewing</a:t>
            </a:r>
          </a:p>
        </p:txBody>
      </p:sp>
      <p:sp>
        <p:nvSpPr>
          <p:cNvPr id="375811" name="Rectangle 3"/>
          <p:cNvSpPr>
            <a:spLocks noGrp="1" noChangeArrowheads="1"/>
          </p:cNvSpPr>
          <p:nvPr>
            <p:ph type="body" idx="4294967295"/>
          </p:nvPr>
        </p:nvSpPr>
        <p:spPr>
          <a:xfrm>
            <a:off x="457200" y="1066800"/>
            <a:ext cx="8153400" cy="5562600"/>
          </a:xfrm>
        </p:spPr>
        <p:txBody>
          <a:bodyPr/>
          <a:lstStyle/>
          <a:p>
            <a:pPr marL="533400" indent="-533400" algn="ctr">
              <a:buFontTx/>
              <a:buNone/>
            </a:pPr>
            <a:r>
              <a:rPr lang="en-US" sz="3000" dirty="0" smtClean="0">
                <a:latin typeface="Arial" charset="0"/>
              </a:rPr>
              <a:t>Roll with Resistance</a:t>
            </a:r>
          </a:p>
          <a:p>
            <a:pPr marL="533400" indent="-533400" algn="ctr">
              <a:buFontTx/>
              <a:buNone/>
            </a:pPr>
            <a:endParaRPr lang="en-US" b="1" dirty="0" smtClean="0">
              <a:latin typeface="Arial" charset="0"/>
            </a:endParaRPr>
          </a:p>
          <a:p>
            <a:pPr marL="533400" indent="-533400"/>
            <a:r>
              <a:rPr lang="en-US" sz="2000" dirty="0" smtClean="0">
                <a:latin typeface="Arial" charset="0"/>
              </a:rPr>
              <a:t>Resistance to change is viewed as normal and expected.</a:t>
            </a:r>
          </a:p>
          <a:p>
            <a:pPr marL="533400" indent="-533400"/>
            <a:endParaRPr lang="en-US" sz="2000" dirty="0" smtClean="0">
              <a:latin typeface="Arial" charset="0"/>
            </a:endParaRPr>
          </a:p>
          <a:p>
            <a:pPr marL="533400" indent="-533400"/>
            <a:r>
              <a:rPr lang="en-US" sz="2000" dirty="0" smtClean="0">
                <a:latin typeface="Arial" charset="0"/>
              </a:rPr>
              <a:t>Fears and apprehensions underlie ambivalence to change. </a:t>
            </a:r>
          </a:p>
          <a:p>
            <a:pPr marL="533400" indent="-533400">
              <a:buFontTx/>
              <a:buNone/>
            </a:pPr>
            <a:endParaRPr lang="en-US" sz="2000" dirty="0" smtClean="0">
              <a:latin typeface="Arial" charset="0"/>
            </a:endParaRPr>
          </a:p>
          <a:p>
            <a:pPr marL="533400" indent="-533400"/>
            <a:r>
              <a:rPr lang="en-US" sz="2000" dirty="0" smtClean="0">
                <a:latin typeface="Arial" charset="0"/>
              </a:rPr>
              <a:t>The provider tries to understand and respect both sides of ambivalence.  Arguments against change are met with acceptance and empathy. </a:t>
            </a:r>
          </a:p>
        </p:txBody>
      </p:sp>
      <p:sp>
        <p:nvSpPr>
          <p:cNvPr id="2" name="TextBox 1"/>
          <p:cNvSpPr txBox="1"/>
          <p:nvPr/>
        </p:nvSpPr>
        <p:spPr>
          <a:xfrm>
            <a:off x="609600" y="4953000"/>
            <a:ext cx="8229600" cy="1631216"/>
          </a:xfrm>
          <a:prstGeom prst="rect">
            <a:avLst/>
          </a:prstGeom>
          <a:solidFill>
            <a:schemeClr val="tx1">
              <a:lumMod val="85000"/>
            </a:schemeClr>
          </a:solidFill>
          <a:ln w="15875">
            <a:solidFill>
              <a:schemeClr val="bg1"/>
            </a:solidFill>
          </a:ln>
        </p:spPr>
        <p:txBody>
          <a:bodyPr wrap="square" rtlCol="0">
            <a:spAutoFit/>
          </a:bodyPr>
          <a:lstStyle/>
          <a:p>
            <a:r>
              <a:rPr lang="en-US" sz="2000" b="1" dirty="0">
                <a:solidFill>
                  <a:schemeClr val="bg1"/>
                </a:solidFill>
              </a:rPr>
              <a:t>Examples</a:t>
            </a:r>
            <a:r>
              <a:rPr lang="en-US" sz="2000" b="1" dirty="0" smtClean="0">
                <a:solidFill>
                  <a:schemeClr val="bg1"/>
                </a:solidFill>
              </a:rPr>
              <a:t>:</a:t>
            </a:r>
            <a:endParaRPr lang="en-US" sz="2000" i="1" dirty="0">
              <a:solidFill>
                <a:schemeClr val="bg1"/>
              </a:solidFill>
            </a:endParaRPr>
          </a:p>
          <a:p>
            <a:pPr marL="274320" indent="-274320">
              <a:buFont typeface="Arial" pitchFamily="34" charset="0"/>
              <a:buChar char="•"/>
            </a:pPr>
            <a:r>
              <a:rPr lang="en-US" sz="2000" b="1" i="1" dirty="0" smtClean="0">
                <a:solidFill>
                  <a:schemeClr val="bg1"/>
                </a:solidFill>
              </a:rPr>
              <a:t>If you would rather not talk about your alcohol use right now, let’s just focus on why you came in today.  Maybe we can discuss it another time.</a:t>
            </a:r>
          </a:p>
          <a:p>
            <a:pPr marL="274320" indent="-274320">
              <a:buFont typeface="Arial" pitchFamily="34" charset="0"/>
              <a:buChar char="•"/>
            </a:pPr>
            <a:endParaRPr lang="en-US" sz="2000" b="1" i="1" dirty="0">
              <a:solidFill>
                <a:schemeClr val="bg1"/>
              </a:solidFill>
            </a:endParaRPr>
          </a:p>
          <a:p>
            <a:pPr marL="274320" indent="-274320">
              <a:buFont typeface="Arial" pitchFamily="34" charset="0"/>
              <a:buChar char="•"/>
            </a:pPr>
            <a:r>
              <a:rPr lang="en-US" sz="2000" b="1" i="1" dirty="0">
                <a:solidFill>
                  <a:schemeClr val="bg1"/>
                </a:solidFill>
              </a:rPr>
              <a:t>I know this is difficult to talk about.  </a:t>
            </a:r>
          </a:p>
        </p:txBody>
      </p:sp>
    </p:spTree>
    <p:extLst>
      <p:ext uri="{BB962C8B-B14F-4D97-AF65-F5344CB8AC3E}">
        <p14:creationId xmlns:p14="http://schemas.microsoft.com/office/powerpoint/2010/main" val="1724421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idx="4294967295"/>
          </p:nvPr>
        </p:nvSpPr>
        <p:spPr>
          <a:xfrm>
            <a:off x="0" y="152400"/>
            <a:ext cx="9144000" cy="914400"/>
          </a:xfrm>
        </p:spPr>
        <p:txBody>
          <a:bodyPr>
            <a:normAutofit/>
          </a:bodyPr>
          <a:lstStyle/>
          <a:p>
            <a:r>
              <a:rPr lang="en-US" sz="3200" b="1" dirty="0" smtClean="0">
                <a:latin typeface="Arial" charset="0"/>
              </a:rPr>
              <a:t>Motivational Interviewing</a:t>
            </a:r>
          </a:p>
        </p:txBody>
      </p:sp>
      <p:sp>
        <p:nvSpPr>
          <p:cNvPr id="376835" name="Rectangle 3"/>
          <p:cNvSpPr>
            <a:spLocks noGrp="1" noChangeArrowheads="1"/>
          </p:cNvSpPr>
          <p:nvPr>
            <p:ph type="body" idx="4294967295"/>
          </p:nvPr>
        </p:nvSpPr>
        <p:spPr>
          <a:xfrm>
            <a:off x="533400" y="1143000"/>
            <a:ext cx="8153400" cy="3886200"/>
          </a:xfrm>
        </p:spPr>
        <p:txBody>
          <a:bodyPr>
            <a:normAutofit/>
          </a:bodyPr>
          <a:lstStyle/>
          <a:p>
            <a:pPr marL="533400" indent="-533400" algn="ctr">
              <a:lnSpc>
                <a:spcPct val="90000"/>
              </a:lnSpc>
              <a:buFontTx/>
              <a:buNone/>
            </a:pPr>
            <a:r>
              <a:rPr lang="en-US" sz="3200" dirty="0" smtClean="0">
                <a:latin typeface="Arial" charset="0"/>
              </a:rPr>
              <a:t>Support Self-Efficacy</a:t>
            </a:r>
          </a:p>
          <a:p>
            <a:pPr marL="533400" indent="-533400">
              <a:lnSpc>
                <a:spcPct val="90000"/>
              </a:lnSpc>
              <a:buFontTx/>
              <a:buNone/>
            </a:pPr>
            <a:endParaRPr lang="en-US" sz="3200" b="1" i="1" u="sng" dirty="0" smtClean="0">
              <a:latin typeface="Arial" charset="0"/>
            </a:endParaRPr>
          </a:p>
          <a:p>
            <a:pPr marL="533400" indent="-533400">
              <a:lnSpc>
                <a:spcPct val="90000"/>
              </a:lnSpc>
            </a:pPr>
            <a:r>
              <a:rPr lang="en-US" sz="2000" dirty="0" smtClean="0">
                <a:latin typeface="Arial" charset="0"/>
              </a:rPr>
              <a:t>Acknowledge the patient’s capacity to change. Reinforce the patient’s ability to be successful in making positive behavior change.</a:t>
            </a:r>
          </a:p>
          <a:p>
            <a:pPr marL="533400" indent="-533400">
              <a:lnSpc>
                <a:spcPct val="90000"/>
              </a:lnSpc>
            </a:pPr>
            <a:endParaRPr lang="en-US" sz="2000" dirty="0" smtClean="0">
              <a:latin typeface="Arial" charset="0"/>
            </a:endParaRPr>
          </a:p>
          <a:p>
            <a:pPr marL="533400" indent="-533400">
              <a:lnSpc>
                <a:spcPct val="90000"/>
              </a:lnSpc>
            </a:pPr>
            <a:r>
              <a:rPr lang="en-US" sz="2000" dirty="0" smtClean="0">
                <a:latin typeface="Arial" charset="0"/>
              </a:rPr>
              <a:t>Acknowledge and support the patient’s autonomy in the change process. </a:t>
            </a:r>
          </a:p>
        </p:txBody>
      </p:sp>
      <p:sp>
        <p:nvSpPr>
          <p:cNvPr id="2" name="TextBox 1"/>
          <p:cNvSpPr txBox="1"/>
          <p:nvPr/>
        </p:nvSpPr>
        <p:spPr>
          <a:xfrm>
            <a:off x="685800" y="4419600"/>
            <a:ext cx="8001000" cy="1631216"/>
          </a:xfrm>
          <a:prstGeom prst="rect">
            <a:avLst/>
          </a:prstGeom>
          <a:solidFill>
            <a:schemeClr val="tx1">
              <a:lumMod val="85000"/>
            </a:schemeClr>
          </a:solidFill>
          <a:ln w="15875">
            <a:solidFill>
              <a:schemeClr val="bg1"/>
            </a:solidFill>
          </a:ln>
        </p:spPr>
        <p:txBody>
          <a:bodyPr wrap="square" rtlCol="0">
            <a:spAutoFit/>
          </a:bodyPr>
          <a:lstStyle/>
          <a:p>
            <a:r>
              <a:rPr lang="en-US" sz="2000" b="1" dirty="0">
                <a:solidFill>
                  <a:schemeClr val="bg1"/>
                </a:solidFill>
              </a:rPr>
              <a:t>Examples</a:t>
            </a:r>
            <a:r>
              <a:rPr lang="en-US" sz="2000" b="1" dirty="0" smtClean="0">
                <a:solidFill>
                  <a:schemeClr val="bg1"/>
                </a:solidFill>
              </a:rPr>
              <a:t>:</a:t>
            </a:r>
            <a:endParaRPr lang="en-US" sz="2000" i="1" dirty="0">
              <a:solidFill>
                <a:schemeClr val="bg1"/>
              </a:solidFill>
            </a:endParaRPr>
          </a:p>
          <a:p>
            <a:pPr marL="274320" indent="-274320">
              <a:buFont typeface="Arial" pitchFamily="34" charset="0"/>
              <a:buChar char="•"/>
            </a:pPr>
            <a:r>
              <a:rPr lang="en-US" sz="2000" b="1" i="1" dirty="0">
                <a:solidFill>
                  <a:schemeClr val="bg1"/>
                </a:solidFill>
              </a:rPr>
              <a:t>You have accomplished a lot in your life.  I think you are up to this challenge</a:t>
            </a:r>
            <a:r>
              <a:rPr lang="en-US" sz="2000" b="1" i="1" dirty="0" smtClean="0">
                <a:solidFill>
                  <a:schemeClr val="bg1"/>
                </a:solidFill>
              </a:rPr>
              <a:t>.</a:t>
            </a:r>
            <a:endParaRPr lang="en-US" sz="2000" b="1" i="1" dirty="0">
              <a:solidFill>
                <a:schemeClr val="bg1"/>
              </a:solidFill>
            </a:endParaRPr>
          </a:p>
          <a:p>
            <a:pPr marL="274320" indent="-274320">
              <a:buFont typeface="Arial" pitchFamily="34" charset="0"/>
              <a:buChar char="•"/>
            </a:pPr>
            <a:r>
              <a:rPr lang="en-US" sz="2000" b="1" i="1" dirty="0">
                <a:solidFill>
                  <a:schemeClr val="bg1"/>
                </a:solidFill>
              </a:rPr>
              <a:t>I have shared my concerns about the health risks but whether or not you cut back on your drinking is up to you.</a:t>
            </a:r>
          </a:p>
        </p:txBody>
      </p:sp>
    </p:spTree>
    <p:extLst>
      <p:ext uri="{BB962C8B-B14F-4D97-AF65-F5344CB8AC3E}">
        <p14:creationId xmlns:p14="http://schemas.microsoft.com/office/powerpoint/2010/main" val="1486268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b="1" dirty="0">
                <a:latin typeface="Arial" pitchFamily="34" charset="0"/>
                <a:cs typeface="Arial" pitchFamily="34" charset="0"/>
              </a:rPr>
              <a:t>Tools</a:t>
            </a:r>
            <a:br>
              <a:rPr lang="en-US" b="1" dirty="0">
                <a:latin typeface="Arial" pitchFamily="34" charset="0"/>
                <a:cs typeface="Arial" pitchFamily="34" charset="0"/>
              </a:rPr>
            </a:br>
            <a:endParaRPr lang="en-US" dirty="0"/>
          </a:p>
        </p:txBody>
      </p:sp>
      <p:sp>
        <p:nvSpPr>
          <p:cNvPr id="3" name="Content Placeholder 2"/>
          <p:cNvSpPr>
            <a:spLocks noGrp="1"/>
          </p:cNvSpPr>
          <p:nvPr>
            <p:ph idx="1"/>
          </p:nvPr>
        </p:nvSpPr>
        <p:spPr>
          <a:xfrm>
            <a:off x="457200" y="1295400"/>
            <a:ext cx="8229600" cy="4525963"/>
          </a:xfrm>
        </p:spPr>
        <p:txBody>
          <a:bodyPr/>
          <a:lstStyle/>
          <a:p>
            <a:pPr algn="ctr">
              <a:buNone/>
            </a:pPr>
            <a:endParaRPr lang="en-US" dirty="0" smtClean="0"/>
          </a:p>
          <a:p>
            <a:pPr algn="ctr">
              <a:buNone/>
            </a:pPr>
            <a:r>
              <a:rPr lang="en-US" dirty="0" smtClean="0"/>
              <a:t>Self Evaluation Rulers</a:t>
            </a:r>
          </a:p>
          <a:p>
            <a:pPr algn="ctr">
              <a:buNone/>
            </a:pPr>
            <a:r>
              <a:rPr lang="en-US" dirty="0" smtClean="0"/>
              <a:t>Readiness Ruler</a:t>
            </a:r>
          </a:p>
          <a:p>
            <a:pPr algn="ctr">
              <a:buNone/>
            </a:pPr>
            <a:r>
              <a:rPr lang="en-US" dirty="0" smtClean="0"/>
              <a:t>Decisional Balance</a:t>
            </a:r>
          </a:p>
          <a:p>
            <a:pPr algn="ctr">
              <a:buNone/>
            </a:pPr>
            <a:r>
              <a:rPr lang="en-US" dirty="0" smtClean="0"/>
              <a:t>Self Help Online Resources</a:t>
            </a:r>
          </a:p>
        </p:txBody>
      </p:sp>
    </p:spTree>
    <p:extLst>
      <p:ext uri="{BB962C8B-B14F-4D97-AF65-F5344CB8AC3E}">
        <p14:creationId xmlns:p14="http://schemas.microsoft.com/office/powerpoint/2010/main" val="3698388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Question</a:t>
            </a:r>
            <a:endParaRPr lang="en-US"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How many health care providers does it take to change a light bulb?</a:t>
            </a:r>
            <a:endParaRPr lang="en-US" dirty="0"/>
          </a:p>
        </p:txBody>
      </p:sp>
    </p:spTree>
    <p:extLst>
      <p:ext uri="{BB962C8B-B14F-4D97-AF65-F5344CB8AC3E}">
        <p14:creationId xmlns:p14="http://schemas.microsoft.com/office/powerpoint/2010/main" val="4155811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idx="4294967295"/>
          </p:nvPr>
        </p:nvSpPr>
        <p:spPr>
          <a:xfrm>
            <a:off x="381000" y="304800"/>
            <a:ext cx="8382000" cy="914400"/>
          </a:xfrm>
        </p:spPr>
        <p:txBody>
          <a:bodyPr>
            <a:normAutofit/>
          </a:bodyPr>
          <a:lstStyle/>
          <a:p>
            <a:r>
              <a:rPr lang="en-US" sz="3200" b="1" dirty="0" smtClean="0">
                <a:latin typeface="Arial" charset="0"/>
              </a:rPr>
              <a:t>TOOLS:  Self Evaluation Rulers</a:t>
            </a:r>
          </a:p>
        </p:txBody>
      </p:sp>
      <p:sp>
        <p:nvSpPr>
          <p:cNvPr id="444419" name="Rectangle 3"/>
          <p:cNvSpPr>
            <a:spLocks noGrp="1" noChangeArrowheads="1"/>
          </p:cNvSpPr>
          <p:nvPr>
            <p:ph type="body" idx="4294967295"/>
          </p:nvPr>
        </p:nvSpPr>
        <p:spPr>
          <a:xfrm>
            <a:off x="190500" y="1257420"/>
            <a:ext cx="8382000" cy="5181600"/>
          </a:xfrm>
        </p:spPr>
        <p:txBody>
          <a:bodyPr>
            <a:normAutofit/>
          </a:bodyPr>
          <a:lstStyle/>
          <a:p>
            <a:pPr algn="just">
              <a:buFontTx/>
              <a:buNone/>
            </a:pPr>
            <a:r>
              <a:rPr lang="en-US" dirty="0" smtClean="0">
                <a:latin typeface="Arial" charset="0"/>
              </a:rPr>
              <a:t>   </a:t>
            </a:r>
            <a:r>
              <a:rPr lang="en-US" sz="2000" dirty="0" smtClean="0">
                <a:latin typeface="Arial" charset="0"/>
              </a:rPr>
              <a:t>Self evaluation and readiness rulers can be used at various points in the intervention:</a:t>
            </a:r>
          </a:p>
          <a:p>
            <a:pPr algn="just">
              <a:buFontTx/>
              <a:buNone/>
            </a:pPr>
            <a:endParaRPr lang="en-US" sz="2000" dirty="0">
              <a:latin typeface="Arial" charset="0"/>
            </a:endParaRPr>
          </a:p>
          <a:p>
            <a:pPr marL="800100" indent="-457200" algn="just"/>
            <a:r>
              <a:rPr lang="en-US" sz="2000" dirty="0" smtClean="0">
                <a:latin typeface="Arial" charset="0"/>
              </a:rPr>
              <a:t>Near the beginning, after the health risks have been discussed, to help determine the patient’s stage of change:</a:t>
            </a:r>
          </a:p>
          <a:p>
            <a:pPr marL="800100" indent="-457200" algn="just"/>
            <a:endParaRPr lang="en-US" sz="2000" dirty="0" smtClean="0">
              <a:latin typeface="Arial" charset="0"/>
            </a:endParaRPr>
          </a:p>
          <a:p>
            <a:pPr marL="800100" indent="-457200" algn="just"/>
            <a:endParaRPr lang="en-US" sz="2000" dirty="0">
              <a:latin typeface="Arial" charset="0"/>
            </a:endParaRPr>
          </a:p>
          <a:p>
            <a:pPr marL="800100" indent="-457200" algn="just"/>
            <a:r>
              <a:rPr lang="en-US" sz="2000" dirty="0">
                <a:latin typeface="Arial" charset="0"/>
              </a:rPr>
              <a:t>D</a:t>
            </a:r>
            <a:r>
              <a:rPr lang="en-US" sz="2000" dirty="0" smtClean="0">
                <a:latin typeface="Arial" charset="0"/>
              </a:rPr>
              <a:t>uring the intervention to encourage the patient to talk about reasons for change:</a:t>
            </a:r>
          </a:p>
          <a:p>
            <a:pPr indent="0" algn="just">
              <a:buNone/>
            </a:pPr>
            <a:endParaRPr lang="en-US" sz="2000" dirty="0" smtClean="0">
              <a:latin typeface="Arial" charset="0"/>
            </a:endParaRPr>
          </a:p>
          <a:p>
            <a:pPr marL="800100" indent="-457200" algn="just"/>
            <a:endParaRPr lang="en-US" sz="2000" dirty="0" smtClean="0">
              <a:latin typeface="Arial" charset="0"/>
            </a:endParaRPr>
          </a:p>
          <a:p>
            <a:pPr marL="800100" indent="-457200" algn="just"/>
            <a:r>
              <a:rPr lang="en-US" sz="2000" dirty="0" smtClean="0">
                <a:latin typeface="Arial" charset="0"/>
              </a:rPr>
              <a:t>Towards the end of the intervention to solidify commitment:</a:t>
            </a:r>
          </a:p>
          <a:p>
            <a:pPr marL="800100" indent="-457200" algn="just"/>
            <a:endParaRPr lang="en-US" sz="2000" dirty="0" smtClean="0">
              <a:latin typeface="Arial" charset="0"/>
            </a:endParaRPr>
          </a:p>
          <a:p>
            <a:endParaRPr lang="en-US" dirty="0" smtClean="0">
              <a:latin typeface="Arial" charset="0"/>
            </a:endParaRPr>
          </a:p>
        </p:txBody>
      </p:sp>
      <p:sp>
        <p:nvSpPr>
          <p:cNvPr id="3" name="TextBox 2"/>
          <p:cNvSpPr txBox="1"/>
          <p:nvPr/>
        </p:nvSpPr>
        <p:spPr>
          <a:xfrm>
            <a:off x="1114424" y="3276600"/>
            <a:ext cx="7648576" cy="400110"/>
          </a:xfrm>
          <a:prstGeom prst="rect">
            <a:avLst/>
          </a:prstGeom>
          <a:solidFill>
            <a:schemeClr val="tx1">
              <a:lumMod val="85000"/>
            </a:schemeClr>
          </a:solidFill>
        </p:spPr>
        <p:txBody>
          <a:bodyPr wrap="square" rtlCol="0">
            <a:spAutoFit/>
          </a:bodyPr>
          <a:lstStyle/>
          <a:p>
            <a:pPr marL="1200150" lvl="1" indent="-1143000"/>
            <a:r>
              <a:rPr lang="en-US" sz="2000" b="1" i="1" dirty="0" smtClean="0">
                <a:solidFill>
                  <a:schemeClr val="bg1"/>
                </a:solidFill>
                <a:latin typeface="Arial" charset="0"/>
              </a:rPr>
              <a:t>Have you thought about cutting down?  How ready are you?</a:t>
            </a:r>
            <a:endParaRPr lang="en-US" sz="2000" b="1" i="1" dirty="0">
              <a:solidFill>
                <a:schemeClr val="bg1"/>
              </a:solidFill>
              <a:latin typeface="Arial" charset="0"/>
            </a:endParaRPr>
          </a:p>
        </p:txBody>
      </p:sp>
      <p:sp>
        <p:nvSpPr>
          <p:cNvPr id="4" name="TextBox 3"/>
          <p:cNvSpPr txBox="1"/>
          <p:nvPr/>
        </p:nvSpPr>
        <p:spPr>
          <a:xfrm>
            <a:off x="1114424" y="4695915"/>
            <a:ext cx="7648575" cy="400110"/>
          </a:xfrm>
          <a:prstGeom prst="rect">
            <a:avLst/>
          </a:prstGeom>
          <a:solidFill>
            <a:schemeClr val="tx1">
              <a:lumMod val="85000"/>
            </a:schemeClr>
          </a:solidFill>
        </p:spPr>
        <p:txBody>
          <a:bodyPr wrap="square" rtlCol="0">
            <a:spAutoFit/>
          </a:bodyPr>
          <a:lstStyle/>
          <a:p>
            <a:pPr marL="0" lvl="1"/>
            <a:r>
              <a:rPr lang="en-US" sz="2000" b="1" i="1" dirty="0">
                <a:solidFill>
                  <a:schemeClr val="bg1"/>
                </a:solidFill>
                <a:latin typeface="Arial" charset="0"/>
              </a:rPr>
              <a:t>You rated your readiness to change at </a:t>
            </a:r>
            <a:r>
              <a:rPr lang="en-US" sz="2000" b="1" i="1" dirty="0" smtClean="0">
                <a:solidFill>
                  <a:schemeClr val="bg1"/>
                </a:solidFill>
                <a:latin typeface="Arial" charset="0"/>
              </a:rPr>
              <a:t>5.  </a:t>
            </a:r>
            <a:r>
              <a:rPr lang="en-US" sz="2000" b="1" i="1" dirty="0">
                <a:solidFill>
                  <a:schemeClr val="bg1"/>
                </a:solidFill>
                <a:latin typeface="Arial" charset="0"/>
              </a:rPr>
              <a:t>Why </a:t>
            </a:r>
            <a:r>
              <a:rPr lang="en-US" sz="2000" b="1" i="1" dirty="0" smtClean="0">
                <a:solidFill>
                  <a:schemeClr val="bg1"/>
                </a:solidFill>
                <a:latin typeface="Arial" charset="0"/>
              </a:rPr>
              <a:t>not a 2 or 3?</a:t>
            </a:r>
            <a:endParaRPr lang="en-US" sz="2000" b="1" i="1" dirty="0">
              <a:solidFill>
                <a:schemeClr val="bg1"/>
              </a:solidFill>
              <a:latin typeface="Arial" charset="0"/>
            </a:endParaRPr>
          </a:p>
        </p:txBody>
      </p:sp>
      <p:sp>
        <p:nvSpPr>
          <p:cNvPr id="6" name="TextBox 5"/>
          <p:cNvSpPr txBox="1"/>
          <p:nvPr/>
        </p:nvSpPr>
        <p:spPr>
          <a:xfrm>
            <a:off x="1095374" y="5857965"/>
            <a:ext cx="7667626" cy="400110"/>
          </a:xfrm>
          <a:prstGeom prst="rect">
            <a:avLst/>
          </a:prstGeom>
          <a:solidFill>
            <a:schemeClr val="tx1">
              <a:lumMod val="85000"/>
            </a:schemeClr>
          </a:solidFill>
        </p:spPr>
        <p:txBody>
          <a:bodyPr wrap="square" rtlCol="0">
            <a:spAutoFit/>
          </a:bodyPr>
          <a:lstStyle/>
          <a:p>
            <a:pPr marL="0" lvl="1"/>
            <a:r>
              <a:rPr lang="en-US" sz="2000" b="1" i="1" dirty="0">
                <a:solidFill>
                  <a:schemeClr val="bg1"/>
                </a:solidFill>
                <a:latin typeface="Arial" charset="0"/>
              </a:rPr>
              <a:t>How confident are you that you can make a change? </a:t>
            </a:r>
          </a:p>
        </p:txBody>
      </p:sp>
    </p:spTree>
    <p:extLst>
      <p:ext uri="{BB962C8B-B14F-4D97-AF65-F5344CB8AC3E}">
        <p14:creationId xmlns:p14="http://schemas.microsoft.com/office/powerpoint/2010/main" val="3661314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457200" y="1828800"/>
            <a:ext cx="8229600" cy="4648200"/>
          </a:xfrm>
        </p:spPr>
        <p:txBody>
          <a:bodyPr>
            <a:normAutofit/>
          </a:bodyPr>
          <a:lstStyle/>
          <a:p>
            <a:pPr marL="0" eaLnBrk="1" hangingPunct="1">
              <a:buFont typeface="Wingdings" pitchFamily="2" charset="2"/>
              <a:buNone/>
            </a:pPr>
            <a:r>
              <a:rPr lang="en-US" sz="2000" dirty="0" smtClean="0"/>
              <a:t>On the following line, make an X at the point that shows how </a:t>
            </a:r>
            <a:r>
              <a:rPr lang="en-US" sz="2000" dirty="0" smtClean="0">
                <a:solidFill>
                  <a:schemeClr val="tx2"/>
                </a:solidFill>
              </a:rPr>
              <a:t>important</a:t>
            </a:r>
            <a:r>
              <a:rPr lang="en-US" sz="2000" dirty="0" smtClean="0"/>
              <a:t> it is to you to change your (target behavior).</a:t>
            </a:r>
          </a:p>
          <a:p>
            <a:pPr eaLnBrk="1" hangingPunct="1">
              <a:buFont typeface="Wingdings" pitchFamily="2" charset="2"/>
              <a:buNone/>
            </a:pPr>
            <a:endParaRPr lang="en-US" sz="2000" i="1" dirty="0" smtClean="0"/>
          </a:p>
          <a:p>
            <a:pPr eaLnBrk="1" hangingPunct="1">
              <a:buFont typeface="Wingdings" pitchFamily="2" charset="2"/>
              <a:buNone/>
            </a:pPr>
            <a:endParaRPr lang="en-US" sz="2000" dirty="0" smtClean="0"/>
          </a:p>
          <a:p>
            <a:pPr marL="0" eaLnBrk="1" hangingPunct="1">
              <a:buFont typeface="Wingdings" pitchFamily="2" charset="2"/>
              <a:buNone/>
            </a:pPr>
            <a:endParaRPr lang="en-US" sz="2000" b="1" dirty="0" smtClean="0"/>
          </a:p>
          <a:p>
            <a:pPr marL="0" eaLnBrk="1" hangingPunct="1">
              <a:buFont typeface="Wingdings" pitchFamily="2" charset="2"/>
              <a:buNone/>
            </a:pPr>
            <a:endParaRPr lang="en-US" sz="2000" b="1" dirty="0" smtClean="0"/>
          </a:p>
          <a:p>
            <a:pPr marL="0" eaLnBrk="1" hangingPunct="1">
              <a:buFont typeface="Wingdings" pitchFamily="2" charset="2"/>
              <a:buNone/>
            </a:pPr>
            <a:r>
              <a:rPr lang="en-US" sz="2000" dirty="0" smtClean="0"/>
              <a:t>On the following line, make an X at the point that shows how </a:t>
            </a:r>
            <a:r>
              <a:rPr lang="en-US" sz="2000" dirty="0" smtClean="0">
                <a:solidFill>
                  <a:schemeClr val="tx2"/>
                </a:solidFill>
              </a:rPr>
              <a:t>confident </a:t>
            </a:r>
            <a:r>
              <a:rPr lang="en-US" sz="2000" dirty="0" smtClean="0"/>
              <a:t>you are that you can change your (target behavior).</a:t>
            </a:r>
          </a:p>
          <a:p>
            <a:pPr eaLnBrk="1" hangingPunct="1">
              <a:buFont typeface="Wingdings" pitchFamily="2" charset="2"/>
              <a:buNone/>
            </a:pPr>
            <a:endParaRPr lang="en-US" sz="2000" dirty="0" smtClean="0"/>
          </a:p>
          <a:p>
            <a:pPr eaLnBrk="1" hangingPunct="1">
              <a:buFont typeface="Wingdings" pitchFamily="2" charset="2"/>
              <a:buNone/>
            </a:pPr>
            <a:endParaRPr lang="en-US" sz="2000" dirty="0" smtClean="0"/>
          </a:p>
          <a:p>
            <a:pPr marL="0">
              <a:buNone/>
            </a:pPr>
            <a:endParaRPr lang="en-US" sz="2000" dirty="0" smtClean="0"/>
          </a:p>
          <a:p>
            <a:pPr marL="0">
              <a:buNone/>
            </a:pPr>
            <a:r>
              <a:rPr lang="en-US" sz="2000" i="1" dirty="0" smtClean="0"/>
              <a:t>Note:  This can also be presented verbally by asking the patient to rate importance and confidence on a scale of one to ten.</a:t>
            </a:r>
          </a:p>
          <a:p>
            <a:pPr eaLnBrk="1" hangingPunct="1">
              <a:buFont typeface="Wingdings" pitchFamily="2" charset="2"/>
              <a:buNone/>
            </a:pPr>
            <a:endParaRPr lang="en-US" sz="2000" i="1" dirty="0" smtClean="0"/>
          </a:p>
          <a:p>
            <a:pPr eaLnBrk="1" hangingPunct="1">
              <a:buFont typeface="Wingdings" pitchFamily="2" charset="2"/>
              <a:buNone/>
            </a:pPr>
            <a:endParaRPr lang="en-US" sz="2000" dirty="0" smtClean="0"/>
          </a:p>
          <a:p>
            <a:pPr eaLnBrk="1" hangingPunct="1">
              <a:buFont typeface="Wingdings" pitchFamily="2" charset="2"/>
              <a:buNone/>
            </a:pPr>
            <a:endParaRPr lang="en-US" sz="2000" dirty="0" smtClean="0"/>
          </a:p>
          <a:p>
            <a:pPr eaLnBrk="1" hangingPunct="1">
              <a:buFont typeface="Wingdings" pitchFamily="2" charset="2"/>
              <a:buNone/>
            </a:pPr>
            <a:endParaRPr lang="en-US" sz="2000" dirty="0" smtClean="0"/>
          </a:p>
        </p:txBody>
      </p:sp>
      <p:sp>
        <p:nvSpPr>
          <p:cNvPr id="136194" name="Rectangle 2"/>
          <p:cNvSpPr>
            <a:spLocks noGrp="1" noChangeArrowheads="1"/>
          </p:cNvSpPr>
          <p:nvPr>
            <p:ph type="title"/>
          </p:nvPr>
        </p:nvSpPr>
        <p:spPr>
          <a:xfrm>
            <a:off x="762000" y="304800"/>
            <a:ext cx="7772400" cy="1143000"/>
          </a:xfrm>
        </p:spPr>
        <p:txBody>
          <a:bodyPr>
            <a:normAutofit/>
          </a:bodyPr>
          <a:lstStyle/>
          <a:p>
            <a:pPr eaLnBrk="1" hangingPunct="1"/>
            <a:r>
              <a:rPr lang="en-US" sz="3200" b="1" dirty="0" smtClean="0">
                <a:latin typeface="Arial" pitchFamily="34" charset="0"/>
                <a:cs typeface="Arial" pitchFamily="34" charset="0"/>
              </a:rPr>
              <a:t>TOOLS:  Self Evaluation Rulers</a:t>
            </a:r>
          </a:p>
        </p:txBody>
      </p:sp>
      <p:sp>
        <p:nvSpPr>
          <p:cNvPr id="136196" name="Line 4"/>
          <p:cNvSpPr>
            <a:spLocks noChangeShapeType="1"/>
          </p:cNvSpPr>
          <p:nvPr/>
        </p:nvSpPr>
        <p:spPr bwMode="auto">
          <a:xfrm>
            <a:off x="609600" y="2895600"/>
            <a:ext cx="7848600" cy="0"/>
          </a:xfrm>
          <a:prstGeom prst="line">
            <a:avLst/>
          </a:prstGeom>
          <a:noFill/>
          <a:ln w="25400">
            <a:solidFill>
              <a:schemeClr val="tx1"/>
            </a:solidFill>
            <a:miter lim="800000"/>
            <a:headEnd/>
            <a:tailEnd/>
          </a:ln>
        </p:spPr>
        <p:txBody>
          <a:bodyPr wrap="none"/>
          <a:lstStyle/>
          <a:p>
            <a:r>
              <a:rPr lang="en-US" b="1" dirty="0" smtClean="0"/>
              <a:t>0                                                                       5                                                                     10</a:t>
            </a:r>
            <a:endParaRPr lang="en-US" b="1" dirty="0"/>
          </a:p>
        </p:txBody>
      </p:sp>
      <p:sp>
        <p:nvSpPr>
          <p:cNvPr id="136197" name="Line 5"/>
          <p:cNvSpPr>
            <a:spLocks noChangeShapeType="1"/>
          </p:cNvSpPr>
          <p:nvPr/>
        </p:nvSpPr>
        <p:spPr bwMode="auto">
          <a:xfrm>
            <a:off x="533400" y="5029200"/>
            <a:ext cx="7848600" cy="0"/>
          </a:xfrm>
          <a:prstGeom prst="line">
            <a:avLst/>
          </a:prstGeom>
          <a:noFill/>
          <a:ln w="25400">
            <a:solidFill>
              <a:schemeClr val="tx1"/>
            </a:solidFill>
            <a:miter lim="800000"/>
            <a:headEnd/>
            <a:tailEnd/>
          </a:ln>
        </p:spPr>
        <p:txBody>
          <a:bodyPr wrap="none"/>
          <a:lstStyle/>
          <a:p>
            <a:r>
              <a:rPr lang="en-US" b="1" dirty="0" smtClean="0"/>
              <a:t> 0                                                                        5                                                                     10</a:t>
            </a:r>
            <a:endParaRPr lang="en-US" b="1" dirty="0"/>
          </a:p>
        </p:txBody>
      </p:sp>
    </p:spTree>
    <p:extLst>
      <p:ext uri="{BB962C8B-B14F-4D97-AF65-F5344CB8AC3E}">
        <p14:creationId xmlns:p14="http://schemas.microsoft.com/office/powerpoint/2010/main" val="1143223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685800" y="381000"/>
            <a:ext cx="7858125" cy="861774"/>
          </a:xfrm>
          <a:prstGeom prst="rect">
            <a:avLst/>
          </a:prstGeom>
          <a:noFill/>
          <a:ln w="9525">
            <a:noFill/>
            <a:miter lim="800000"/>
            <a:headEnd/>
            <a:tailEnd/>
          </a:ln>
        </p:spPr>
        <p:txBody>
          <a:bodyPr>
            <a:spAutoFit/>
          </a:bodyPr>
          <a:lstStyle/>
          <a:p>
            <a:pPr algn="ctr"/>
            <a:r>
              <a:rPr lang="en-US" sz="3200" b="1" dirty="0" smtClean="0">
                <a:latin typeface="Arial" pitchFamily="34" charset="0"/>
                <a:cs typeface="Arial" pitchFamily="34" charset="0"/>
              </a:rPr>
              <a:t>TOOLS:  Readiness Ruler  </a:t>
            </a:r>
            <a:endParaRPr lang="en-US" sz="3200" b="1" dirty="0">
              <a:latin typeface="Arial" pitchFamily="34" charset="0"/>
              <a:cs typeface="Arial" pitchFamily="34" charset="0"/>
            </a:endParaRPr>
          </a:p>
          <a:p>
            <a:pPr algn="ctr"/>
            <a:endParaRPr lang="en-US" sz="1800" dirty="0"/>
          </a:p>
        </p:txBody>
      </p:sp>
      <p:sp>
        <p:nvSpPr>
          <p:cNvPr id="135171" name="Text Box 3"/>
          <p:cNvSpPr txBox="1">
            <a:spLocks noChangeArrowheads="1"/>
          </p:cNvSpPr>
          <p:nvPr/>
        </p:nvSpPr>
        <p:spPr bwMode="auto">
          <a:xfrm>
            <a:off x="381000" y="4724400"/>
            <a:ext cx="2133600" cy="923330"/>
          </a:xfrm>
          <a:prstGeom prst="rect">
            <a:avLst/>
          </a:prstGeom>
          <a:noFill/>
          <a:ln w="9525">
            <a:noFill/>
            <a:miter lim="800000"/>
            <a:headEnd/>
            <a:tailEnd/>
          </a:ln>
        </p:spPr>
        <p:txBody>
          <a:bodyPr wrap="square">
            <a:spAutoFit/>
          </a:bodyPr>
          <a:lstStyle/>
          <a:p>
            <a:pPr algn="ctr"/>
            <a:r>
              <a:rPr lang="en-US" sz="1800" b="1" dirty="0" smtClean="0"/>
              <a:t>Not </a:t>
            </a:r>
            <a:r>
              <a:rPr lang="en-US" sz="1800" b="1" dirty="0"/>
              <a:t>at all ready to </a:t>
            </a:r>
            <a:r>
              <a:rPr lang="en-US" sz="1800" b="1" dirty="0" smtClean="0"/>
              <a:t>change</a:t>
            </a:r>
          </a:p>
          <a:p>
            <a:pPr algn="ctr"/>
            <a:r>
              <a:rPr lang="en-US" b="1" dirty="0" smtClean="0"/>
              <a:t>(Precontemplation)</a:t>
            </a:r>
            <a:endParaRPr lang="en-US" sz="1800" b="1" dirty="0"/>
          </a:p>
        </p:txBody>
      </p:sp>
      <p:sp>
        <p:nvSpPr>
          <p:cNvPr id="135172" name="Text Box 4"/>
          <p:cNvSpPr txBox="1">
            <a:spLocks noChangeArrowheads="1"/>
          </p:cNvSpPr>
          <p:nvPr/>
        </p:nvSpPr>
        <p:spPr bwMode="auto">
          <a:xfrm>
            <a:off x="2895600" y="4724400"/>
            <a:ext cx="1828800" cy="1200329"/>
          </a:xfrm>
          <a:prstGeom prst="rect">
            <a:avLst/>
          </a:prstGeom>
          <a:noFill/>
          <a:ln w="9525">
            <a:noFill/>
            <a:miter lim="800000"/>
            <a:headEnd/>
            <a:tailEnd/>
          </a:ln>
        </p:spPr>
        <p:txBody>
          <a:bodyPr wrap="square">
            <a:spAutoFit/>
          </a:bodyPr>
          <a:lstStyle/>
          <a:p>
            <a:pPr algn="ctr"/>
            <a:r>
              <a:rPr lang="en-US" sz="1800" b="1" dirty="0"/>
              <a:t>Thinking </a:t>
            </a:r>
          </a:p>
          <a:p>
            <a:pPr algn="ctr"/>
            <a:r>
              <a:rPr lang="en-US" sz="1800" b="1" dirty="0"/>
              <a:t>about </a:t>
            </a:r>
            <a:r>
              <a:rPr lang="en-US" sz="1800" b="1" dirty="0" smtClean="0"/>
              <a:t>changing</a:t>
            </a:r>
          </a:p>
          <a:p>
            <a:pPr algn="ctr"/>
            <a:r>
              <a:rPr lang="en-US" b="1" dirty="0" smtClean="0"/>
              <a:t>(Contemplation)</a:t>
            </a:r>
            <a:endParaRPr lang="en-US" sz="1800" b="1" dirty="0"/>
          </a:p>
          <a:p>
            <a:pPr algn="ctr"/>
            <a:endParaRPr lang="en-US" sz="1800" dirty="0"/>
          </a:p>
        </p:txBody>
      </p:sp>
      <p:sp>
        <p:nvSpPr>
          <p:cNvPr id="135173" name="Text Box 5"/>
          <p:cNvSpPr txBox="1">
            <a:spLocks noChangeArrowheads="1"/>
          </p:cNvSpPr>
          <p:nvPr/>
        </p:nvSpPr>
        <p:spPr bwMode="auto">
          <a:xfrm>
            <a:off x="7315200" y="4800600"/>
            <a:ext cx="1295401" cy="1477328"/>
          </a:xfrm>
          <a:prstGeom prst="rect">
            <a:avLst/>
          </a:prstGeom>
          <a:noFill/>
          <a:ln w="9525">
            <a:noFill/>
            <a:miter lim="800000"/>
            <a:headEnd/>
            <a:tailEnd/>
          </a:ln>
        </p:spPr>
        <p:txBody>
          <a:bodyPr wrap="square">
            <a:spAutoFit/>
          </a:bodyPr>
          <a:lstStyle/>
          <a:p>
            <a:pPr algn="ctr"/>
            <a:r>
              <a:rPr lang="en-US" sz="1800" b="1" dirty="0"/>
              <a:t>Actively </a:t>
            </a:r>
          </a:p>
          <a:p>
            <a:pPr algn="ctr"/>
            <a:r>
              <a:rPr lang="en-US" sz="1800" b="1" dirty="0" smtClean="0"/>
              <a:t>Changing</a:t>
            </a:r>
          </a:p>
          <a:p>
            <a:pPr algn="ctr"/>
            <a:r>
              <a:rPr lang="en-US" b="1" dirty="0" smtClean="0"/>
              <a:t>(Action)</a:t>
            </a:r>
            <a:r>
              <a:rPr lang="en-US" sz="1800" b="1" dirty="0" smtClean="0"/>
              <a:t> </a:t>
            </a:r>
            <a:endParaRPr lang="en-US" sz="1800" b="1" dirty="0"/>
          </a:p>
          <a:p>
            <a:pPr algn="ctr"/>
            <a:endParaRPr lang="en-US" sz="1800" dirty="0"/>
          </a:p>
          <a:p>
            <a:pPr algn="ctr"/>
            <a:r>
              <a:rPr lang="en-US" sz="1800" dirty="0"/>
              <a:t> </a:t>
            </a:r>
          </a:p>
        </p:txBody>
      </p:sp>
      <p:sp>
        <p:nvSpPr>
          <p:cNvPr id="135174" name="Text Box 6"/>
          <p:cNvSpPr txBox="1">
            <a:spLocks noChangeArrowheads="1"/>
          </p:cNvSpPr>
          <p:nvPr/>
        </p:nvSpPr>
        <p:spPr bwMode="auto">
          <a:xfrm>
            <a:off x="5029200" y="4724400"/>
            <a:ext cx="1904999" cy="1200329"/>
          </a:xfrm>
          <a:prstGeom prst="rect">
            <a:avLst/>
          </a:prstGeom>
          <a:noFill/>
          <a:ln w="9525">
            <a:noFill/>
            <a:miter lim="800000"/>
            <a:headEnd/>
            <a:tailEnd/>
          </a:ln>
        </p:spPr>
        <p:txBody>
          <a:bodyPr wrap="square">
            <a:spAutoFit/>
          </a:bodyPr>
          <a:lstStyle/>
          <a:p>
            <a:pPr algn="ctr"/>
            <a:r>
              <a:rPr lang="en-US" sz="1800" b="1" dirty="0"/>
              <a:t>Planning and</a:t>
            </a:r>
          </a:p>
          <a:p>
            <a:pPr algn="ctr"/>
            <a:r>
              <a:rPr lang="en-US" sz="1800" b="1" dirty="0"/>
              <a:t>making a </a:t>
            </a:r>
          </a:p>
          <a:p>
            <a:pPr algn="ctr"/>
            <a:r>
              <a:rPr lang="en-US" sz="1800" b="1" dirty="0" smtClean="0"/>
              <a:t>Commitment</a:t>
            </a:r>
          </a:p>
          <a:p>
            <a:pPr algn="ctr"/>
            <a:r>
              <a:rPr lang="en-US" b="1" dirty="0" smtClean="0"/>
              <a:t>(Preparation)</a:t>
            </a:r>
            <a:r>
              <a:rPr lang="en-US" sz="1800" b="1" dirty="0" smtClean="0"/>
              <a:t> </a:t>
            </a:r>
            <a:endParaRPr lang="en-US" sz="1800" b="1" dirty="0"/>
          </a:p>
        </p:txBody>
      </p:sp>
      <p:grpSp>
        <p:nvGrpSpPr>
          <p:cNvPr id="2" name="Group 7"/>
          <p:cNvGrpSpPr>
            <a:grpSpLocks/>
          </p:cNvGrpSpPr>
          <p:nvPr/>
        </p:nvGrpSpPr>
        <p:grpSpPr bwMode="auto">
          <a:xfrm>
            <a:off x="1219200" y="3124200"/>
            <a:ext cx="6782252" cy="920750"/>
            <a:chOff x="2438" y="287"/>
            <a:chExt cx="6584" cy="288"/>
          </a:xfrm>
        </p:grpSpPr>
        <p:sp>
          <p:nvSpPr>
            <p:cNvPr id="135184" name="Line 9"/>
            <p:cNvSpPr>
              <a:spLocks noChangeShapeType="1"/>
            </p:cNvSpPr>
            <p:nvPr/>
          </p:nvSpPr>
          <p:spPr bwMode="auto">
            <a:xfrm>
              <a:off x="2438" y="430"/>
              <a:ext cx="6569" cy="0"/>
            </a:xfrm>
            <a:prstGeom prst="line">
              <a:avLst/>
            </a:prstGeom>
            <a:noFill/>
            <a:ln w="50800">
              <a:solidFill>
                <a:srgbClr val="00B050"/>
              </a:solidFill>
              <a:round/>
              <a:headEnd/>
              <a:tailEnd/>
            </a:ln>
          </p:spPr>
          <p:txBody>
            <a:bodyPr/>
            <a:lstStyle/>
            <a:p>
              <a:endParaRPr lang="en-US"/>
            </a:p>
          </p:txBody>
        </p:sp>
        <p:sp>
          <p:nvSpPr>
            <p:cNvPr id="135178" name="Line 14"/>
            <p:cNvSpPr>
              <a:spLocks noChangeShapeType="1"/>
            </p:cNvSpPr>
            <p:nvPr/>
          </p:nvSpPr>
          <p:spPr bwMode="auto">
            <a:xfrm>
              <a:off x="3104" y="287"/>
              <a:ext cx="0" cy="288"/>
            </a:xfrm>
            <a:prstGeom prst="line">
              <a:avLst/>
            </a:prstGeom>
            <a:noFill/>
            <a:ln w="50800">
              <a:solidFill>
                <a:srgbClr val="00B050"/>
              </a:solidFill>
              <a:round/>
              <a:headEnd/>
              <a:tailEnd/>
            </a:ln>
          </p:spPr>
          <p:txBody>
            <a:bodyPr/>
            <a:lstStyle/>
            <a:p>
              <a:endParaRPr lang="en-US"/>
            </a:p>
          </p:txBody>
        </p:sp>
        <p:sp>
          <p:nvSpPr>
            <p:cNvPr id="135179" name="Line 15"/>
            <p:cNvSpPr>
              <a:spLocks noChangeShapeType="1"/>
            </p:cNvSpPr>
            <p:nvPr/>
          </p:nvSpPr>
          <p:spPr bwMode="auto">
            <a:xfrm>
              <a:off x="3770" y="287"/>
              <a:ext cx="0" cy="288"/>
            </a:xfrm>
            <a:prstGeom prst="line">
              <a:avLst/>
            </a:prstGeom>
            <a:noFill/>
            <a:ln w="50800">
              <a:solidFill>
                <a:srgbClr val="00B050"/>
              </a:solidFill>
              <a:round/>
              <a:headEnd/>
              <a:tailEnd/>
            </a:ln>
          </p:spPr>
          <p:txBody>
            <a:bodyPr/>
            <a:lstStyle/>
            <a:p>
              <a:endParaRPr lang="en-US"/>
            </a:p>
          </p:txBody>
        </p:sp>
        <p:sp>
          <p:nvSpPr>
            <p:cNvPr id="135180" name="Line 16"/>
            <p:cNvSpPr>
              <a:spLocks noChangeShapeType="1"/>
            </p:cNvSpPr>
            <p:nvPr/>
          </p:nvSpPr>
          <p:spPr bwMode="auto">
            <a:xfrm>
              <a:off x="5101" y="287"/>
              <a:ext cx="0" cy="288"/>
            </a:xfrm>
            <a:prstGeom prst="line">
              <a:avLst/>
            </a:prstGeom>
            <a:noFill/>
            <a:ln w="50800">
              <a:solidFill>
                <a:srgbClr val="00B050"/>
              </a:solidFill>
              <a:round/>
              <a:headEnd/>
              <a:tailEnd/>
            </a:ln>
          </p:spPr>
          <p:txBody>
            <a:bodyPr/>
            <a:lstStyle/>
            <a:p>
              <a:endParaRPr lang="en-US"/>
            </a:p>
          </p:txBody>
        </p:sp>
        <p:sp>
          <p:nvSpPr>
            <p:cNvPr id="135181" name="Line 17"/>
            <p:cNvSpPr>
              <a:spLocks noChangeShapeType="1"/>
            </p:cNvSpPr>
            <p:nvPr/>
          </p:nvSpPr>
          <p:spPr bwMode="auto">
            <a:xfrm>
              <a:off x="5767" y="287"/>
              <a:ext cx="0" cy="288"/>
            </a:xfrm>
            <a:prstGeom prst="line">
              <a:avLst/>
            </a:prstGeom>
            <a:noFill/>
            <a:ln w="50800">
              <a:solidFill>
                <a:srgbClr val="00B050"/>
              </a:solidFill>
              <a:round/>
              <a:headEnd/>
              <a:tailEnd/>
            </a:ln>
          </p:spPr>
          <p:txBody>
            <a:bodyPr/>
            <a:lstStyle/>
            <a:p>
              <a:endParaRPr lang="en-US"/>
            </a:p>
          </p:txBody>
        </p:sp>
        <p:sp>
          <p:nvSpPr>
            <p:cNvPr id="135182" name="Line 18"/>
            <p:cNvSpPr>
              <a:spLocks noChangeShapeType="1"/>
            </p:cNvSpPr>
            <p:nvPr/>
          </p:nvSpPr>
          <p:spPr bwMode="auto">
            <a:xfrm>
              <a:off x="7098" y="287"/>
              <a:ext cx="0" cy="288"/>
            </a:xfrm>
            <a:prstGeom prst="line">
              <a:avLst/>
            </a:prstGeom>
            <a:noFill/>
            <a:ln w="50800">
              <a:solidFill>
                <a:srgbClr val="00B050"/>
              </a:solidFill>
              <a:round/>
              <a:headEnd/>
              <a:tailEnd/>
            </a:ln>
          </p:spPr>
          <p:txBody>
            <a:bodyPr/>
            <a:lstStyle/>
            <a:p>
              <a:endParaRPr lang="en-US"/>
            </a:p>
          </p:txBody>
        </p:sp>
        <p:sp>
          <p:nvSpPr>
            <p:cNvPr id="135183" name="Line 19"/>
            <p:cNvSpPr>
              <a:spLocks noChangeShapeType="1"/>
            </p:cNvSpPr>
            <p:nvPr/>
          </p:nvSpPr>
          <p:spPr bwMode="auto">
            <a:xfrm>
              <a:off x="9022" y="287"/>
              <a:ext cx="0" cy="288"/>
            </a:xfrm>
            <a:prstGeom prst="line">
              <a:avLst/>
            </a:prstGeom>
            <a:noFill/>
            <a:ln w="50800">
              <a:solidFill>
                <a:srgbClr val="00B050"/>
              </a:solidFill>
              <a:round/>
              <a:headEnd/>
              <a:tailEnd/>
            </a:ln>
          </p:spPr>
          <p:txBody>
            <a:bodyPr/>
            <a:lstStyle/>
            <a:p>
              <a:endParaRPr lang="en-US"/>
            </a:p>
          </p:txBody>
        </p:sp>
      </p:grpSp>
      <p:sp>
        <p:nvSpPr>
          <p:cNvPr id="135176" name="Text Box 20"/>
          <p:cNvSpPr txBox="1">
            <a:spLocks noChangeArrowheads="1"/>
          </p:cNvSpPr>
          <p:nvPr/>
        </p:nvSpPr>
        <p:spPr bwMode="auto">
          <a:xfrm>
            <a:off x="609600" y="1752600"/>
            <a:ext cx="7858125" cy="984885"/>
          </a:xfrm>
          <a:prstGeom prst="rect">
            <a:avLst/>
          </a:prstGeom>
          <a:noFill/>
          <a:ln w="9525">
            <a:noFill/>
            <a:miter lim="800000"/>
            <a:headEnd/>
            <a:tailEnd/>
          </a:ln>
        </p:spPr>
        <p:txBody>
          <a:bodyPr>
            <a:spAutoFit/>
          </a:bodyPr>
          <a:lstStyle/>
          <a:p>
            <a:pPr algn="ctr"/>
            <a:r>
              <a:rPr lang="en-US" sz="2000" b="1" dirty="0">
                <a:latin typeface="Arial" pitchFamily="34" charset="0"/>
                <a:cs typeface="Arial" pitchFamily="34" charset="0"/>
              </a:rPr>
              <a:t>On the following scale, which point best reflects how ready you are </a:t>
            </a:r>
            <a:r>
              <a:rPr lang="en-US" sz="2000" b="1" dirty="0" smtClean="0">
                <a:latin typeface="Arial" pitchFamily="34" charset="0"/>
                <a:cs typeface="Arial" pitchFamily="34" charset="0"/>
              </a:rPr>
              <a:t>right now </a:t>
            </a:r>
            <a:r>
              <a:rPr lang="en-US" sz="2000" b="1" dirty="0">
                <a:latin typeface="Arial" pitchFamily="34" charset="0"/>
                <a:cs typeface="Arial" pitchFamily="34" charset="0"/>
              </a:rPr>
              <a:t>to change your </a:t>
            </a:r>
            <a:r>
              <a:rPr lang="en-US" sz="2000" b="1" dirty="0" smtClean="0">
                <a:latin typeface="Arial" pitchFamily="34" charset="0"/>
                <a:cs typeface="Arial" pitchFamily="34" charset="0"/>
              </a:rPr>
              <a:t>[target behavior]? </a:t>
            </a:r>
            <a:endParaRPr lang="en-US" sz="2000" b="1" dirty="0">
              <a:latin typeface="Arial" pitchFamily="34" charset="0"/>
              <a:cs typeface="Arial" pitchFamily="34" charset="0"/>
            </a:endParaRPr>
          </a:p>
          <a:p>
            <a:pPr algn="ctr"/>
            <a:endParaRPr lang="en-US" sz="1800" dirty="0"/>
          </a:p>
        </p:txBody>
      </p:sp>
      <p:sp>
        <p:nvSpPr>
          <p:cNvPr id="21" name="TextBox 20"/>
          <p:cNvSpPr txBox="1"/>
          <p:nvPr/>
        </p:nvSpPr>
        <p:spPr>
          <a:xfrm>
            <a:off x="1752600" y="4191000"/>
            <a:ext cx="301686" cy="369332"/>
          </a:xfrm>
          <a:prstGeom prst="rect">
            <a:avLst/>
          </a:prstGeom>
          <a:noFill/>
        </p:spPr>
        <p:txBody>
          <a:bodyPr wrap="none" rtlCol="0">
            <a:spAutoFit/>
          </a:bodyPr>
          <a:lstStyle/>
          <a:p>
            <a:r>
              <a:rPr lang="en-US" b="1" dirty="0" smtClean="0"/>
              <a:t>1</a:t>
            </a:r>
            <a:endParaRPr lang="en-US" b="1" dirty="0"/>
          </a:p>
        </p:txBody>
      </p:sp>
      <p:sp>
        <p:nvSpPr>
          <p:cNvPr id="22" name="TextBox 21"/>
          <p:cNvSpPr txBox="1"/>
          <p:nvPr/>
        </p:nvSpPr>
        <p:spPr>
          <a:xfrm>
            <a:off x="2438400" y="4191000"/>
            <a:ext cx="228600" cy="369332"/>
          </a:xfrm>
          <a:prstGeom prst="rect">
            <a:avLst/>
          </a:prstGeom>
          <a:noFill/>
        </p:spPr>
        <p:txBody>
          <a:bodyPr wrap="square" rtlCol="0">
            <a:spAutoFit/>
          </a:bodyPr>
          <a:lstStyle/>
          <a:p>
            <a:r>
              <a:rPr lang="en-US" b="1" dirty="0" smtClean="0"/>
              <a:t>2</a:t>
            </a:r>
            <a:endParaRPr lang="en-US" b="1" dirty="0"/>
          </a:p>
        </p:txBody>
      </p:sp>
      <p:sp>
        <p:nvSpPr>
          <p:cNvPr id="23" name="TextBox 22"/>
          <p:cNvSpPr txBox="1"/>
          <p:nvPr/>
        </p:nvSpPr>
        <p:spPr>
          <a:xfrm>
            <a:off x="3124200" y="4191000"/>
            <a:ext cx="304800" cy="369332"/>
          </a:xfrm>
          <a:prstGeom prst="rect">
            <a:avLst/>
          </a:prstGeom>
          <a:noFill/>
        </p:spPr>
        <p:txBody>
          <a:bodyPr wrap="square" rtlCol="0">
            <a:spAutoFit/>
          </a:bodyPr>
          <a:lstStyle/>
          <a:p>
            <a:r>
              <a:rPr lang="en-US" b="1" dirty="0" smtClean="0"/>
              <a:t>3</a:t>
            </a:r>
            <a:endParaRPr lang="en-US" b="1" dirty="0"/>
          </a:p>
        </p:txBody>
      </p:sp>
      <p:sp>
        <p:nvSpPr>
          <p:cNvPr id="24" name="TextBox 23"/>
          <p:cNvSpPr txBox="1"/>
          <p:nvPr/>
        </p:nvSpPr>
        <p:spPr>
          <a:xfrm>
            <a:off x="3810000" y="4191000"/>
            <a:ext cx="304800" cy="369332"/>
          </a:xfrm>
          <a:prstGeom prst="rect">
            <a:avLst/>
          </a:prstGeom>
          <a:noFill/>
        </p:spPr>
        <p:txBody>
          <a:bodyPr wrap="square" rtlCol="0">
            <a:spAutoFit/>
          </a:bodyPr>
          <a:lstStyle/>
          <a:p>
            <a:r>
              <a:rPr lang="en-US" b="1" dirty="0" smtClean="0"/>
              <a:t>4</a:t>
            </a:r>
            <a:endParaRPr lang="en-US" b="1" dirty="0"/>
          </a:p>
        </p:txBody>
      </p:sp>
      <p:sp>
        <p:nvSpPr>
          <p:cNvPr id="26" name="TextBox 25"/>
          <p:cNvSpPr txBox="1"/>
          <p:nvPr/>
        </p:nvSpPr>
        <p:spPr>
          <a:xfrm>
            <a:off x="4495800" y="4191000"/>
            <a:ext cx="457200" cy="369332"/>
          </a:xfrm>
          <a:prstGeom prst="rect">
            <a:avLst/>
          </a:prstGeom>
          <a:noFill/>
        </p:spPr>
        <p:txBody>
          <a:bodyPr wrap="square" rtlCol="0">
            <a:spAutoFit/>
          </a:bodyPr>
          <a:lstStyle/>
          <a:p>
            <a:r>
              <a:rPr lang="en-US" b="1" dirty="0" smtClean="0"/>
              <a:t>5</a:t>
            </a:r>
            <a:endParaRPr lang="en-US" b="1" dirty="0"/>
          </a:p>
        </p:txBody>
      </p:sp>
      <p:sp>
        <p:nvSpPr>
          <p:cNvPr id="27" name="TextBox 26"/>
          <p:cNvSpPr txBox="1"/>
          <p:nvPr/>
        </p:nvSpPr>
        <p:spPr>
          <a:xfrm>
            <a:off x="5181600" y="4191000"/>
            <a:ext cx="381000" cy="369332"/>
          </a:xfrm>
          <a:prstGeom prst="rect">
            <a:avLst/>
          </a:prstGeom>
          <a:noFill/>
        </p:spPr>
        <p:txBody>
          <a:bodyPr wrap="square" rtlCol="0">
            <a:spAutoFit/>
          </a:bodyPr>
          <a:lstStyle/>
          <a:p>
            <a:r>
              <a:rPr lang="en-US" b="1" dirty="0" smtClean="0"/>
              <a:t>6</a:t>
            </a:r>
            <a:endParaRPr lang="en-US" b="1" dirty="0"/>
          </a:p>
        </p:txBody>
      </p:sp>
      <p:sp>
        <p:nvSpPr>
          <p:cNvPr id="28" name="TextBox 27"/>
          <p:cNvSpPr txBox="1"/>
          <p:nvPr/>
        </p:nvSpPr>
        <p:spPr>
          <a:xfrm>
            <a:off x="5867400" y="4191000"/>
            <a:ext cx="228600" cy="369332"/>
          </a:xfrm>
          <a:prstGeom prst="rect">
            <a:avLst/>
          </a:prstGeom>
          <a:noFill/>
        </p:spPr>
        <p:txBody>
          <a:bodyPr wrap="square" rtlCol="0">
            <a:spAutoFit/>
          </a:bodyPr>
          <a:lstStyle/>
          <a:p>
            <a:r>
              <a:rPr lang="en-US" b="1" dirty="0" smtClean="0"/>
              <a:t>7</a:t>
            </a:r>
            <a:endParaRPr lang="en-US" b="1" dirty="0"/>
          </a:p>
        </p:txBody>
      </p:sp>
      <p:cxnSp>
        <p:nvCxnSpPr>
          <p:cNvPr id="30" name="Straight Connector 29"/>
          <p:cNvCxnSpPr/>
          <p:nvPr/>
        </p:nvCxnSpPr>
        <p:spPr>
          <a:xfrm rot="5400000">
            <a:off x="6249194" y="3580606"/>
            <a:ext cx="9144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877594" y="3580606"/>
            <a:ext cx="9144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762794" y="3580606"/>
            <a:ext cx="9144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820194" y="3580606"/>
            <a:ext cx="9144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934994" y="3580606"/>
            <a:ext cx="9144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553200" y="4191000"/>
            <a:ext cx="381000" cy="369332"/>
          </a:xfrm>
          <a:prstGeom prst="rect">
            <a:avLst/>
          </a:prstGeom>
          <a:noFill/>
        </p:spPr>
        <p:txBody>
          <a:bodyPr wrap="square" rtlCol="0">
            <a:spAutoFit/>
          </a:bodyPr>
          <a:lstStyle/>
          <a:p>
            <a:r>
              <a:rPr lang="en-US" b="1" dirty="0" smtClean="0"/>
              <a:t>8</a:t>
            </a:r>
            <a:endParaRPr lang="en-US" b="1" dirty="0"/>
          </a:p>
        </p:txBody>
      </p:sp>
      <p:sp>
        <p:nvSpPr>
          <p:cNvPr id="47" name="TextBox 46"/>
          <p:cNvSpPr txBox="1"/>
          <p:nvPr/>
        </p:nvSpPr>
        <p:spPr>
          <a:xfrm>
            <a:off x="7239000" y="4191000"/>
            <a:ext cx="457200" cy="381000"/>
          </a:xfrm>
          <a:prstGeom prst="rect">
            <a:avLst/>
          </a:prstGeom>
          <a:noFill/>
        </p:spPr>
        <p:txBody>
          <a:bodyPr wrap="square" rtlCol="0">
            <a:spAutoFit/>
          </a:bodyPr>
          <a:lstStyle/>
          <a:p>
            <a:r>
              <a:rPr lang="en-US" b="1" dirty="0" smtClean="0"/>
              <a:t>9</a:t>
            </a:r>
            <a:endParaRPr lang="en-US" b="1" dirty="0"/>
          </a:p>
        </p:txBody>
      </p:sp>
      <p:sp>
        <p:nvSpPr>
          <p:cNvPr id="48" name="TextBox 47"/>
          <p:cNvSpPr txBox="1"/>
          <p:nvPr/>
        </p:nvSpPr>
        <p:spPr>
          <a:xfrm>
            <a:off x="7772400" y="4191000"/>
            <a:ext cx="457200" cy="369332"/>
          </a:xfrm>
          <a:prstGeom prst="rect">
            <a:avLst/>
          </a:prstGeom>
          <a:noFill/>
        </p:spPr>
        <p:txBody>
          <a:bodyPr wrap="square" rtlCol="0">
            <a:spAutoFit/>
          </a:bodyPr>
          <a:lstStyle/>
          <a:p>
            <a:r>
              <a:rPr lang="en-US" b="1" dirty="0" smtClean="0"/>
              <a:t>10</a:t>
            </a:r>
            <a:endParaRPr lang="en-US" b="1" dirty="0"/>
          </a:p>
        </p:txBody>
      </p:sp>
      <p:sp>
        <p:nvSpPr>
          <p:cNvPr id="49" name="TextBox 48"/>
          <p:cNvSpPr txBox="1"/>
          <p:nvPr/>
        </p:nvSpPr>
        <p:spPr>
          <a:xfrm>
            <a:off x="1066800" y="4191000"/>
            <a:ext cx="381000" cy="369332"/>
          </a:xfrm>
          <a:prstGeom prst="rect">
            <a:avLst/>
          </a:prstGeom>
          <a:noFill/>
        </p:spPr>
        <p:txBody>
          <a:bodyPr wrap="square" rtlCol="0">
            <a:spAutoFit/>
          </a:bodyPr>
          <a:lstStyle/>
          <a:p>
            <a:r>
              <a:rPr lang="en-US" b="1" dirty="0" smtClean="0"/>
              <a:t>0</a:t>
            </a:r>
            <a:endParaRPr lang="en-US" b="1" dirty="0"/>
          </a:p>
        </p:txBody>
      </p:sp>
    </p:spTree>
    <p:extLst>
      <p:ext uri="{BB962C8B-B14F-4D97-AF65-F5344CB8AC3E}">
        <p14:creationId xmlns:p14="http://schemas.microsoft.com/office/powerpoint/2010/main" val="21583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r>
              <a:rPr lang="en-US" sz="2000" dirty="0" smtClean="0"/>
              <a:t>Decisional Balance is a key MI process is which the patient considers the pros and cons of their substance use </a:t>
            </a:r>
            <a:r>
              <a:rPr lang="en-US" sz="2000" b="1" u="sng" dirty="0" smtClean="0"/>
              <a:t>and</a:t>
            </a:r>
            <a:r>
              <a:rPr lang="en-US" sz="2000" dirty="0" smtClean="0"/>
              <a:t> the pros and cons of changing.  </a:t>
            </a:r>
          </a:p>
          <a:p>
            <a:endParaRPr lang="en-US" sz="2000" dirty="0"/>
          </a:p>
          <a:p>
            <a:r>
              <a:rPr lang="en-US" sz="2000" dirty="0" smtClean="0"/>
              <a:t>Many patients have never stopped to think about the negative aspects of their use.  Asking about pros and cons can foster internal motivation.</a:t>
            </a:r>
          </a:p>
          <a:p>
            <a:endParaRPr lang="en-US" sz="2000" dirty="0" smtClean="0"/>
          </a:p>
          <a:p>
            <a:r>
              <a:rPr lang="en-US" sz="2000" dirty="0" smtClean="0"/>
              <a:t>Some patients benefit from actually filling out a worksheet and looking at the pros and cons in black and white.  This can be done in the office if there is time or as “homework”.  Or, the patient may benefit from looking at the worksheet while they explore pros and cons with you.</a:t>
            </a:r>
          </a:p>
          <a:p>
            <a:endParaRPr lang="en-US" dirty="0" smtClean="0"/>
          </a:p>
        </p:txBody>
      </p:sp>
      <p:sp>
        <p:nvSpPr>
          <p:cNvPr id="4" name="Text Box 2"/>
          <p:cNvSpPr txBox="1">
            <a:spLocks noGrp="1" noChangeArrowheads="1"/>
          </p:cNvSpPr>
          <p:nvPr>
            <p:ph type="title"/>
          </p:nvPr>
        </p:nvSpPr>
        <p:spPr bwMode="auto">
          <a:prstGeom prst="rect">
            <a:avLst/>
          </a:prstGeom>
          <a:noFill/>
          <a:ln w="12700">
            <a:noFill/>
            <a:miter lim="800000"/>
            <a:headEnd type="none" w="sm" len="sm"/>
            <a:tailEnd type="none" w="sm" len="sm"/>
          </a:ln>
          <a:effectLst/>
        </p:spPr>
        <p:txBody>
          <a:bodyPr wrap="square">
            <a:spAutoFit/>
          </a:bodyPr>
          <a:lstStyle/>
          <a:p>
            <a:pPr marL="114300" indent="-114300" algn="ctr">
              <a:defRPr/>
            </a:pPr>
            <a:r>
              <a:rPr lang="en-US" sz="3200" b="1" dirty="0" smtClean="0">
                <a:latin typeface="Arial" pitchFamily="34" charset="0"/>
                <a:cs typeface="Arial" pitchFamily="34" charset="0"/>
              </a:rPr>
              <a:t>TOOLS:  Decisional </a:t>
            </a:r>
            <a:r>
              <a:rPr lang="en-US" sz="3200" b="1" dirty="0">
                <a:latin typeface="Arial" pitchFamily="34" charset="0"/>
                <a:cs typeface="Arial" pitchFamily="34" charset="0"/>
              </a:rPr>
              <a:t>Balance Worksheet</a:t>
            </a:r>
          </a:p>
        </p:txBody>
      </p:sp>
    </p:spTree>
    <p:extLst>
      <p:ext uri="{BB962C8B-B14F-4D97-AF65-F5344CB8AC3E}">
        <p14:creationId xmlns:p14="http://schemas.microsoft.com/office/powerpoint/2010/main" val="3433093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4" name="Rectangle 4"/>
          <p:cNvSpPr>
            <a:spLocks noGrp="1" noChangeArrowheads="1"/>
          </p:cNvSpPr>
          <p:nvPr>
            <p:ph type="title" idx="4294967295"/>
          </p:nvPr>
        </p:nvSpPr>
        <p:spPr>
          <a:xfrm>
            <a:off x="457200" y="152400"/>
            <a:ext cx="8229600" cy="838200"/>
          </a:xfrm>
        </p:spPr>
        <p:txBody>
          <a:bodyPr>
            <a:normAutofit/>
          </a:bodyPr>
          <a:lstStyle/>
          <a:p>
            <a:r>
              <a:rPr lang="en-US" sz="3200" b="1" dirty="0" smtClean="0">
                <a:latin typeface="Arial" charset="0"/>
              </a:rPr>
              <a:t>Decisional Balance</a:t>
            </a:r>
          </a:p>
        </p:txBody>
      </p:sp>
      <p:sp>
        <p:nvSpPr>
          <p:cNvPr id="404485" name="AutoShape 5"/>
          <p:cNvSpPr>
            <a:spLocks noChangeArrowheads="1"/>
          </p:cNvSpPr>
          <p:nvPr/>
        </p:nvSpPr>
        <p:spPr bwMode="auto">
          <a:xfrm>
            <a:off x="3886200" y="4800600"/>
            <a:ext cx="1057275" cy="9144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404486" name="Rectangle 6"/>
          <p:cNvSpPr>
            <a:spLocks noChangeArrowheads="1"/>
          </p:cNvSpPr>
          <p:nvPr/>
        </p:nvSpPr>
        <p:spPr bwMode="auto">
          <a:xfrm rot="959535">
            <a:off x="1295400" y="4648200"/>
            <a:ext cx="65532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4487" name="Rectangle 7"/>
          <p:cNvSpPr>
            <a:spLocks noChangeArrowheads="1"/>
          </p:cNvSpPr>
          <p:nvPr/>
        </p:nvSpPr>
        <p:spPr bwMode="auto">
          <a:xfrm>
            <a:off x="609600" y="5715000"/>
            <a:ext cx="76962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4489" name="AutoShape 9"/>
          <p:cNvSpPr>
            <a:spLocks noChangeArrowheads="1"/>
          </p:cNvSpPr>
          <p:nvPr/>
        </p:nvSpPr>
        <p:spPr bwMode="auto">
          <a:xfrm>
            <a:off x="7208835" y="3838575"/>
            <a:ext cx="304800" cy="914400"/>
          </a:xfrm>
          <a:prstGeom prst="downArrow">
            <a:avLst>
              <a:gd name="adj1" fmla="val 50000"/>
              <a:gd name="adj2" fmla="val 1125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404490" name="Rectangle 10"/>
          <p:cNvSpPr>
            <a:spLocks noChangeArrowheads="1"/>
          </p:cNvSpPr>
          <p:nvPr/>
        </p:nvSpPr>
        <p:spPr bwMode="auto">
          <a:xfrm rot="961255">
            <a:off x="6818308" y="5106193"/>
            <a:ext cx="838200" cy="30321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4491" name="Rectangle 11"/>
          <p:cNvSpPr>
            <a:spLocks noChangeArrowheads="1"/>
          </p:cNvSpPr>
          <p:nvPr/>
        </p:nvSpPr>
        <p:spPr bwMode="auto">
          <a:xfrm rot="938700">
            <a:off x="6905347" y="4796840"/>
            <a:ext cx="838200" cy="30321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4492" name="Rectangle 12"/>
          <p:cNvSpPr>
            <a:spLocks noChangeArrowheads="1"/>
          </p:cNvSpPr>
          <p:nvPr/>
        </p:nvSpPr>
        <p:spPr bwMode="auto">
          <a:xfrm rot="954567">
            <a:off x="1579435" y="3576175"/>
            <a:ext cx="838200" cy="30321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04493" name="AutoShape 13"/>
          <p:cNvSpPr>
            <a:spLocks noChangeArrowheads="1"/>
          </p:cNvSpPr>
          <p:nvPr/>
        </p:nvSpPr>
        <p:spPr bwMode="auto">
          <a:xfrm>
            <a:off x="1857374" y="3009900"/>
            <a:ext cx="304800" cy="533400"/>
          </a:xfrm>
          <a:prstGeom prst="downArrow">
            <a:avLst>
              <a:gd name="adj1" fmla="val 50000"/>
              <a:gd name="adj2" fmla="val 4375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404495" name="Text Box 15"/>
          <p:cNvSpPr txBox="1">
            <a:spLocks noChangeArrowheads="1"/>
          </p:cNvSpPr>
          <p:nvPr/>
        </p:nvSpPr>
        <p:spPr bwMode="auto">
          <a:xfrm>
            <a:off x="6210297" y="3009900"/>
            <a:ext cx="2301875" cy="641350"/>
          </a:xfrm>
          <a:prstGeom prst="rect">
            <a:avLst/>
          </a:prstGeom>
          <a:noFill/>
          <a:ln w="9525">
            <a:noFill/>
            <a:miter lim="800000"/>
            <a:headEnd/>
            <a:tailEnd/>
          </a:ln>
          <a:effectLst/>
        </p:spPr>
        <p:txBody>
          <a:bodyPr wrap="square">
            <a:spAutoFit/>
          </a:bodyPr>
          <a:lstStyle/>
          <a:p>
            <a:r>
              <a:rPr lang="en-US" dirty="0"/>
              <a:t>Costs of Status Quo</a:t>
            </a:r>
          </a:p>
          <a:p>
            <a:r>
              <a:rPr lang="en-US" dirty="0"/>
              <a:t>Benefits of Change</a:t>
            </a:r>
          </a:p>
        </p:txBody>
      </p:sp>
      <p:sp>
        <p:nvSpPr>
          <p:cNvPr id="404496" name="Text Box 16"/>
          <p:cNvSpPr txBox="1">
            <a:spLocks noChangeArrowheads="1"/>
          </p:cNvSpPr>
          <p:nvPr/>
        </p:nvSpPr>
        <p:spPr bwMode="auto">
          <a:xfrm>
            <a:off x="792162" y="2339975"/>
            <a:ext cx="2682875" cy="641350"/>
          </a:xfrm>
          <a:prstGeom prst="rect">
            <a:avLst/>
          </a:prstGeom>
          <a:noFill/>
          <a:ln w="9525">
            <a:noFill/>
            <a:miter lim="800000"/>
            <a:headEnd/>
            <a:tailEnd/>
          </a:ln>
          <a:effectLst/>
        </p:spPr>
        <p:txBody>
          <a:bodyPr wrap="square">
            <a:spAutoFit/>
          </a:bodyPr>
          <a:lstStyle/>
          <a:p>
            <a:r>
              <a:rPr lang="en-US" dirty="0"/>
              <a:t>Costs of Change</a:t>
            </a:r>
          </a:p>
          <a:p>
            <a:r>
              <a:rPr lang="en-US" dirty="0"/>
              <a:t>Benefits of Status Quo</a:t>
            </a:r>
          </a:p>
        </p:txBody>
      </p:sp>
      <p:sp>
        <p:nvSpPr>
          <p:cNvPr id="17" name="TextBox 16"/>
          <p:cNvSpPr txBox="1"/>
          <p:nvPr/>
        </p:nvSpPr>
        <p:spPr>
          <a:xfrm>
            <a:off x="228600" y="1143000"/>
            <a:ext cx="8610450" cy="707886"/>
          </a:xfrm>
          <a:prstGeom prst="rect">
            <a:avLst/>
          </a:prstGeom>
          <a:noFill/>
        </p:spPr>
        <p:txBody>
          <a:bodyPr wrap="none" rtlCol="0">
            <a:spAutoFit/>
          </a:bodyPr>
          <a:lstStyle/>
          <a:p>
            <a:r>
              <a:rPr lang="en-US" sz="2000" dirty="0" smtClean="0">
                <a:latin typeface="Arial"/>
                <a:cs typeface="Arial"/>
              </a:rPr>
              <a:t>Brief interventions using Motivational Interviewing are designed to shift the </a:t>
            </a:r>
          </a:p>
          <a:p>
            <a:r>
              <a:rPr lang="en-US" sz="2000" dirty="0" smtClean="0">
                <a:latin typeface="Arial"/>
                <a:cs typeface="Arial"/>
              </a:rPr>
              <a:t>decisional balance in favor of change to healthier behavior.</a:t>
            </a:r>
            <a:endParaRPr lang="en-US" sz="2000" dirty="0">
              <a:latin typeface="Arial"/>
              <a:cs typeface="Arial"/>
            </a:endParaRPr>
          </a:p>
        </p:txBody>
      </p:sp>
    </p:spTree>
    <p:extLst>
      <p:ext uri="{BB962C8B-B14F-4D97-AF65-F5344CB8AC3E}">
        <p14:creationId xmlns:p14="http://schemas.microsoft.com/office/powerpoint/2010/main" val="3299114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09600" y="520987"/>
            <a:ext cx="7848600" cy="584775"/>
          </a:xfrm>
          <a:prstGeom prst="rect">
            <a:avLst/>
          </a:prstGeom>
          <a:noFill/>
          <a:ln w="12700">
            <a:noFill/>
            <a:miter lim="800000"/>
            <a:headEnd type="none" w="sm" len="sm"/>
            <a:tailEnd type="none" w="sm" len="sm"/>
          </a:ln>
          <a:effectLst/>
        </p:spPr>
        <p:txBody>
          <a:bodyPr wrap="square">
            <a:spAutoFit/>
          </a:bodyPr>
          <a:lstStyle/>
          <a:p>
            <a:pPr marL="114300" indent="-114300" algn="ctr">
              <a:defRPr/>
            </a:pPr>
            <a:r>
              <a:rPr lang="en-US" sz="3200" b="1" dirty="0" smtClean="0">
                <a:latin typeface="Arial" pitchFamily="34" charset="0"/>
                <a:cs typeface="Arial" pitchFamily="34" charset="0"/>
              </a:rPr>
              <a:t>Decisional </a:t>
            </a:r>
            <a:r>
              <a:rPr lang="en-US" sz="3200" b="1" dirty="0">
                <a:latin typeface="Arial" pitchFamily="34" charset="0"/>
                <a:cs typeface="Arial" pitchFamily="34" charset="0"/>
              </a:rPr>
              <a:t>Balance Worksheet</a:t>
            </a:r>
          </a:p>
        </p:txBody>
      </p:sp>
      <p:sp>
        <p:nvSpPr>
          <p:cNvPr id="71683" name="Text Box 3"/>
          <p:cNvSpPr txBox="1">
            <a:spLocks noChangeArrowheads="1"/>
          </p:cNvSpPr>
          <p:nvPr/>
        </p:nvSpPr>
        <p:spPr bwMode="auto">
          <a:xfrm>
            <a:off x="381000" y="4419600"/>
            <a:ext cx="4300538" cy="611188"/>
          </a:xfrm>
          <a:prstGeom prst="rect">
            <a:avLst/>
          </a:prstGeom>
          <a:noFill/>
          <a:ln w="12700">
            <a:noFill/>
            <a:miter lim="800000"/>
            <a:headEnd type="none" w="sm" len="sm"/>
            <a:tailEnd type="none" w="sm" len="sm"/>
          </a:ln>
        </p:spPr>
        <p:txBody>
          <a:bodyPr>
            <a:spAutoFit/>
          </a:bodyPr>
          <a:lstStyle/>
          <a:p>
            <a:r>
              <a:rPr lang="en-US" sz="1600" b="1" dirty="0">
                <a:latin typeface="Arial Unicode MS" pitchFamily="34" charset="-128"/>
              </a:rPr>
              <a:t>Not so good things about my current </a:t>
            </a:r>
            <a:r>
              <a:rPr lang="en-US" sz="1600" b="1" dirty="0" smtClean="0">
                <a:latin typeface="Arial Unicode MS" pitchFamily="34" charset="-128"/>
              </a:rPr>
              <a:t>use of ________(e.g., alcohol):</a:t>
            </a:r>
            <a:r>
              <a:rPr lang="en-US" sz="1800" dirty="0" smtClean="0">
                <a:latin typeface="Arial Unicode MS" pitchFamily="34" charset="-128"/>
              </a:rPr>
              <a:t> </a:t>
            </a:r>
            <a:endParaRPr lang="en-US" sz="1800" dirty="0">
              <a:latin typeface="Arial Unicode MS" pitchFamily="34" charset="-128"/>
            </a:endParaRPr>
          </a:p>
        </p:txBody>
      </p:sp>
      <p:sp>
        <p:nvSpPr>
          <p:cNvPr id="71684" name="Text Box 4"/>
          <p:cNvSpPr txBox="1">
            <a:spLocks noChangeArrowheads="1"/>
          </p:cNvSpPr>
          <p:nvPr/>
        </p:nvSpPr>
        <p:spPr bwMode="auto">
          <a:xfrm>
            <a:off x="304800" y="1828800"/>
            <a:ext cx="4267200" cy="584775"/>
          </a:xfrm>
          <a:prstGeom prst="rect">
            <a:avLst/>
          </a:prstGeom>
          <a:noFill/>
          <a:ln w="12700">
            <a:noFill/>
            <a:miter lim="800000"/>
            <a:headEnd type="none" w="sm" len="sm"/>
            <a:tailEnd type="none" w="sm" len="sm"/>
          </a:ln>
        </p:spPr>
        <p:txBody>
          <a:bodyPr>
            <a:spAutoFit/>
          </a:bodyPr>
          <a:lstStyle/>
          <a:p>
            <a:r>
              <a:rPr lang="en-US" sz="1600" b="1" dirty="0">
                <a:latin typeface="Arial Unicode MS" pitchFamily="34" charset="-128"/>
              </a:rPr>
              <a:t>Good things about my current </a:t>
            </a:r>
            <a:r>
              <a:rPr lang="en-US" sz="1600" b="1" dirty="0" smtClean="0">
                <a:latin typeface="Arial Unicode MS" pitchFamily="34" charset="-128"/>
              </a:rPr>
              <a:t>use of _____ (e.g., alcohol):</a:t>
            </a:r>
            <a:endParaRPr lang="en-US" sz="1600" dirty="0">
              <a:latin typeface="Arial Unicode MS" pitchFamily="34" charset="-128"/>
            </a:endParaRPr>
          </a:p>
        </p:txBody>
      </p:sp>
      <p:sp>
        <p:nvSpPr>
          <p:cNvPr id="71685" name="Rectangle 5"/>
          <p:cNvSpPr>
            <a:spLocks noChangeArrowheads="1"/>
          </p:cNvSpPr>
          <p:nvPr/>
        </p:nvSpPr>
        <p:spPr bwMode="auto">
          <a:xfrm>
            <a:off x="4572000" y="4343400"/>
            <a:ext cx="4376737" cy="830997"/>
          </a:xfrm>
          <a:prstGeom prst="rect">
            <a:avLst/>
          </a:prstGeom>
          <a:noFill/>
          <a:ln w="12700">
            <a:noFill/>
            <a:miter lim="800000"/>
            <a:headEnd type="none" w="sm" len="sm"/>
            <a:tailEnd type="none" w="sm" len="sm"/>
          </a:ln>
        </p:spPr>
        <p:txBody>
          <a:bodyPr>
            <a:spAutoFit/>
          </a:bodyPr>
          <a:lstStyle/>
          <a:p>
            <a:r>
              <a:rPr lang="en-US" sz="1600" b="1" dirty="0">
                <a:latin typeface="Arial Unicode MS" pitchFamily="34" charset="-128"/>
              </a:rPr>
              <a:t>Not so good things about changing my </a:t>
            </a:r>
            <a:r>
              <a:rPr lang="en-US" sz="1600" b="1" dirty="0" smtClean="0">
                <a:latin typeface="Arial Unicode MS" pitchFamily="34" charset="-128"/>
              </a:rPr>
              <a:t>current use of ________  (e.g., alcohol):</a:t>
            </a:r>
            <a:endParaRPr lang="en-US" sz="1600" dirty="0">
              <a:latin typeface="Arial Unicode MS" pitchFamily="34" charset="-128"/>
            </a:endParaRPr>
          </a:p>
          <a:p>
            <a:endParaRPr lang="en-US" sz="1600" b="1" dirty="0">
              <a:latin typeface="Arial Unicode MS" pitchFamily="34" charset="-128"/>
            </a:endParaRPr>
          </a:p>
        </p:txBody>
      </p:sp>
      <p:sp>
        <p:nvSpPr>
          <p:cNvPr id="71686" name="Text Box 6"/>
          <p:cNvSpPr txBox="1">
            <a:spLocks noChangeArrowheads="1"/>
          </p:cNvSpPr>
          <p:nvPr/>
        </p:nvSpPr>
        <p:spPr bwMode="auto">
          <a:xfrm>
            <a:off x="4572000" y="1828800"/>
            <a:ext cx="4267200" cy="581025"/>
          </a:xfrm>
          <a:prstGeom prst="rect">
            <a:avLst/>
          </a:prstGeom>
          <a:noFill/>
          <a:ln w="12700">
            <a:noFill/>
            <a:miter lim="800000"/>
            <a:headEnd type="none" w="sm" len="sm"/>
            <a:tailEnd type="none" w="sm" len="sm"/>
          </a:ln>
        </p:spPr>
        <p:txBody>
          <a:bodyPr wrap="square">
            <a:spAutoFit/>
          </a:bodyPr>
          <a:lstStyle/>
          <a:p>
            <a:r>
              <a:rPr lang="en-US" sz="1600" b="1" dirty="0">
                <a:latin typeface="Arial Unicode MS" pitchFamily="34" charset="-128"/>
              </a:rPr>
              <a:t>Good things about changing my current </a:t>
            </a:r>
            <a:r>
              <a:rPr lang="en-US" sz="1600" b="1" dirty="0" smtClean="0">
                <a:latin typeface="Arial Unicode MS" pitchFamily="34" charset="-128"/>
              </a:rPr>
              <a:t>use of ______ (e.g., alcohol):</a:t>
            </a:r>
            <a:endParaRPr lang="en-US" sz="1600" dirty="0">
              <a:latin typeface="Arial Unicode MS" pitchFamily="34" charset="-128"/>
            </a:endParaRPr>
          </a:p>
        </p:txBody>
      </p:sp>
      <p:sp>
        <p:nvSpPr>
          <p:cNvPr id="71687" name="Line 7"/>
          <p:cNvSpPr>
            <a:spLocks noChangeShapeType="1"/>
          </p:cNvSpPr>
          <p:nvPr/>
        </p:nvSpPr>
        <p:spPr bwMode="auto">
          <a:xfrm>
            <a:off x="4495800" y="1752600"/>
            <a:ext cx="0" cy="5105400"/>
          </a:xfrm>
          <a:prstGeom prst="line">
            <a:avLst/>
          </a:prstGeom>
          <a:noFill/>
          <a:ln w="9525">
            <a:solidFill>
              <a:schemeClr val="tx1"/>
            </a:solidFill>
            <a:miter lim="800000"/>
            <a:headEnd/>
            <a:tailEnd/>
          </a:ln>
        </p:spPr>
        <p:txBody>
          <a:bodyPr wrap="none"/>
          <a:lstStyle/>
          <a:p>
            <a:endParaRPr lang="en-US"/>
          </a:p>
        </p:txBody>
      </p:sp>
      <p:sp>
        <p:nvSpPr>
          <p:cNvPr id="71688" name="Line 8"/>
          <p:cNvSpPr>
            <a:spLocks noChangeShapeType="1"/>
          </p:cNvSpPr>
          <p:nvPr/>
        </p:nvSpPr>
        <p:spPr bwMode="auto">
          <a:xfrm flipV="1">
            <a:off x="457200" y="4191000"/>
            <a:ext cx="8686800" cy="0"/>
          </a:xfrm>
          <a:prstGeom prst="line">
            <a:avLst/>
          </a:prstGeom>
          <a:noFill/>
          <a:ln w="9525">
            <a:solidFill>
              <a:schemeClr val="tx1"/>
            </a:solidFill>
            <a:miter lim="800000"/>
            <a:headEnd/>
            <a:tailEnd/>
          </a:ln>
        </p:spPr>
        <p:txBody>
          <a:bodyPr wrap="none"/>
          <a:lstStyle/>
          <a:p>
            <a:endParaRPr lang="en-US"/>
          </a:p>
        </p:txBody>
      </p:sp>
    </p:spTree>
    <p:extLst>
      <p:ext uri="{BB962C8B-B14F-4D97-AF65-F5344CB8AC3E}">
        <p14:creationId xmlns:p14="http://schemas.microsoft.com/office/powerpoint/2010/main" val="1015456883"/>
      </p:ext>
    </p:extLst>
  </p:cSld>
  <p:clrMapOvr>
    <a:masterClrMapping/>
  </p:clrMapOvr>
  <p:transition xmlns:p14="http://schemas.microsoft.com/office/powerpoint/2010/main" advTm="689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itchFamily="34" charset="0"/>
                <a:cs typeface="Arial" pitchFamily="34" charset="0"/>
              </a:rPr>
              <a:t>Tools:  Online Resources for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Providers and Patients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7200" y="1828800"/>
            <a:ext cx="8229600" cy="4525963"/>
          </a:xfrm>
          <a:solidFill>
            <a:schemeClr val="tx1"/>
          </a:solidFill>
        </p:spPr>
        <p:txBody>
          <a:bodyPr>
            <a:normAutofit/>
          </a:bodyPr>
          <a:lstStyle/>
          <a:p>
            <a:r>
              <a:rPr lang="en-US" sz="2000" dirty="0" smtClean="0">
                <a:solidFill>
                  <a:schemeClr val="bg1"/>
                </a:solidFill>
              </a:rPr>
              <a:t>National Institute on Alcohol Abuse and Alcoholism</a:t>
            </a:r>
          </a:p>
          <a:p>
            <a:pPr lvl="1"/>
            <a:r>
              <a:rPr lang="en-US" sz="2000" dirty="0" smtClean="0">
                <a:solidFill>
                  <a:schemeClr val="bg1"/>
                </a:solidFill>
                <a:hlinkClick r:id="rId2"/>
              </a:rPr>
              <a:t>http://www.niaaa.nih.gov</a:t>
            </a:r>
            <a:endParaRPr lang="en-US" sz="2000" dirty="0" smtClean="0">
              <a:solidFill>
                <a:schemeClr val="bg1"/>
              </a:solidFill>
            </a:endParaRPr>
          </a:p>
          <a:p>
            <a:pPr>
              <a:buNone/>
            </a:pPr>
            <a:endParaRPr lang="en-US" sz="2000" dirty="0" smtClean="0">
              <a:solidFill>
                <a:schemeClr val="bg1"/>
              </a:solidFill>
            </a:endParaRPr>
          </a:p>
          <a:p>
            <a:r>
              <a:rPr lang="en-US" sz="2000" dirty="0" smtClean="0">
                <a:solidFill>
                  <a:schemeClr val="bg1"/>
                </a:solidFill>
              </a:rPr>
              <a:t>National Clearinghouse for Alcohol and Drug Information</a:t>
            </a:r>
          </a:p>
          <a:p>
            <a:pPr lvl="1"/>
            <a:r>
              <a:rPr lang="en-US" sz="2000" dirty="0" smtClean="0">
                <a:solidFill>
                  <a:schemeClr val="bg1"/>
                </a:solidFill>
                <a:hlinkClick r:id="rId3"/>
              </a:rPr>
              <a:t>http://ncadi.samhsa.gov/</a:t>
            </a:r>
            <a:endParaRPr lang="en-US" sz="2000" dirty="0" smtClean="0">
              <a:solidFill>
                <a:schemeClr val="bg1"/>
              </a:solidFill>
            </a:endParaRPr>
          </a:p>
          <a:p>
            <a:pPr lvl="1">
              <a:buNone/>
            </a:pPr>
            <a:endParaRPr lang="en-US" sz="2000" dirty="0" smtClean="0">
              <a:solidFill>
                <a:schemeClr val="bg1"/>
              </a:solidFill>
            </a:endParaRPr>
          </a:p>
          <a:p>
            <a:r>
              <a:rPr lang="en-US" sz="2000" dirty="0" smtClean="0">
                <a:solidFill>
                  <a:schemeClr val="bg1"/>
                </a:solidFill>
              </a:rPr>
              <a:t>Rethinking Drinking</a:t>
            </a:r>
          </a:p>
          <a:p>
            <a:pPr lvl="1"/>
            <a:r>
              <a:rPr lang="en-US" sz="2000" dirty="0" smtClean="0">
                <a:solidFill>
                  <a:schemeClr val="bg1"/>
                </a:solidFill>
                <a:hlinkClick r:id="rId4" action="ppaction://hlinkpres?slideindex=1&amp;slidetitle="/>
              </a:rPr>
              <a:t>http://rethinkingdrinking.niaaa.nih.gov/default.asp</a:t>
            </a:r>
            <a:endParaRPr lang="en-US" sz="2000" dirty="0" smtClean="0">
              <a:solidFill>
                <a:schemeClr val="bg1"/>
              </a:solidFill>
            </a:endParaRPr>
          </a:p>
          <a:p>
            <a:pPr marL="0" lvl="1"/>
            <a:endParaRPr lang="en-US" sz="2000" dirty="0" smtClean="0">
              <a:solidFill>
                <a:schemeClr val="tx2"/>
              </a:solidFill>
            </a:endParaRPr>
          </a:p>
          <a:p>
            <a:r>
              <a:rPr lang="en-US" sz="2000" dirty="0" smtClean="0">
                <a:solidFill>
                  <a:schemeClr val="bg1"/>
                </a:solidFill>
              </a:rPr>
              <a:t>National Institute on Drug Abuse</a:t>
            </a:r>
          </a:p>
          <a:p>
            <a:pPr lvl="1"/>
            <a:r>
              <a:rPr lang="en-US" sz="2000" dirty="0" smtClean="0">
                <a:solidFill>
                  <a:schemeClr val="bg1"/>
                </a:solidFill>
                <a:hlinkClick r:id="rId4" action="ppaction://hlinkpres?slideindex=1&amp;slidetitle="/>
              </a:rPr>
              <a:t>http://www.drugabuse.gov/</a:t>
            </a:r>
            <a:endParaRPr lang="en-US" sz="2000" dirty="0" smtClean="0">
              <a:solidFill>
                <a:schemeClr val="bg1"/>
              </a:solidFill>
            </a:endParaRPr>
          </a:p>
          <a:p>
            <a:pPr marL="0" lvl="1">
              <a:buFont typeface="Arial" pitchFamily="34" charset="0"/>
              <a:buChar char="•"/>
            </a:pPr>
            <a:endParaRPr lang="en-US" sz="2000" dirty="0" smtClean="0"/>
          </a:p>
        </p:txBody>
      </p:sp>
    </p:spTree>
    <p:extLst>
      <p:ext uri="{BB962C8B-B14F-4D97-AF65-F5344CB8AC3E}">
        <p14:creationId xmlns:p14="http://schemas.microsoft.com/office/powerpoint/2010/main" val="183058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dirty="0">
                <a:latin typeface="Arial" pitchFamily="34" charset="0"/>
                <a:cs typeface="Arial" pitchFamily="34" charset="0"/>
              </a:rPr>
              <a:t>Techniques</a:t>
            </a:r>
            <a:br>
              <a:rPr lang="en-US" b="1" dirty="0">
                <a:latin typeface="Arial" pitchFamily="34" charset="0"/>
                <a:cs typeface="Arial" pitchFamily="34" charset="0"/>
              </a:rPr>
            </a:b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OARS</a:t>
            </a:r>
          </a:p>
          <a:p>
            <a:pPr algn="ctr">
              <a:buNone/>
            </a:pPr>
            <a:r>
              <a:rPr lang="en-US" dirty="0" smtClean="0"/>
              <a:t>Eliciting Change Talk</a:t>
            </a:r>
          </a:p>
          <a:p>
            <a:pPr algn="ctr">
              <a:buNone/>
            </a:pPr>
            <a:r>
              <a:rPr lang="en-US" dirty="0" smtClean="0"/>
              <a:t>Generating Commitment</a:t>
            </a:r>
          </a:p>
          <a:p>
            <a:pPr algn="ctr">
              <a:buNone/>
            </a:pPr>
            <a:endParaRPr lang="en-US" dirty="0" smtClean="0"/>
          </a:p>
        </p:txBody>
      </p:sp>
    </p:spTree>
    <p:extLst>
      <p:ext uri="{BB962C8B-B14F-4D97-AF65-F5344CB8AC3E}">
        <p14:creationId xmlns:p14="http://schemas.microsoft.com/office/powerpoint/2010/main" val="35729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6349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63493" name="Rectangle 5"/>
          <p:cNvSpPr>
            <a:spLocks noGrp="1" noChangeArrowheads="1"/>
          </p:cNvSpPr>
          <p:nvPr>
            <p:ph idx="1"/>
          </p:nvPr>
        </p:nvSpPr>
        <p:spPr>
          <a:xfrm>
            <a:off x="457200" y="1828800"/>
            <a:ext cx="4038600" cy="4419600"/>
          </a:xfrm>
          <a:noFill/>
        </p:spPr>
        <p:txBody>
          <a:bodyPr lIns="90488" tIns="44450" rIns="90488" bIns="44450">
            <a:normAutofit fontScale="70000" lnSpcReduction="20000"/>
          </a:bodyPr>
          <a:lstStyle/>
          <a:p>
            <a:pPr algn="ctr">
              <a:buNone/>
            </a:pP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Ask </a:t>
            </a:r>
            <a:r>
              <a:rPr lang="en-US" sz="2800" b="1" u="sng" dirty="0" smtClean="0">
                <a:latin typeface="Arial" pitchFamily="34" charset="0"/>
                <a:cs typeface="Arial" pitchFamily="34" charset="0"/>
              </a:rPr>
              <a:t>O</a:t>
            </a:r>
            <a:r>
              <a:rPr lang="en-US" sz="2800" dirty="0" smtClean="0">
                <a:latin typeface="Arial" pitchFamily="34" charset="0"/>
                <a:cs typeface="Arial" pitchFamily="34" charset="0"/>
              </a:rPr>
              <a:t>pen-ended questions rather than yes/no questions.</a:t>
            </a:r>
          </a:p>
          <a:p>
            <a:endParaRPr lang="en-US" sz="2800" dirty="0" smtClean="0">
              <a:latin typeface="Arial" pitchFamily="34" charset="0"/>
              <a:cs typeface="Arial" pitchFamily="34" charset="0"/>
            </a:endParaRPr>
          </a:p>
          <a:p>
            <a:r>
              <a:rPr lang="en-US" sz="2800" b="1" u="sng" dirty="0" smtClean="0">
                <a:latin typeface="Arial" pitchFamily="34" charset="0"/>
                <a:cs typeface="Arial" pitchFamily="34" charset="0"/>
              </a:rPr>
              <a:t>A</a:t>
            </a:r>
            <a:r>
              <a:rPr lang="en-US" sz="2800" dirty="0" smtClean="0">
                <a:latin typeface="Arial" pitchFamily="34" charset="0"/>
                <a:cs typeface="Arial" pitchFamily="34" charset="0"/>
              </a:rPr>
              <a:t>ffirm strengths and movement in a positive direction.</a:t>
            </a:r>
          </a:p>
          <a:p>
            <a:endParaRPr lang="en-US" sz="2800" dirty="0" smtClean="0">
              <a:latin typeface="Arial" pitchFamily="34" charset="0"/>
              <a:cs typeface="Arial" pitchFamily="34" charset="0"/>
            </a:endParaRPr>
          </a:p>
          <a:p>
            <a:r>
              <a:rPr lang="en-US" sz="2800" b="1" u="sng" dirty="0" smtClean="0">
                <a:latin typeface="Arial" pitchFamily="34" charset="0"/>
                <a:cs typeface="Arial" pitchFamily="34" charset="0"/>
              </a:rPr>
              <a:t>R</a:t>
            </a:r>
            <a:r>
              <a:rPr lang="en-US" sz="2800" dirty="0" smtClean="0">
                <a:latin typeface="Arial" pitchFamily="34" charset="0"/>
                <a:cs typeface="Arial" pitchFamily="34" charset="0"/>
              </a:rPr>
              <a:t>eflect what the patient says to convey that you are listening and to confirm understanding.</a:t>
            </a:r>
          </a:p>
          <a:p>
            <a:endParaRPr lang="en-US" sz="2800" dirty="0" smtClean="0">
              <a:latin typeface="Arial" pitchFamily="34" charset="0"/>
              <a:cs typeface="Arial" pitchFamily="34" charset="0"/>
            </a:endParaRPr>
          </a:p>
          <a:p>
            <a:r>
              <a:rPr lang="en-US" sz="2800" b="1" u="sng" dirty="0" smtClean="0">
                <a:latin typeface="Arial" pitchFamily="34" charset="0"/>
                <a:cs typeface="Arial" pitchFamily="34" charset="0"/>
              </a:rPr>
              <a:t>S</a:t>
            </a:r>
            <a:r>
              <a:rPr lang="en-US" sz="2800" dirty="0" smtClean="0">
                <a:latin typeface="Arial" pitchFamily="34" charset="0"/>
                <a:cs typeface="Arial" pitchFamily="34" charset="0"/>
              </a:rPr>
              <a:t>ummarize the interaction to bring closure, confirm mutual understanding and next steps.</a:t>
            </a:r>
          </a:p>
        </p:txBody>
      </p:sp>
      <p:sp>
        <p:nvSpPr>
          <p:cNvPr id="63492" name="Rectangle 4"/>
          <p:cNvSpPr>
            <a:spLocks noGrp="1" noChangeArrowheads="1"/>
          </p:cNvSpPr>
          <p:nvPr>
            <p:ph type="title"/>
          </p:nvPr>
        </p:nvSpPr>
        <p:spPr>
          <a:xfrm>
            <a:off x="457200" y="457200"/>
            <a:ext cx="8229600" cy="990600"/>
          </a:xfrm>
          <a:noFill/>
        </p:spPr>
        <p:txBody>
          <a:bodyPr lIns="90488" tIns="44450" rIns="90488" bIns="44450">
            <a:normAutofit fontScale="90000"/>
          </a:bodyPr>
          <a:lstStyle/>
          <a:p>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TECHNIQUES:  OARS</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endParaRPr lang="en-US" sz="3200" b="1" dirty="0" smtClean="0">
              <a:latin typeface="Arial" pitchFamily="34" charset="0"/>
              <a:cs typeface="Arial" pitchFamily="34" charset="0"/>
            </a:endParaRPr>
          </a:p>
        </p:txBody>
      </p:sp>
      <p:pic>
        <p:nvPicPr>
          <p:cNvPr id="6" name="Picture 6" descr="MPj04117150000[1]"/>
          <p:cNvPicPr>
            <a:picLocks noChangeAspect="1" noChangeArrowheads="1"/>
          </p:cNvPicPr>
          <p:nvPr/>
        </p:nvPicPr>
        <p:blipFill>
          <a:blip cstate="print"/>
          <a:srcRect/>
          <a:stretch>
            <a:fillRect/>
          </a:stretch>
        </p:blipFill>
        <p:spPr>
          <a:xfrm>
            <a:off x="5181600" y="2286000"/>
            <a:ext cx="3505200" cy="3744912"/>
          </a:xfrm>
          <a:prstGeom prst="rect">
            <a:avLst/>
          </a:prstGeom>
          <a:noFill/>
        </p:spPr>
      </p:pic>
      <p:pic>
        <p:nvPicPr>
          <p:cNvPr id="219140" name="Picture 4" descr="http://www.rowingservice.com/SAboatrace05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246709"/>
            <a:ext cx="3907971" cy="382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1852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0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381000"/>
            <a:ext cx="7924800" cy="617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958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Answer(s)</a:t>
            </a:r>
            <a:endParaRPr lang="en-US" b="1" dirty="0"/>
          </a:p>
        </p:txBody>
      </p:sp>
      <p:sp>
        <p:nvSpPr>
          <p:cNvPr id="3" name="Content Placeholder 2"/>
          <p:cNvSpPr>
            <a:spLocks noGrp="1"/>
          </p:cNvSpPr>
          <p:nvPr>
            <p:ph idx="1"/>
          </p:nvPr>
        </p:nvSpPr>
        <p:spPr>
          <a:xfrm>
            <a:off x="533400" y="1295400"/>
            <a:ext cx="8229600" cy="4525963"/>
          </a:xfrm>
        </p:spPr>
        <p:txBody>
          <a:bodyPr/>
          <a:lstStyle/>
          <a:p>
            <a:endParaRPr lang="en-US" dirty="0" smtClean="0"/>
          </a:p>
          <a:p>
            <a:r>
              <a:rPr lang="en-US" dirty="0" smtClean="0"/>
              <a:t>None.  The light bulb has to want to change.</a:t>
            </a:r>
          </a:p>
          <a:p>
            <a:endParaRPr lang="en-US" dirty="0" smtClean="0"/>
          </a:p>
          <a:p>
            <a:r>
              <a:rPr lang="en-US" dirty="0" smtClean="0"/>
              <a:t>None.  The light bulb will change itself when it is ready.</a:t>
            </a:r>
          </a:p>
          <a:p>
            <a:endParaRPr lang="en-US" dirty="0"/>
          </a:p>
          <a:p>
            <a:r>
              <a:rPr lang="en-US" dirty="0" smtClean="0"/>
              <a:t>Only one but the light bulb has to really want to change!</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69823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304800" y="1600200"/>
            <a:ext cx="8458200" cy="4525963"/>
          </a:xfrm>
        </p:spPr>
        <p:txBody>
          <a:bodyPr/>
          <a:lstStyle/>
          <a:p>
            <a:pPr>
              <a:buNone/>
            </a:pPr>
            <a:r>
              <a:rPr lang="en-US" sz="2000" dirty="0" smtClean="0">
                <a:latin typeface="Arial" pitchFamily="34" charset="0"/>
                <a:cs typeface="Arial" pitchFamily="34" charset="0"/>
              </a:rPr>
              <a:t>	</a:t>
            </a:r>
            <a:endParaRPr lang="en-US" sz="2400" dirty="0" smtClean="0">
              <a:latin typeface="Arial" pitchFamily="34" charset="0"/>
              <a:cs typeface="Arial" pitchFamily="34" charset="0"/>
            </a:endParaRPr>
          </a:p>
          <a:p>
            <a:pPr marL="625475" indent="-336550"/>
            <a:r>
              <a:rPr lang="en-US" sz="2400" dirty="0" smtClean="0">
                <a:latin typeface="Arial" pitchFamily="34" charset="0"/>
                <a:cs typeface="Arial" pitchFamily="34" charset="0"/>
              </a:rPr>
              <a:t>Cannot be answered yes or no or with one or two words</a:t>
            </a:r>
          </a:p>
          <a:p>
            <a:pPr marL="625475" indent="-336550"/>
            <a:r>
              <a:rPr lang="en-US" sz="2400" dirty="0" smtClean="0">
                <a:latin typeface="Arial" pitchFamily="34" charset="0"/>
                <a:cs typeface="Arial" pitchFamily="34" charset="0"/>
              </a:rPr>
              <a:t>Are not rhetorical</a:t>
            </a:r>
          </a:p>
          <a:p>
            <a:pPr marL="625475" indent="-336550"/>
            <a:r>
              <a:rPr lang="en-US" sz="2400" dirty="0" smtClean="0">
                <a:latin typeface="Arial" pitchFamily="34" charset="0"/>
                <a:cs typeface="Arial" pitchFamily="34" charset="0"/>
              </a:rPr>
              <a:t>Probe widely for information</a:t>
            </a:r>
          </a:p>
          <a:p>
            <a:pPr marL="625475" indent="-336550"/>
            <a:r>
              <a:rPr lang="en-US" sz="2400" dirty="0" smtClean="0">
                <a:latin typeface="Arial" pitchFamily="34" charset="0"/>
                <a:cs typeface="Arial" pitchFamily="34" charset="0"/>
              </a:rPr>
              <a:t>Help uncover the individual’s priorities and values</a:t>
            </a:r>
          </a:p>
          <a:p>
            <a:pPr marL="625475" indent="-336550"/>
            <a:r>
              <a:rPr lang="en-US" sz="2400" dirty="0" smtClean="0">
                <a:latin typeface="Arial" pitchFamily="34" charset="0"/>
                <a:cs typeface="Arial" pitchFamily="34" charset="0"/>
              </a:rPr>
              <a:t>Avoid socially desirable responses</a:t>
            </a:r>
          </a:p>
          <a:p>
            <a:pPr marL="625475" indent="-336550"/>
            <a:r>
              <a:rPr lang="en-US" sz="2400" dirty="0" smtClean="0">
                <a:latin typeface="Arial" pitchFamily="34" charset="0"/>
                <a:cs typeface="Arial" pitchFamily="34" charset="0"/>
              </a:rPr>
              <a:t>Draw people out</a:t>
            </a:r>
          </a:p>
          <a:p>
            <a:endParaRPr lang="en-US" sz="2000" dirty="0" smtClean="0">
              <a:latin typeface="Arial" pitchFamily="34" charset="0"/>
              <a:cs typeface="Arial" pitchFamily="34" charset="0"/>
            </a:endParaRPr>
          </a:p>
          <a:p>
            <a:pPr>
              <a:buFont typeface="Wingdings" pitchFamily="2" charset="2"/>
              <a:buNone/>
            </a:pPr>
            <a:endParaRPr lang="en-US" dirty="0" smtClean="0"/>
          </a:p>
        </p:txBody>
      </p:sp>
      <p:sp>
        <p:nvSpPr>
          <p:cNvPr id="64514" name="Rectangle 2"/>
          <p:cNvSpPr>
            <a:spLocks noGrp="1" noChangeArrowheads="1"/>
          </p:cNvSpPr>
          <p:nvPr>
            <p:ph type="title"/>
          </p:nvPr>
        </p:nvSpPr>
        <p:spPr/>
        <p:txBody>
          <a:bodyPr>
            <a:normAutofit/>
          </a:bodyPr>
          <a:lstStyle/>
          <a:p>
            <a:r>
              <a:rPr lang="en-US" sz="3200" b="1" dirty="0" smtClean="0">
                <a:latin typeface="Arial" pitchFamily="34" charset="0"/>
                <a:cs typeface="Arial" pitchFamily="34" charset="0"/>
              </a:rPr>
              <a:t>OARS:  </a:t>
            </a:r>
            <a:r>
              <a:rPr lang="en-US" sz="3200" b="1" u="sng" dirty="0" smtClean="0">
                <a:latin typeface="Arial" pitchFamily="34" charset="0"/>
                <a:cs typeface="Arial" pitchFamily="34" charset="0"/>
              </a:rPr>
              <a:t>O</a:t>
            </a:r>
            <a:r>
              <a:rPr lang="en-US" sz="3200" b="1" dirty="0" smtClean="0">
                <a:latin typeface="Arial" pitchFamily="34" charset="0"/>
                <a:cs typeface="Arial" pitchFamily="34" charset="0"/>
              </a:rPr>
              <a:t>pen Ended Questions</a:t>
            </a:r>
          </a:p>
        </p:txBody>
      </p:sp>
    </p:spTree>
    <p:extLst>
      <p:ext uri="{BB962C8B-B14F-4D97-AF65-F5344CB8AC3E}">
        <p14:creationId xmlns:p14="http://schemas.microsoft.com/office/powerpoint/2010/main" val="1093892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latin typeface="Arial" pitchFamily="34" charset="0"/>
                <a:cs typeface="Arial" pitchFamily="34" charset="0"/>
              </a:rPr>
              <a:t>Closed vs. Open Ended Questions</a:t>
            </a:r>
            <a:endParaRPr lang="en-US" sz="32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6954678"/>
              </p:ext>
            </p:extLst>
          </p:nvPr>
        </p:nvGraphicFramePr>
        <p:xfrm>
          <a:off x="438150" y="1295400"/>
          <a:ext cx="8229600" cy="1691640"/>
        </p:xfrm>
        <a:graphic>
          <a:graphicData uri="http://schemas.openxmlformats.org/drawingml/2006/table">
            <a:tbl>
              <a:tblPr firstRow="1" bandRow="1">
                <a:tableStyleId>{5C22544A-7EE6-4342-B048-85BDC9FD1C3A}</a:tableStyleId>
              </a:tblPr>
              <a:tblGrid>
                <a:gridCol w="4133850"/>
                <a:gridCol w="4095750"/>
              </a:tblGrid>
              <a:tr h="370840">
                <a:tc>
                  <a:txBody>
                    <a:bodyPr/>
                    <a:lstStyle/>
                    <a:p>
                      <a:r>
                        <a:rPr lang="en-US" dirty="0" smtClean="0"/>
                        <a:t>Closed ended</a:t>
                      </a:r>
                      <a:endParaRPr lang="en-US" dirty="0"/>
                    </a:p>
                  </a:txBody>
                  <a:tcPr/>
                </a:tc>
                <a:tc>
                  <a:txBody>
                    <a:bodyPr/>
                    <a:lstStyle/>
                    <a:p>
                      <a:r>
                        <a:rPr lang="en-US" dirty="0" smtClean="0"/>
                        <a:t>Open ended</a:t>
                      </a:r>
                      <a:endParaRPr lang="en-US" dirty="0"/>
                    </a:p>
                  </a:txBody>
                  <a:tcPr/>
                </a:tc>
              </a:tr>
              <a:tr h="370840">
                <a:tc>
                  <a:txBody>
                    <a:bodyPr/>
                    <a:lstStyle/>
                    <a:p>
                      <a:r>
                        <a:rPr lang="en-US" sz="1600" b="1" dirty="0" smtClean="0">
                          <a:solidFill>
                            <a:schemeClr val="bg1"/>
                          </a:solidFill>
                          <a:latin typeface="Arial" pitchFamily="34" charset="0"/>
                          <a:cs typeface="Arial" pitchFamily="34" charset="0"/>
                        </a:rPr>
                        <a:t>Would you like to quit smoking?</a:t>
                      </a:r>
                      <a:endParaRPr lang="en-US" sz="1600" b="1" dirty="0">
                        <a:solidFill>
                          <a:schemeClr val="bg1"/>
                        </a:solidFill>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What</a:t>
                      </a:r>
                      <a:r>
                        <a:rPr lang="en-US" sz="1600" b="1" baseline="0" dirty="0" smtClean="0">
                          <a:latin typeface="Arial" pitchFamily="34" charset="0"/>
                          <a:cs typeface="Arial" pitchFamily="34" charset="0"/>
                        </a:rPr>
                        <a:t> are your thoughts about smoking?</a:t>
                      </a:r>
                      <a:endParaRPr lang="en-US" sz="1600" b="1" dirty="0">
                        <a:latin typeface="Arial" pitchFamily="34" charset="0"/>
                        <a:cs typeface="Arial" pitchFamily="34" charset="0"/>
                      </a:endParaRPr>
                    </a:p>
                  </a:txBody>
                  <a:tcPr/>
                </a:tc>
              </a:tr>
              <a:tr h="370840">
                <a:tc>
                  <a:txBody>
                    <a:bodyPr/>
                    <a:lstStyle/>
                    <a:p>
                      <a:r>
                        <a:rPr lang="en-US" sz="1600" b="1" dirty="0" smtClean="0">
                          <a:latin typeface="Arial" pitchFamily="34" charset="0"/>
                          <a:cs typeface="Arial" pitchFamily="34" charset="0"/>
                        </a:rPr>
                        <a:t>How much pot do you smoke?</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Tell me about</a:t>
                      </a:r>
                      <a:r>
                        <a:rPr lang="en-US" sz="1600" b="1" baseline="0" dirty="0" smtClean="0">
                          <a:latin typeface="Arial" pitchFamily="34" charset="0"/>
                          <a:cs typeface="Arial" pitchFamily="34" charset="0"/>
                        </a:rPr>
                        <a:t> your pot use.</a:t>
                      </a:r>
                      <a:endParaRPr lang="en-US" sz="1600" b="1" dirty="0">
                        <a:latin typeface="Arial" pitchFamily="34" charset="0"/>
                        <a:cs typeface="Arial" pitchFamily="34" charset="0"/>
                      </a:endParaRPr>
                    </a:p>
                  </a:txBody>
                  <a:tcPr/>
                </a:tc>
              </a:tr>
              <a:tr h="370840">
                <a:tc>
                  <a:txBody>
                    <a:bodyPr/>
                    <a:lstStyle/>
                    <a:p>
                      <a:r>
                        <a:rPr lang="en-US" sz="1600" b="1" dirty="0" smtClean="0">
                          <a:latin typeface="Arial" pitchFamily="34" charset="0"/>
                          <a:cs typeface="Arial" pitchFamily="34" charset="0"/>
                        </a:rPr>
                        <a:t>Have you had problems</a:t>
                      </a:r>
                      <a:r>
                        <a:rPr lang="en-US" sz="1600" b="1" baseline="0" dirty="0" smtClean="0">
                          <a:latin typeface="Arial" pitchFamily="34" charset="0"/>
                          <a:cs typeface="Arial" pitchFamily="34" charset="0"/>
                        </a:rPr>
                        <a:t> with your alcohol use?</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How</a:t>
                      </a:r>
                      <a:r>
                        <a:rPr lang="en-US" sz="1600" b="1" baseline="0" dirty="0" smtClean="0">
                          <a:latin typeface="Arial" pitchFamily="34" charset="0"/>
                          <a:cs typeface="Arial" pitchFamily="34" charset="0"/>
                        </a:rPr>
                        <a:t> has your alcohol use affected you?</a:t>
                      </a:r>
                      <a:endParaRPr lang="en-US" sz="1600" b="1" dirty="0">
                        <a:latin typeface="Arial" pitchFamily="34" charset="0"/>
                        <a:cs typeface="Arial" pitchFamily="34" charset="0"/>
                      </a:endParaRPr>
                    </a:p>
                  </a:txBody>
                  <a:tcPr/>
                </a:tc>
              </a:tr>
            </a:tbl>
          </a:graphicData>
        </a:graphic>
      </p:graphicFrame>
      <p:sp>
        <p:nvSpPr>
          <p:cNvPr id="5" name="TextBox 4"/>
          <p:cNvSpPr txBox="1"/>
          <p:nvPr/>
        </p:nvSpPr>
        <p:spPr>
          <a:xfrm>
            <a:off x="438150" y="3581400"/>
            <a:ext cx="8229600" cy="3170099"/>
          </a:xfrm>
          <a:prstGeom prst="rect">
            <a:avLst/>
          </a:prstGeom>
          <a:noFill/>
        </p:spPr>
        <p:txBody>
          <a:bodyPr wrap="square" rtlCol="0">
            <a:spAutoFit/>
          </a:bodyPr>
          <a:lstStyle/>
          <a:p>
            <a:pPr marL="342900" indent="-342900">
              <a:buFont typeface="Arial" pitchFamily="34" charset="0"/>
              <a:buChar char="•"/>
            </a:pPr>
            <a:r>
              <a:rPr lang="en-US" sz="2000" dirty="0" smtClean="0">
                <a:latin typeface="Arial" pitchFamily="34" charset="0"/>
                <a:cs typeface="Arial" pitchFamily="34" charset="0"/>
              </a:rPr>
              <a:t>Providers tend to ask close-ended questions to collect specific information and also because they are often pressed for time and concerned about getting into time consuming discussion.  </a:t>
            </a:r>
          </a:p>
          <a:p>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Open-ended questions may seem more time consuming but can actually be more efficient because they elicit more reliable and </a:t>
            </a:r>
            <a:r>
              <a:rPr lang="en-US" sz="2000" dirty="0">
                <a:latin typeface="Arial" pitchFamily="34" charset="0"/>
                <a:cs typeface="Arial" pitchFamily="34" charset="0"/>
              </a:rPr>
              <a:t>complete information and, when skillfully managed, do not have to lead to lengthy discussions.</a:t>
            </a:r>
          </a:p>
          <a:p>
            <a:endParaRPr lang="en-US" sz="2000" dirty="0" smtClean="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2849371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Grp="1" noChangeArrowheads="1"/>
          </p:cNvSpPr>
          <p:nvPr>
            <p:ph idx="1"/>
          </p:nvPr>
        </p:nvSpPr>
        <p:spPr>
          <a:xfrm>
            <a:off x="609600" y="1752600"/>
            <a:ext cx="7848600" cy="4648200"/>
          </a:xfrm>
          <a:ln>
            <a:noFill/>
          </a:ln>
        </p:spPr>
        <p:txBody>
          <a:bodyPr>
            <a:normAutofit/>
          </a:bodyPr>
          <a:lstStyle/>
          <a:p>
            <a:pPr marL="0">
              <a:lnSpc>
                <a:spcPct val="80000"/>
              </a:lnSpc>
              <a:buNone/>
            </a:pPr>
            <a:r>
              <a:rPr lang="en-US" sz="2000" dirty="0" smtClean="0">
                <a:solidFill>
                  <a:schemeClr val="tx2"/>
                </a:solidFill>
                <a:latin typeface="Arial" pitchFamily="34" charset="0"/>
                <a:cs typeface="Arial" pitchFamily="34" charset="0"/>
              </a:rPr>
              <a:t>Affirmations can help your patients feel more comfortable, forthcoming and open to feedback.   Affirmations can be brief but powerful in building a therapeutic alliance:</a:t>
            </a:r>
          </a:p>
          <a:p>
            <a:pPr>
              <a:lnSpc>
                <a:spcPct val="80000"/>
              </a:lnSpc>
            </a:pPr>
            <a:endParaRPr lang="en-US" sz="2000" dirty="0" smtClean="0">
              <a:solidFill>
                <a:schemeClr val="tx2"/>
              </a:solidFill>
              <a:latin typeface="Arial" pitchFamily="34" charset="0"/>
              <a:cs typeface="Arial" pitchFamily="34" charset="0"/>
            </a:endParaRPr>
          </a:p>
          <a:p>
            <a:pPr>
              <a:lnSpc>
                <a:spcPct val="80000"/>
              </a:lnSpc>
            </a:pPr>
            <a:r>
              <a:rPr lang="en-US" sz="2000" dirty="0" smtClean="0">
                <a:solidFill>
                  <a:schemeClr val="tx2"/>
                </a:solidFill>
                <a:latin typeface="Arial" pitchFamily="34" charset="0"/>
                <a:cs typeface="Arial" pitchFamily="34" charset="0"/>
              </a:rPr>
              <a:t>Affirm a person’s struggles, achievements, values, and feelings</a:t>
            </a:r>
          </a:p>
          <a:p>
            <a:pPr>
              <a:lnSpc>
                <a:spcPct val="80000"/>
              </a:lnSpc>
            </a:pPr>
            <a:r>
              <a:rPr lang="en-US" sz="2000" dirty="0" smtClean="0">
                <a:solidFill>
                  <a:schemeClr val="tx2"/>
                </a:solidFill>
                <a:latin typeface="Arial" pitchFamily="34" charset="0"/>
                <a:cs typeface="Arial" pitchFamily="34" charset="0"/>
              </a:rPr>
              <a:t>Emphasize a strength </a:t>
            </a:r>
          </a:p>
          <a:p>
            <a:pPr>
              <a:lnSpc>
                <a:spcPct val="80000"/>
              </a:lnSpc>
            </a:pPr>
            <a:r>
              <a:rPr lang="en-US" sz="2000" dirty="0" smtClean="0">
                <a:solidFill>
                  <a:schemeClr val="tx2"/>
                </a:solidFill>
                <a:latin typeface="Arial" pitchFamily="34" charset="0"/>
                <a:cs typeface="Arial" pitchFamily="34" charset="0"/>
              </a:rPr>
              <a:t>Notice and appreciate a positive action</a:t>
            </a:r>
          </a:p>
          <a:p>
            <a:pPr>
              <a:lnSpc>
                <a:spcPct val="80000"/>
              </a:lnSpc>
            </a:pPr>
            <a:r>
              <a:rPr lang="en-US" sz="2000" dirty="0" smtClean="0">
                <a:solidFill>
                  <a:schemeClr val="tx2"/>
                </a:solidFill>
                <a:latin typeface="Arial" pitchFamily="34" charset="0"/>
                <a:cs typeface="Arial" pitchFamily="34" charset="0"/>
              </a:rPr>
              <a:t>Express positive regard and caring</a:t>
            </a:r>
          </a:p>
        </p:txBody>
      </p:sp>
      <p:sp>
        <p:nvSpPr>
          <p:cNvPr id="72706" name="Rectangle 2"/>
          <p:cNvSpPr>
            <a:spLocks noGrp="1" noChangeArrowheads="1"/>
          </p:cNvSpPr>
          <p:nvPr>
            <p:ph type="title"/>
          </p:nvPr>
        </p:nvSpPr>
        <p:spPr>
          <a:xfrm>
            <a:off x="457200" y="0"/>
            <a:ext cx="8229600" cy="1447800"/>
          </a:xfrm>
        </p:spPr>
        <p:txBody>
          <a:bodyPr>
            <a:normAutofit/>
          </a:bodyPr>
          <a:lstStyle/>
          <a:p>
            <a:r>
              <a:rPr lang="en-US" sz="3200" b="1" dirty="0" smtClean="0">
                <a:latin typeface="Arial" pitchFamily="34" charset="0"/>
                <a:cs typeface="Arial" pitchFamily="34" charset="0"/>
              </a:rPr>
              <a:t>OARS:  </a:t>
            </a:r>
            <a:r>
              <a:rPr lang="en-US" sz="3200" b="1" u="sng" dirty="0" smtClean="0">
                <a:latin typeface="Arial" pitchFamily="34" charset="0"/>
                <a:cs typeface="Arial" pitchFamily="34" charset="0"/>
              </a:rPr>
              <a:t>A</a:t>
            </a:r>
            <a:r>
              <a:rPr lang="en-US" sz="3200" b="1" dirty="0" smtClean="0">
                <a:latin typeface="Arial" pitchFamily="34" charset="0"/>
                <a:cs typeface="Arial" pitchFamily="34" charset="0"/>
              </a:rPr>
              <a:t>ffirmations</a:t>
            </a:r>
          </a:p>
        </p:txBody>
      </p:sp>
      <p:pic>
        <p:nvPicPr>
          <p:cNvPr id="72708" name="Picture 4" descr="Filename: j0426082.wmf&#10;Keywords: achievements, Communications, encouragement ...&#10;File Size: 13 KB"/>
          <p:cNvPicPr>
            <a:picLocks noChangeAspect="1" noChangeArrowheads="1"/>
          </p:cNvPicPr>
          <p:nvPr/>
        </p:nvPicPr>
        <p:blipFill>
          <a:blip r:embed="rId3" cstate="print"/>
          <a:srcRect/>
          <a:stretch>
            <a:fillRect/>
          </a:stretch>
        </p:blipFill>
        <p:spPr bwMode="auto">
          <a:xfrm>
            <a:off x="7467600" y="304800"/>
            <a:ext cx="1219200" cy="1219200"/>
          </a:xfrm>
          <a:prstGeom prst="rect">
            <a:avLst/>
          </a:prstGeom>
          <a:noFill/>
          <a:ln w="9525">
            <a:noFill/>
            <a:miter lim="800000"/>
            <a:headEnd/>
            <a:tailEnd/>
          </a:ln>
        </p:spPr>
      </p:pic>
      <p:sp>
        <p:nvSpPr>
          <p:cNvPr id="5" name="TextBox 4"/>
          <p:cNvSpPr txBox="1"/>
          <p:nvPr/>
        </p:nvSpPr>
        <p:spPr>
          <a:xfrm>
            <a:off x="533400" y="4572000"/>
            <a:ext cx="8077200" cy="1846659"/>
          </a:xfrm>
          <a:prstGeom prst="rect">
            <a:avLst/>
          </a:prstGeom>
          <a:solidFill>
            <a:schemeClr val="tx1">
              <a:lumMod val="85000"/>
            </a:schemeClr>
          </a:solidFill>
          <a:ln w="15875">
            <a:solidFill>
              <a:schemeClr val="bg1"/>
            </a:solidFill>
          </a:ln>
        </p:spPr>
        <p:txBody>
          <a:bodyPr wrap="square" rtlCol="0">
            <a:spAutoFit/>
          </a:bodyPr>
          <a:lstStyle/>
          <a:p>
            <a:pPr>
              <a:lnSpc>
                <a:spcPct val="80000"/>
              </a:lnSpc>
            </a:pPr>
            <a:r>
              <a:rPr lang="en-US" sz="2000" b="1" dirty="0" smtClean="0">
                <a:solidFill>
                  <a:schemeClr val="bg1"/>
                </a:solidFill>
                <a:cs typeface="Arial" pitchFamily="34" charset="0"/>
              </a:rPr>
              <a:t>Examples</a:t>
            </a:r>
          </a:p>
          <a:p>
            <a:pPr>
              <a:lnSpc>
                <a:spcPct val="80000"/>
              </a:lnSpc>
            </a:pPr>
            <a:endParaRPr lang="en-US" sz="2000" dirty="0">
              <a:solidFill>
                <a:schemeClr val="bg1"/>
              </a:solidFill>
              <a:cs typeface="Arial" pitchFamily="34" charset="0"/>
            </a:endParaRPr>
          </a:p>
          <a:p>
            <a:pPr lvl="1" indent="-342900">
              <a:lnSpc>
                <a:spcPct val="80000"/>
              </a:lnSpc>
              <a:buFont typeface="Arial" pitchFamily="34" charset="0"/>
              <a:buChar char="•"/>
            </a:pPr>
            <a:r>
              <a:rPr lang="en-US" sz="2000" b="1" i="1" dirty="0" smtClean="0">
                <a:solidFill>
                  <a:schemeClr val="bg1"/>
                </a:solidFill>
                <a:cs typeface="Arial" pitchFamily="34" charset="0"/>
              </a:rPr>
              <a:t>It </a:t>
            </a:r>
            <a:r>
              <a:rPr lang="en-US" sz="2000" b="1" i="1" dirty="0">
                <a:solidFill>
                  <a:schemeClr val="bg1"/>
                </a:solidFill>
                <a:cs typeface="Arial" pitchFamily="34" charset="0"/>
              </a:rPr>
              <a:t>takes courage to face such difficult </a:t>
            </a:r>
            <a:r>
              <a:rPr lang="en-US" sz="2000" b="1" i="1" dirty="0" smtClean="0">
                <a:solidFill>
                  <a:schemeClr val="bg1"/>
                </a:solidFill>
                <a:cs typeface="Arial" pitchFamily="34" charset="0"/>
              </a:rPr>
              <a:t>problems.</a:t>
            </a:r>
          </a:p>
          <a:p>
            <a:pPr lvl="1" indent="-342900">
              <a:lnSpc>
                <a:spcPct val="80000"/>
              </a:lnSpc>
              <a:buFont typeface="Arial" pitchFamily="34" charset="0"/>
              <a:buChar char="•"/>
            </a:pPr>
            <a:r>
              <a:rPr lang="en-US" sz="2000" b="1" i="1" dirty="0" smtClean="0">
                <a:solidFill>
                  <a:schemeClr val="bg1"/>
                </a:solidFill>
                <a:cs typeface="Arial" pitchFamily="34" charset="0"/>
              </a:rPr>
              <a:t>You quit before. That took a lot of strength.</a:t>
            </a:r>
            <a:endParaRPr lang="en-US" sz="2000" b="1" i="1" dirty="0">
              <a:solidFill>
                <a:schemeClr val="bg1"/>
              </a:solidFill>
              <a:cs typeface="Arial" pitchFamily="34" charset="0"/>
            </a:endParaRPr>
          </a:p>
          <a:p>
            <a:pPr lvl="1" indent="-342900">
              <a:lnSpc>
                <a:spcPct val="80000"/>
              </a:lnSpc>
              <a:buFont typeface="Arial" pitchFamily="34" charset="0"/>
              <a:buChar char="•"/>
            </a:pPr>
            <a:r>
              <a:rPr lang="en-US" sz="2000" b="1" i="1" dirty="0" smtClean="0">
                <a:solidFill>
                  <a:schemeClr val="bg1"/>
                </a:solidFill>
                <a:cs typeface="Arial" pitchFamily="34" charset="0"/>
              </a:rPr>
              <a:t>I know you didn’t come here today to talk about your alcohol use so I think it is great that you are willing to work with me.</a:t>
            </a:r>
            <a:endParaRPr lang="en-US" sz="2000" b="1" i="1" dirty="0">
              <a:solidFill>
                <a:schemeClr val="bg1"/>
              </a:solidFill>
              <a:cs typeface="Arial" pitchFamily="34" charset="0"/>
            </a:endParaRPr>
          </a:p>
          <a:p>
            <a:endParaRPr lang="en-US" dirty="0"/>
          </a:p>
        </p:txBody>
      </p:sp>
    </p:spTree>
    <p:extLst>
      <p:ext uri="{BB962C8B-B14F-4D97-AF65-F5344CB8AC3E}">
        <p14:creationId xmlns:p14="http://schemas.microsoft.com/office/powerpoint/2010/main" val="3631932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3200" b="1" dirty="0" smtClean="0">
                <a:latin typeface="Arial" pitchFamily="34" charset="0"/>
                <a:cs typeface="Arial" pitchFamily="34" charset="0"/>
              </a:rPr>
              <a:t>OARS:  </a:t>
            </a:r>
            <a:r>
              <a:rPr lang="en-US" sz="3200" b="1" u="sng" dirty="0" smtClean="0">
                <a:latin typeface="Arial" pitchFamily="34" charset="0"/>
                <a:cs typeface="Arial" pitchFamily="34" charset="0"/>
              </a:rPr>
              <a:t>R</a:t>
            </a:r>
            <a:r>
              <a:rPr lang="en-US" sz="3200" b="1" dirty="0" smtClean="0">
                <a:latin typeface="Arial" pitchFamily="34" charset="0"/>
                <a:cs typeface="Arial" pitchFamily="34" charset="0"/>
              </a:rPr>
              <a:t>eflections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5257800"/>
          </a:xfrm>
        </p:spPr>
        <p:txBody>
          <a:bodyPr>
            <a:normAutofit/>
          </a:bodyPr>
          <a:lstStyle/>
          <a:p>
            <a:pPr marL="0">
              <a:buNone/>
            </a:pPr>
            <a:endParaRPr lang="en-US" sz="2000" dirty="0" smtClean="0">
              <a:latin typeface="Arial" pitchFamily="34" charset="0"/>
              <a:cs typeface="Arial" pitchFamily="34" charset="0"/>
            </a:endParaRPr>
          </a:p>
          <a:p>
            <a:pPr marL="0">
              <a:buNone/>
            </a:pPr>
            <a:r>
              <a:rPr lang="en-US" sz="2000" dirty="0" smtClean="0">
                <a:latin typeface="Arial" pitchFamily="34" charset="0"/>
                <a:cs typeface="Arial" pitchFamily="34" charset="0"/>
              </a:rPr>
              <a:t>Reflections repeat or rephrase what the patient has said. This communicates that you have heard the person and that it is not your intention to get into an argument with the person. </a:t>
            </a:r>
          </a:p>
          <a:p>
            <a:pPr marL="0">
              <a:buNone/>
            </a:pPr>
            <a:endParaRPr lang="en-US" sz="2000" dirty="0">
              <a:latin typeface="Arial" pitchFamily="34" charset="0"/>
              <a:cs typeface="Arial" pitchFamily="34" charset="0"/>
            </a:endParaRPr>
          </a:p>
          <a:p>
            <a:pPr marL="0">
              <a:buNone/>
            </a:pPr>
            <a:r>
              <a:rPr lang="en-US" sz="2000" dirty="0" smtClean="0">
                <a:latin typeface="Arial" pitchFamily="34" charset="0"/>
                <a:cs typeface="Arial" pitchFamily="34" charset="0"/>
              </a:rPr>
              <a:t>Simple reflections are an effective, non-confrontational way to reduce resistance.  Reflections can also expand on the meaning of what the patient has said.</a:t>
            </a:r>
          </a:p>
          <a:p>
            <a:pPr marL="0">
              <a:buNone/>
            </a:pPr>
            <a:endParaRPr lang="en-US" sz="2000" dirty="0" smtClean="0">
              <a:latin typeface="Arial" pitchFamily="34" charset="0"/>
              <a:cs typeface="Arial" pitchFamily="34" charset="0"/>
            </a:endParaRPr>
          </a:p>
          <a:p>
            <a:pPr>
              <a:buNone/>
            </a:pPr>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a:p>
            <a:pPr marL="0">
              <a:buNone/>
            </a:pPr>
            <a:endParaRPr lang="en-US" sz="2000" dirty="0" smtClean="0">
              <a:latin typeface="Arial" pitchFamily="34" charset="0"/>
              <a:cs typeface="Arial" pitchFamily="34" charset="0"/>
            </a:endParaRPr>
          </a:p>
          <a:p>
            <a:pPr>
              <a:buNone/>
            </a:pPr>
            <a:endParaRPr lang="en-US" sz="2000" dirty="0">
              <a:latin typeface="Arial" pitchFamily="34" charset="0"/>
              <a:cs typeface="Arial" pitchFamily="34" charset="0"/>
            </a:endParaRPr>
          </a:p>
        </p:txBody>
      </p:sp>
      <p:sp>
        <p:nvSpPr>
          <p:cNvPr id="4" name="TextBox 3"/>
          <p:cNvSpPr txBox="1"/>
          <p:nvPr/>
        </p:nvSpPr>
        <p:spPr>
          <a:xfrm>
            <a:off x="304800" y="4278086"/>
            <a:ext cx="8534400" cy="1905001"/>
          </a:xfrm>
          <a:prstGeom prst="rect">
            <a:avLst/>
          </a:prstGeom>
          <a:solidFill>
            <a:schemeClr val="tx1">
              <a:lumMod val="85000"/>
            </a:schemeClr>
          </a:solidFill>
          <a:ln w="15875">
            <a:solidFill>
              <a:schemeClr val="bg1"/>
            </a:solidFill>
          </a:ln>
        </p:spPr>
        <p:txBody>
          <a:bodyPr wrap="square" rtlCol="0">
            <a:noAutofit/>
          </a:bodyPr>
          <a:lstStyle/>
          <a:p>
            <a:pPr marL="342900" lvl="0" indent="-342900">
              <a:spcBef>
                <a:spcPct val="20000"/>
              </a:spcBef>
            </a:pPr>
            <a:r>
              <a:rPr lang="en-US" sz="2000" b="1" dirty="0" smtClean="0">
                <a:solidFill>
                  <a:schemeClr val="bg1"/>
                </a:solidFill>
                <a:cs typeface="Arial" pitchFamily="34" charset="0"/>
              </a:rPr>
              <a:t>Example:	</a:t>
            </a:r>
          </a:p>
          <a:p>
            <a:pPr marL="342900" lvl="0" indent="-342900">
              <a:spcBef>
                <a:spcPct val="20000"/>
              </a:spcBef>
            </a:pPr>
            <a:r>
              <a:rPr lang="en-US" sz="2000" b="1" dirty="0">
                <a:solidFill>
                  <a:schemeClr val="bg1"/>
                </a:solidFill>
                <a:cs typeface="Arial" pitchFamily="34" charset="0"/>
              </a:rPr>
              <a:t>	</a:t>
            </a:r>
            <a:r>
              <a:rPr lang="en-US" sz="2000" b="1" dirty="0" smtClean="0">
                <a:solidFill>
                  <a:schemeClr val="bg1"/>
                </a:solidFill>
                <a:cs typeface="Arial" pitchFamily="34" charset="0"/>
              </a:rPr>
              <a:t>Patient</a:t>
            </a:r>
            <a:r>
              <a:rPr lang="en-US" sz="2000" b="1" dirty="0">
                <a:solidFill>
                  <a:schemeClr val="bg1"/>
                </a:solidFill>
                <a:cs typeface="Arial" pitchFamily="34" charset="0"/>
              </a:rPr>
              <a:t>:</a:t>
            </a:r>
            <a:r>
              <a:rPr lang="en-US" sz="2000" dirty="0">
                <a:solidFill>
                  <a:schemeClr val="bg1"/>
                </a:solidFill>
                <a:cs typeface="Arial" pitchFamily="34" charset="0"/>
              </a:rPr>
              <a:t> 	</a:t>
            </a:r>
            <a:r>
              <a:rPr lang="en-US" sz="2000" b="1" i="1" dirty="0">
                <a:solidFill>
                  <a:schemeClr val="bg1"/>
                </a:solidFill>
                <a:cs typeface="Arial" pitchFamily="34" charset="0"/>
              </a:rPr>
              <a:t>But I can't quit drinking. I mean, all of my friends drink!</a:t>
            </a:r>
            <a:br>
              <a:rPr lang="en-US" sz="2000" b="1" i="1" dirty="0">
                <a:solidFill>
                  <a:schemeClr val="bg1"/>
                </a:solidFill>
                <a:cs typeface="Arial" pitchFamily="34" charset="0"/>
              </a:rPr>
            </a:br>
            <a:r>
              <a:rPr lang="en-US" sz="2000" b="1" dirty="0">
                <a:solidFill>
                  <a:schemeClr val="bg1"/>
                </a:solidFill>
                <a:cs typeface="Arial" pitchFamily="34" charset="0"/>
              </a:rPr>
              <a:t>Provider: 	</a:t>
            </a:r>
            <a:r>
              <a:rPr lang="en-US" sz="2000" b="1" i="1" dirty="0">
                <a:solidFill>
                  <a:schemeClr val="bg1"/>
                </a:solidFill>
                <a:cs typeface="Arial" pitchFamily="34" charset="0"/>
              </a:rPr>
              <a:t>Quitting drinking seems nearly impossible because you 		</a:t>
            </a:r>
            <a:r>
              <a:rPr lang="en-US" sz="2000" b="1" i="1" dirty="0" smtClean="0">
                <a:solidFill>
                  <a:schemeClr val="bg1"/>
                </a:solidFill>
                <a:cs typeface="Arial" pitchFamily="34" charset="0"/>
              </a:rPr>
              <a:t>	</a:t>
            </a:r>
            <a:r>
              <a:rPr lang="en-US" sz="2000" b="1" i="1" dirty="0">
                <a:solidFill>
                  <a:schemeClr val="bg1"/>
                </a:solidFill>
                <a:cs typeface="Arial" pitchFamily="34" charset="0"/>
              </a:rPr>
              <a:t> </a:t>
            </a:r>
            <a:r>
              <a:rPr lang="en-US" sz="2000" b="1" i="1" dirty="0" smtClean="0">
                <a:solidFill>
                  <a:schemeClr val="bg1"/>
                </a:solidFill>
                <a:cs typeface="Arial" pitchFamily="34" charset="0"/>
              </a:rPr>
              <a:t>spend </a:t>
            </a:r>
            <a:r>
              <a:rPr lang="en-US" sz="2000" b="1" i="1" dirty="0">
                <a:solidFill>
                  <a:schemeClr val="bg1"/>
                </a:solidFill>
                <a:cs typeface="Arial" pitchFamily="34" charset="0"/>
              </a:rPr>
              <a:t>so much time with others who drink.</a:t>
            </a:r>
            <a:br>
              <a:rPr lang="en-US" sz="2000" b="1" i="1" dirty="0">
                <a:solidFill>
                  <a:schemeClr val="bg1"/>
                </a:solidFill>
                <a:cs typeface="Arial" pitchFamily="34" charset="0"/>
              </a:rPr>
            </a:br>
            <a:r>
              <a:rPr lang="en-US" sz="2000" b="1" dirty="0">
                <a:solidFill>
                  <a:schemeClr val="bg1"/>
                </a:solidFill>
                <a:cs typeface="Arial" pitchFamily="34" charset="0"/>
              </a:rPr>
              <a:t>Patient: 	</a:t>
            </a:r>
            <a:r>
              <a:rPr lang="en-US" sz="2000" b="1" i="1" dirty="0" smtClean="0">
                <a:solidFill>
                  <a:schemeClr val="bg1"/>
                </a:solidFill>
                <a:cs typeface="Arial" pitchFamily="34" charset="0"/>
              </a:rPr>
              <a:t>Right…. But maybe </a:t>
            </a:r>
            <a:r>
              <a:rPr lang="en-US" sz="2000" b="1" i="1" dirty="0">
                <a:solidFill>
                  <a:schemeClr val="bg1"/>
                </a:solidFill>
                <a:cs typeface="Arial" pitchFamily="34" charset="0"/>
              </a:rPr>
              <a:t>I </a:t>
            </a:r>
            <a:r>
              <a:rPr lang="en-US" sz="2000" b="1" i="1" dirty="0" smtClean="0">
                <a:solidFill>
                  <a:schemeClr val="bg1"/>
                </a:solidFill>
                <a:cs typeface="Arial" pitchFamily="34" charset="0"/>
              </a:rPr>
              <a:t>should cut down a little.</a:t>
            </a:r>
            <a:endParaRPr lang="en-US" sz="2000" b="1" i="1" dirty="0">
              <a:solidFill>
                <a:schemeClr val="bg1"/>
              </a:solidFill>
              <a:cs typeface="Arial" pitchFamily="34" charset="0"/>
            </a:endParaRPr>
          </a:p>
        </p:txBody>
      </p:sp>
    </p:spTree>
    <p:extLst>
      <p:ext uri="{BB962C8B-B14F-4D97-AF65-F5344CB8AC3E}">
        <p14:creationId xmlns:p14="http://schemas.microsoft.com/office/powerpoint/2010/main" val="35777944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533400"/>
            <a:ext cx="8458200" cy="563563"/>
          </a:xfrm>
        </p:spPr>
        <p:txBody>
          <a:bodyPr>
            <a:normAutofit fontScale="90000"/>
          </a:bodyPr>
          <a:lstStyle/>
          <a:p>
            <a:r>
              <a:rPr lang="en-US" sz="3600" b="1" dirty="0">
                <a:latin typeface="Arial" pitchFamily="34" charset="0"/>
                <a:cs typeface="Arial" pitchFamily="34" charset="0"/>
              </a:rPr>
              <a:t>Universal Safe Reflections</a:t>
            </a:r>
          </a:p>
        </p:txBody>
      </p:sp>
      <p:sp>
        <p:nvSpPr>
          <p:cNvPr id="19459" name="Rectangle 3"/>
          <p:cNvSpPr>
            <a:spLocks noGrp="1" noChangeArrowheads="1"/>
          </p:cNvSpPr>
          <p:nvPr>
            <p:ph type="body" idx="1"/>
          </p:nvPr>
        </p:nvSpPr>
        <p:spPr>
          <a:xfrm>
            <a:off x="1905000" y="2209800"/>
            <a:ext cx="6400800" cy="4953000"/>
          </a:xfrm>
        </p:spPr>
        <p:txBody>
          <a:bodyPr>
            <a:normAutofit/>
          </a:bodyPr>
          <a:lstStyle/>
          <a:p>
            <a:r>
              <a:rPr lang="en-US" sz="2000" dirty="0">
                <a:latin typeface="Arial" pitchFamily="34" charset="0"/>
                <a:cs typeface="Arial" pitchFamily="34" charset="0"/>
              </a:rPr>
              <a:t>It sounds like you are feeling……..</a:t>
            </a:r>
          </a:p>
          <a:p>
            <a:r>
              <a:rPr lang="en-US" sz="2000" dirty="0">
                <a:latin typeface="Arial" pitchFamily="34" charset="0"/>
                <a:cs typeface="Arial" pitchFamily="34" charset="0"/>
              </a:rPr>
              <a:t>It sounds like you are not happy with….</a:t>
            </a:r>
          </a:p>
          <a:p>
            <a:r>
              <a:rPr lang="en-US" sz="2000" dirty="0">
                <a:latin typeface="Arial" pitchFamily="34" charset="0"/>
                <a:cs typeface="Arial" pitchFamily="34" charset="0"/>
              </a:rPr>
              <a:t>It sounds like you are having trouble with</a:t>
            </a:r>
            <a:r>
              <a:rPr lang="en-US" sz="2000" dirty="0" smtClean="0">
                <a:latin typeface="Arial" pitchFamily="34" charset="0"/>
                <a:cs typeface="Arial" pitchFamily="34" charset="0"/>
              </a:rPr>
              <a:t>…..</a:t>
            </a:r>
          </a:p>
          <a:p>
            <a:r>
              <a:rPr lang="en-US" sz="2000" dirty="0" smtClean="0">
                <a:latin typeface="Arial" pitchFamily="34" charset="0"/>
                <a:cs typeface="Arial" pitchFamily="34" charset="0"/>
              </a:rPr>
              <a:t>So you feel like..</a:t>
            </a:r>
          </a:p>
          <a:p>
            <a:r>
              <a:rPr lang="en-US" sz="2000" dirty="0" smtClean="0">
                <a:latin typeface="Arial" pitchFamily="34" charset="0"/>
                <a:cs typeface="Arial" pitchFamily="34" charset="0"/>
              </a:rPr>
              <a:t>You’re wondering if…</a:t>
            </a:r>
          </a:p>
          <a:p>
            <a:r>
              <a:rPr lang="en-US" sz="2000" dirty="0" smtClean="0">
                <a:latin typeface="Arial" pitchFamily="34" charset="0"/>
                <a:cs typeface="Arial" pitchFamily="34" charset="0"/>
              </a:rPr>
              <a:t>In other words, you’re saying….</a:t>
            </a:r>
          </a:p>
          <a:p>
            <a:r>
              <a:rPr lang="en-US" sz="2000" dirty="0" smtClean="0">
                <a:latin typeface="Arial" pitchFamily="34" charset="0"/>
                <a:cs typeface="Arial" pitchFamily="34" charset="0"/>
              </a:rPr>
              <a:t>Let me see if I heard you correctly….</a:t>
            </a:r>
          </a:p>
          <a:p>
            <a:r>
              <a:rPr lang="en-US" sz="2000" dirty="0" smtClean="0">
                <a:latin typeface="Arial" pitchFamily="34" charset="0"/>
                <a:cs typeface="Arial" pitchFamily="34" charset="0"/>
              </a:rPr>
              <a:t>What I hear you saying is…</a:t>
            </a:r>
          </a:p>
          <a:p>
            <a:endParaRPr lang="en-US" sz="2000" dirty="0">
              <a:latin typeface="Arial" pitchFamily="34" charset="0"/>
              <a:cs typeface="Arial" pitchFamily="34" charset="0"/>
            </a:endParaRPr>
          </a:p>
          <a:p>
            <a:pPr>
              <a:buFontTx/>
              <a:buNone/>
            </a:pPr>
            <a:endParaRPr lang="en-US" sz="2000" b="1" dirty="0" smtClean="0">
              <a:latin typeface="Arial" pitchFamily="34" charset="0"/>
              <a:cs typeface="Arial" pitchFamily="34" charset="0"/>
            </a:endParaRPr>
          </a:p>
          <a:p>
            <a:pPr>
              <a:buFontTx/>
              <a:buNone/>
            </a:pPr>
            <a:endParaRPr lang="en-US" sz="2800" dirty="0">
              <a:solidFill>
                <a:schemeClr val="bg1"/>
              </a:solidFill>
              <a:latin typeface="Times New Roman" pitchFamily="18" charset="0"/>
            </a:endParaRPr>
          </a:p>
        </p:txBody>
      </p:sp>
      <p:pic>
        <p:nvPicPr>
          <p:cNvPr id="19460" name="Picture 4" descr="Click To Download"/>
          <p:cNvPicPr>
            <a:picLocks noChangeAspect="1" noChangeArrowheads="1"/>
          </p:cNvPicPr>
          <p:nvPr/>
        </p:nvPicPr>
        <p:blipFill>
          <a:blip r:embed="rId2" cstate="print"/>
          <a:srcRect/>
          <a:stretch>
            <a:fillRect/>
          </a:stretch>
        </p:blipFill>
        <p:spPr bwMode="auto">
          <a:xfrm>
            <a:off x="304800" y="533400"/>
            <a:ext cx="1371600" cy="1371600"/>
          </a:xfrm>
          <a:prstGeom prst="rect">
            <a:avLst/>
          </a:prstGeom>
          <a:noFill/>
        </p:spPr>
      </p:pic>
    </p:spTree>
    <p:extLst>
      <p:ext uri="{BB962C8B-B14F-4D97-AF65-F5344CB8AC3E}">
        <p14:creationId xmlns:p14="http://schemas.microsoft.com/office/powerpoint/2010/main" val="968878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830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8309" name="Rectangle 5"/>
          <p:cNvSpPr>
            <a:spLocks noGrp="1" noChangeArrowheads="1"/>
          </p:cNvSpPr>
          <p:nvPr>
            <p:ph idx="1"/>
          </p:nvPr>
        </p:nvSpPr>
        <p:spPr>
          <a:xfrm>
            <a:off x="1066800" y="1371600"/>
            <a:ext cx="7315200" cy="5105400"/>
          </a:xfrm>
          <a:noFill/>
        </p:spPr>
        <p:txBody>
          <a:bodyPr lIns="90488" tIns="44450" rIns="90488" bIns="44450">
            <a:normAutofit/>
          </a:bodyPr>
          <a:lstStyle/>
          <a:p>
            <a:pPr marL="0">
              <a:buNone/>
            </a:pPr>
            <a:r>
              <a:rPr lang="en-US" sz="2400" dirty="0" smtClean="0">
                <a:latin typeface="Arial" pitchFamily="34" charset="0"/>
                <a:cs typeface="Arial" pitchFamily="34" charset="0"/>
              </a:rPr>
              <a:t>Summarization brings closure, affirmation and consensus to what has been discussed and next steps.</a:t>
            </a:r>
          </a:p>
          <a:p>
            <a:pPr>
              <a:buNone/>
            </a:pPr>
            <a:endParaRPr lang="en-US" sz="2400" dirty="0" smtClean="0">
              <a:latin typeface="Arial" pitchFamily="34" charset="0"/>
              <a:cs typeface="Arial" pitchFamily="34" charset="0"/>
            </a:endParaRPr>
          </a:p>
          <a:p>
            <a:endParaRPr lang="en-US" sz="3600" dirty="0" smtClean="0"/>
          </a:p>
        </p:txBody>
      </p:sp>
      <p:sp>
        <p:nvSpPr>
          <p:cNvPr id="98308" name="Rectangle 4"/>
          <p:cNvSpPr>
            <a:spLocks noGrp="1" noChangeArrowheads="1"/>
          </p:cNvSpPr>
          <p:nvPr>
            <p:ph type="title"/>
          </p:nvPr>
        </p:nvSpPr>
        <p:spPr>
          <a:noFill/>
        </p:spPr>
        <p:txBody>
          <a:bodyPr lIns="90488" tIns="44450" rIns="90488" bIns="44450">
            <a:normAutofit/>
          </a:bodyPr>
          <a:lstStyle/>
          <a:p>
            <a:r>
              <a:rPr lang="en-US" sz="3200" b="1" dirty="0" smtClean="0">
                <a:latin typeface="Arial" pitchFamily="34" charset="0"/>
                <a:cs typeface="Arial" pitchFamily="34" charset="0"/>
              </a:rPr>
              <a:t>OARS:  </a:t>
            </a:r>
            <a:r>
              <a:rPr lang="en-US" sz="3200" b="1" u="sng" dirty="0" smtClean="0">
                <a:latin typeface="Arial" pitchFamily="34" charset="0"/>
                <a:cs typeface="Arial" pitchFamily="34" charset="0"/>
              </a:rPr>
              <a:t>S</a:t>
            </a:r>
            <a:r>
              <a:rPr lang="en-US" sz="3200" b="1" dirty="0" smtClean="0">
                <a:latin typeface="Arial" pitchFamily="34" charset="0"/>
                <a:cs typeface="Arial" pitchFamily="34" charset="0"/>
              </a:rPr>
              <a:t>ummarization</a:t>
            </a:r>
          </a:p>
        </p:txBody>
      </p:sp>
      <p:sp>
        <p:nvSpPr>
          <p:cNvPr id="2" name="TextBox 1"/>
          <p:cNvSpPr txBox="1"/>
          <p:nvPr/>
        </p:nvSpPr>
        <p:spPr>
          <a:xfrm>
            <a:off x="571500" y="3124200"/>
            <a:ext cx="8001000" cy="2438400"/>
          </a:xfrm>
          <a:prstGeom prst="rect">
            <a:avLst/>
          </a:prstGeom>
          <a:solidFill>
            <a:schemeClr val="tx1">
              <a:lumMod val="85000"/>
            </a:schemeClr>
          </a:solidFill>
          <a:ln w="15875">
            <a:solidFill>
              <a:schemeClr val="bg1"/>
            </a:solidFill>
          </a:ln>
        </p:spPr>
        <p:txBody>
          <a:bodyPr wrap="square" rtlCol="0">
            <a:noAutofit/>
          </a:bodyPr>
          <a:lstStyle/>
          <a:p>
            <a:r>
              <a:rPr lang="en-US" b="1" dirty="0" smtClean="0">
                <a:solidFill>
                  <a:schemeClr val="bg1"/>
                </a:solidFill>
                <a:latin typeface="Arial" pitchFamily="34" charset="0"/>
                <a:cs typeface="Arial" pitchFamily="34" charset="0"/>
              </a:rPr>
              <a:t>Examples:</a:t>
            </a:r>
          </a:p>
          <a:p>
            <a:endParaRPr lang="en-US" dirty="0" smtClean="0">
              <a:solidFill>
                <a:schemeClr val="bg1"/>
              </a:solidFill>
              <a:latin typeface="Arial" pitchFamily="34" charset="0"/>
              <a:cs typeface="Arial" pitchFamily="34" charset="0"/>
            </a:endParaRPr>
          </a:p>
          <a:p>
            <a:pPr marL="628650" indent="-342900">
              <a:buFont typeface="Arial" pitchFamily="34" charset="0"/>
              <a:buChar char="•"/>
            </a:pPr>
            <a:r>
              <a:rPr lang="en-US" b="1" i="1" dirty="0" smtClean="0">
                <a:solidFill>
                  <a:schemeClr val="bg1"/>
                </a:solidFill>
                <a:latin typeface="Arial" pitchFamily="34" charset="0"/>
                <a:cs typeface="Arial" pitchFamily="34" charset="0"/>
              </a:rPr>
              <a:t>What </a:t>
            </a:r>
            <a:r>
              <a:rPr lang="en-US" b="1" i="1" dirty="0">
                <a:solidFill>
                  <a:schemeClr val="bg1"/>
                </a:solidFill>
                <a:latin typeface="Arial" pitchFamily="34" charset="0"/>
                <a:cs typeface="Arial" pitchFamily="34" charset="0"/>
              </a:rPr>
              <a:t>you’ve said is important</a:t>
            </a:r>
            <a:r>
              <a:rPr lang="en-US" b="1" i="1" dirty="0" smtClean="0">
                <a:solidFill>
                  <a:schemeClr val="bg1"/>
                </a:solidFill>
                <a:latin typeface="Arial" pitchFamily="34" charset="0"/>
                <a:cs typeface="Arial" pitchFamily="34" charset="0"/>
              </a:rPr>
              <a:t>.</a:t>
            </a:r>
            <a:endParaRPr lang="en-US" b="1" i="1" dirty="0">
              <a:solidFill>
                <a:schemeClr val="bg1"/>
              </a:solidFill>
              <a:latin typeface="Arial" pitchFamily="34" charset="0"/>
              <a:cs typeface="Arial" pitchFamily="34" charset="0"/>
            </a:endParaRPr>
          </a:p>
          <a:p>
            <a:pPr marL="628650" indent="-342900">
              <a:buFont typeface="Arial" pitchFamily="34" charset="0"/>
              <a:buChar char="•"/>
            </a:pPr>
            <a:r>
              <a:rPr lang="en-US" b="1" i="1" dirty="0" smtClean="0">
                <a:solidFill>
                  <a:schemeClr val="bg1"/>
                </a:solidFill>
                <a:latin typeface="Arial" pitchFamily="34" charset="0"/>
                <a:cs typeface="Arial" pitchFamily="34" charset="0"/>
              </a:rPr>
              <a:t>I </a:t>
            </a:r>
            <a:r>
              <a:rPr lang="en-US" b="1" i="1" dirty="0">
                <a:solidFill>
                  <a:schemeClr val="bg1"/>
                </a:solidFill>
                <a:latin typeface="Arial" pitchFamily="34" charset="0"/>
                <a:cs typeface="Arial" pitchFamily="34" charset="0"/>
              </a:rPr>
              <a:t>value what you say</a:t>
            </a:r>
            <a:r>
              <a:rPr lang="en-US" b="1" i="1" dirty="0" smtClean="0">
                <a:solidFill>
                  <a:schemeClr val="bg1"/>
                </a:solidFill>
                <a:latin typeface="Arial" pitchFamily="34" charset="0"/>
                <a:cs typeface="Arial" pitchFamily="34" charset="0"/>
              </a:rPr>
              <a:t>.</a:t>
            </a:r>
            <a:endParaRPr lang="en-US" b="1" i="1" dirty="0">
              <a:solidFill>
                <a:schemeClr val="bg1"/>
              </a:solidFill>
              <a:latin typeface="Arial" pitchFamily="34" charset="0"/>
              <a:cs typeface="Arial" pitchFamily="34" charset="0"/>
            </a:endParaRPr>
          </a:p>
          <a:p>
            <a:pPr marL="628650" indent="-342900">
              <a:buFont typeface="Arial" pitchFamily="34" charset="0"/>
              <a:buChar char="•"/>
            </a:pPr>
            <a:r>
              <a:rPr lang="en-US" b="1" i="1" dirty="0" smtClean="0">
                <a:solidFill>
                  <a:schemeClr val="bg1"/>
                </a:solidFill>
                <a:latin typeface="Arial" pitchFamily="34" charset="0"/>
                <a:cs typeface="Arial" pitchFamily="34" charset="0"/>
              </a:rPr>
              <a:t>So, what I think you are saying is…..    Did </a:t>
            </a:r>
            <a:r>
              <a:rPr lang="en-US" b="1" i="1" dirty="0">
                <a:solidFill>
                  <a:schemeClr val="bg1"/>
                </a:solidFill>
                <a:latin typeface="Arial" pitchFamily="34" charset="0"/>
                <a:cs typeface="Arial" pitchFamily="34" charset="0"/>
              </a:rPr>
              <a:t>I hear you correctly</a:t>
            </a:r>
            <a:r>
              <a:rPr lang="en-US" b="1" i="1" dirty="0" smtClean="0">
                <a:solidFill>
                  <a:schemeClr val="bg1"/>
                </a:solidFill>
                <a:latin typeface="Arial" pitchFamily="34" charset="0"/>
                <a:cs typeface="Arial" pitchFamily="34" charset="0"/>
              </a:rPr>
              <a:t>?</a:t>
            </a:r>
            <a:endParaRPr lang="en-US" b="1" i="1" dirty="0">
              <a:solidFill>
                <a:schemeClr val="bg1"/>
              </a:solidFill>
              <a:latin typeface="Arial" pitchFamily="34" charset="0"/>
              <a:cs typeface="Arial" pitchFamily="34" charset="0"/>
            </a:endParaRPr>
          </a:p>
          <a:p>
            <a:pPr marL="628650" indent="-342900">
              <a:buFont typeface="Arial" pitchFamily="34" charset="0"/>
              <a:buChar char="•"/>
            </a:pPr>
            <a:r>
              <a:rPr lang="en-US" b="1" i="1" dirty="0" smtClean="0">
                <a:solidFill>
                  <a:schemeClr val="bg1"/>
                </a:solidFill>
                <a:latin typeface="Arial" pitchFamily="34" charset="0"/>
                <a:cs typeface="Arial" pitchFamily="34" charset="0"/>
              </a:rPr>
              <a:t>We </a:t>
            </a:r>
            <a:r>
              <a:rPr lang="en-US" b="1" i="1" dirty="0">
                <a:solidFill>
                  <a:schemeClr val="bg1"/>
                </a:solidFill>
                <a:latin typeface="Arial" pitchFamily="34" charset="0"/>
                <a:cs typeface="Arial" pitchFamily="34" charset="0"/>
              </a:rPr>
              <a:t>covered that well.  Now let's talk about </a:t>
            </a:r>
            <a:r>
              <a:rPr lang="en-US" b="1" i="1" dirty="0" smtClean="0">
                <a:solidFill>
                  <a:schemeClr val="bg1"/>
                </a:solidFill>
                <a:latin typeface="Arial" pitchFamily="34" charset="0"/>
                <a:cs typeface="Arial" pitchFamily="34" charset="0"/>
              </a:rPr>
              <a:t>...</a:t>
            </a:r>
            <a:endParaRPr lang="en-US"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93604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381000" y="1447800"/>
            <a:ext cx="8229600" cy="4419600"/>
          </a:xfrm>
        </p:spPr>
        <p:txBody>
          <a:bodyPr>
            <a:normAutofit/>
          </a:bodyPr>
          <a:lstStyle/>
          <a:p>
            <a:pPr eaLnBrk="1" hangingPunct="1"/>
            <a:r>
              <a:rPr lang="en-US" sz="2000" dirty="0" smtClean="0">
                <a:latin typeface="Arial" pitchFamily="34" charset="0"/>
                <a:cs typeface="Arial" pitchFamily="34" charset="0"/>
              </a:rPr>
              <a:t>Change talk is patient speech that favors movement in the direction of change such as when </a:t>
            </a:r>
            <a:r>
              <a:rPr lang="en-US" sz="2000" dirty="0">
                <a:latin typeface="Arial" pitchFamily="34" charset="0"/>
                <a:cs typeface="Arial" pitchFamily="34" charset="0"/>
              </a:rPr>
              <a:t>the patient</a:t>
            </a:r>
            <a:r>
              <a:rPr lang="en-US" sz="2000" dirty="0" smtClean="0">
                <a:latin typeface="Arial" pitchFamily="34" charset="0"/>
                <a:cs typeface="Arial" pitchFamily="34" charset="0"/>
              </a:rPr>
              <a:t>:</a:t>
            </a:r>
          </a:p>
          <a:p>
            <a:pPr marL="0" indent="0" eaLnBrk="1" hangingPunct="1">
              <a:buNone/>
            </a:pPr>
            <a:endParaRPr lang="en-US" sz="2000" dirty="0">
              <a:latin typeface="Arial" pitchFamily="34" charset="0"/>
              <a:cs typeface="Arial" pitchFamily="34" charset="0"/>
            </a:endParaRPr>
          </a:p>
          <a:p>
            <a:pPr marL="685800">
              <a:lnSpc>
                <a:spcPct val="105000"/>
              </a:lnSpc>
              <a:buFont typeface="Arial" pitchFamily="34" charset="0"/>
              <a:buChar char="-"/>
            </a:pPr>
            <a:r>
              <a:rPr lang="en-US" sz="2000" dirty="0">
                <a:latin typeface="Arial" pitchFamily="34" charset="0"/>
                <a:cs typeface="Arial" pitchFamily="34" charset="0"/>
              </a:rPr>
              <a:t>Recognizes the problem</a:t>
            </a:r>
          </a:p>
          <a:p>
            <a:pPr marL="685800">
              <a:lnSpc>
                <a:spcPct val="105000"/>
              </a:lnSpc>
              <a:buFont typeface="Arial" pitchFamily="34" charset="0"/>
              <a:buChar char="-"/>
            </a:pPr>
            <a:r>
              <a:rPr lang="en-US" sz="2000" dirty="0">
                <a:latin typeface="Arial" pitchFamily="34" charset="0"/>
                <a:cs typeface="Arial" pitchFamily="34" charset="0"/>
              </a:rPr>
              <a:t>Expresses concern</a:t>
            </a:r>
          </a:p>
          <a:p>
            <a:pPr marL="685800">
              <a:lnSpc>
                <a:spcPct val="105000"/>
              </a:lnSpc>
              <a:buFont typeface="Arial" pitchFamily="34" charset="0"/>
              <a:buChar char="-"/>
            </a:pPr>
            <a:r>
              <a:rPr lang="en-US" sz="2000" dirty="0">
                <a:latin typeface="Arial" pitchFamily="34" charset="0"/>
                <a:cs typeface="Arial" pitchFamily="34" charset="0"/>
              </a:rPr>
              <a:t>Expresses awareness</a:t>
            </a:r>
          </a:p>
          <a:p>
            <a:pPr marL="685800">
              <a:lnSpc>
                <a:spcPct val="105000"/>
              </a:lnSpc>
              <a:buFont typeface="Arial" pitchFamily="34" charset="0"/>
              <a:buChar char="-"/>
            </a:pPr>
            <a:r>
              <a:rPr lang="en-US" sz="2000" dirty="0">
                <a:latin typeface="Arial" pitchFamily="34" charset="0"/>
                <a:cs typeface="Arial" pitchFamily="34" charset="0"/>
              </a:rPr>
              <a:t>Sees the benefits of change</a:t>
            </a:r>
          </a:p>
          <a:p>
            <a:pPr marL="685800">
              <a:lnSpc>
                <a:spcPct val="105000"/>
              </a:lnSpc>
              <a:buFont typeface="Arial" pitchFamily="34" charset="0"/>
              <a:buChar char="-"/>
            </a:pPr>
            <a:r>
              <a:rPr lang="en-US" sz="2000" dirty="0">
                <a:latin typeface="Arial" pitchFamily="34" charset="0"/>
                <a:cs typeface="Arial" pitchFamily="34" charset="0"/>
              </a:rPr>
              <a:t>Sees the cost of not changing </a:t>
            </a:r>
          </a:p>
          <a:p>
            <a:pPr eaLnBrk="1" hangingPunct="1"/>
            <a:endParaRPr lang="en-US" sz="2000" dirty="0" smtClean="0">
              <a:latin typeface="Arial" pitchFamily="34" charset="0"/>
              <a:cs typeface="Arial" pitchFamily="34" charset="0"/>
            </a:endParaRPr>
          </a:p>
          <a:p>
            <a:pPr eaLnBrk="1" hangingPunct="1"/>
            <a:r>
              <a:rPr lang="en-US" sz="2000" dirty="0" smtClean="0">
                <a:latin typeface="Arial" pitchFamily="34" charset="0"/>
                <a:cs typeface="Arial" pitchFamily="34" charset="0"/>
              </a:rPr>
              <a:t>Change talk increases the chances that your patient will make actual changes.</a:t>
            </a:r>
          </a:p>
          <a:p>
            <a:pPr eaLnBrk="1" hangingPunct="1"/>
            <a:endParaRPr lang="en-US" sz="2400" dirty="0" smtClean="0">
              <a:latin typeface="Arial" pitchFamily="34" charset="0"/>
              <a:cs typeface="Arial" pitchFamily="34" charset="0"/>
            </a:endParaRPr>
          </a:p>
        </p:txBody>
      </p:sp>
      <p:sp>
        <p:nvSpPr>
          <p:cNvPr id="111618" name="Rectangle 2"/>
          <p:cNvSpPr>
            <a:spLocks noGrp="1" noChangeArrowheads="1"/>
          </p:cNvSpPr>
          <p:nvPr>
            <p:ph type="title"/>
          </p:nvPr>
        </p:nvSpPr>
        <p:spPr>
          <a:xfrm>
            <a:off x="304800" y="152400"/>
            <a:ext cx="8229600" cy="1143000"/>
          </a:xfrm>
        </p:spPr>
        <p:txBody>
          <a:bodyPr>
            <a:normAutofit/>
          </a:bodyPr>
          <a:lstStyle/>
          <a:p>
            <a:pPr algn="ctr" eaLnBrk="1" hangingPunct="1"/>
            <a:r>
              <a:rPr lang="en-US" sz="3200" b="1" dirty="0" smtClean="0">
                <a:latin typeface="Arial" pitchFamily="34" charset="0"/>
                <a:cs typeface="Arial" pitchFamily="34" charset="0"/>
              </a:rPr>
              <a:t>TECHNIQUES:  Eliciting Change Talk</a:t>
            </a:r>
          </a:p>
        </p:txBody>
      </p:sp>
    </p:spTree>
    <p:extLst>
      <p:ext uri="{BB962C8B-B14F-4D97-AF65-F5344CB8AC3E}">
        <p14:creationId xmlns:p14="http://schemas.microsoft.com/office/powerpoint/2010/main" val="17979964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9" name="Rectangle 3"/>
          <p:cNvSpPr>
            <a:spLocks noGrp="1" noChangeArrowheads="1"/>
          </p:cNvSpPr>
          <p:nvPr>
            <p:ph idx="1"/>
          </p:nvPr>
        </p:nvSpPr>
        <p:spPr>
          <a:xfrm>
            <a:off x="533400" y="1219200"/>
            <a:ext cx="8153400" cy="5638800"/>
          </a:xfrm>
        </p:spPr>
        <p:txBody>
          <a:bodyPr/>
          <a:lstStyle/>
          <a:p>
            <a:pPr>
              <a:lnSpc>
                <a:spcPct val="145000"/>
              </a:lnSpc>
              <a:buClr>
                <a:srgbClr val="993300"/>
              </a:buClr>
              <a:buFont typeface="Wingdings" pitchFamily="2" charset="2"/>
              <a:buNone/>
            </a:pPr>
            <a:r>
              <a:rPr lang="en-US" sz="2000" dirty="0" smtClean="0">
                <a:latin typeface="Arial" pitchFamily="34" charset="0"/>
                <a:cs typeface="Arial" pitchFamily="34" charset="0"/>
              </a:rPr>
              <a:t>Change talk can be elicited with strategic questions:</a:t>
            </a:r>
            <a:endParaRPr lang="en-US" sz="2000" dirty="0">
              <a:latin typeface="Arial" pitchFamily="34" charset="0"/>
              <a:cs typeface="Arial" pitchFamily="34" charset="0"/>
            </a:endParaRPr>
          </a:p>
          <a:p>
            <a:pPr>
              <a:lnSpc>
                <a:spcPct val="145000"/>
              </a:lnSpc>
              <a:buClr>
                <a:srgbClr val="FF0066"/>
              </a:buClr>
              <a:buFont typeface="Wingdings" pitchFamily="2" charset="2"/>
              <a:buNone/>
            </a:pPr>
            <a:endParaRPr lang="en-US" sz="2800" dirty="0" smtClean="0"/>
          </a:p>
          <a:p>
            <a:pPr>
              <a:lnSpc>
                <a:spcPct val="145000"/>
              </a:lnSpc>
              <a:buClr>
                <a:srgbClr val="FF0066"/>
              </a:buClr>
              <a:buFont typeface="Wingdings" pitchFamily="2" charset="2"/>
              <a:buNone/>
            </a:pPr>
            <a:endParaRPr lang="en-US" sz="2800" dirty="0"/>
          </a:p>
          <a:p>
            <a:pPr>
              <a:lnSpc>
                <a:spcPct val="145000"/>
              </a:lnSpc>
              <a:buClr>
                <a:srgbClr val="FF0066"/>
              </a:buClr>
              <a:buFont typeface="Wingdings" pitchFamily="2" charset="2"/>
              <a:buNone/>
            </a:pPr>
            <a:endParaRPr lang="en-US" sz="2000" dirty="0" smtClean="0">
              <a:latin typeface="Arial" pitchFamily="34" charset="0"/>
              <a:cs typeface="Arial" pitchFamily="34" charset="0"/>
            </a:endParaRPr>
          </a:p>
          <a:p>
            <a:pPr>
              <a:lnSpc>
                <a:spcPct val="145000"/>
              </a:lnSpc>
              <a:buClr>
                <a:srgbClr val="FF0066"/>
              </a:buClr>
              <a:buFont typeface="Wingdings" pitchFamily="2" charset="2"/>
              <a:buNone/>
            </a:pPr>
            <a:r>
              <a:rPr lang="en-US" sz="2000" dirty="0" smtClean="0">
                <a:latin typeface="Arial" pitchFamily="34" charset="0"/>
                <a:cs typeface="Arial" pitchFamily="34" charset="0"/>
              </a:rPr>
              <a:t>By probing for elaboration and examples</a:t>
            </a:r>
            <a:r>
              <a:rPr lang="en-US" sz="2800" dirty="0">
                <a:latin typeface="Arial" pitchFamily="34" charset="0"/>
                <a:cs typeface="Arial" pitchFamily="34" charset="0"/>
              </a:rPr>
              <a:t>:</a:t>
            </a:r>
            <a:endParaRPr lang="en-US" sz="2800" dirty="0" smtClean="0">
              <a:latin typeface="Arial" pitchFamily="34" charset="0"/>
              <a:cs typeface="Arial" pitchFamily="34" charset="0"/>
            </a:endParaRPr>
          </a:p>
          <a:p>
            <a:pPr>
              <a:lnSpc>
                <a:spcPct val="145000"/>
              </a:lnSpc>
              <a:buClr>
                <a:srgbClr val="FF0066"/>
              </a:buClr>
              <a:buFont typeface="Wingdings" pitchFamily="2" charset="2"/>
              <a:buNone/>
            </a:pPr>
            <a:endParaRPr lang="en-US" sz="2800" dirty="0"/>
          </a:p>
        </p:txBody>
      </p:sp>
      <p:sp>
        <p:nvSpPr>
          <p:cNvPr id="126978" name="Rectangle 2"/>
          <p:cNvSpPr>
            <a:spLocks noGrp="1" noChangeArrowheads="1"/>
          </p:cNvSpPr>
          <p:nvPr>
            <p:ph type="title"/>
          </p:nvPr>
        </p:nvSpPr>
        <p:spPr>
          <a:xfrm>
            <a:off x="314325" y="457200"/>
            <a:ext cx="8534400" cy="762000"/>
          </a:xfrm>
        </p:spPr>
        <p:txBody>
          <a:bodyPr>
            <a:noAutofit/>
          </a:bodyPr>
          <a:lstStyle/>
          <a:p>
            <a:r>
              <a:rPr lang="en-US" sz="3200" b="1" dirty="0" smtClean="0">
                <a:solidFill>
                  <a:schemeClr val="tx1"/>
                </a:solidFill>
                <a:latin typeface="Arial" pitchFamily="34" charset="0"/>
                <a:cs typeface="Arial" pitchFamily="34" charset="0"/>
              </a:rPr>
              <a:t>How to </a:t>
            </a:r>
            <a:r>
              <a:rPr lang="en-US" sz="3200" b="1" dirty="0" smtClean="0">
                <a:latin typeface="Arial" pitchFamily="34" charset="0"/>
                <a:cs typeface="Arial" pitchFamily="34" charset="0"/>
              </a:rPr>
              <a:t>Elicit</a:t>
            </a:r>
            <a:r>
              <a:rPr lang="en-US" sz="3200" b="1" dirty="0" smtClean="0">
                <a:solidFill>
                  <a:srgbClr val="FFFF00"/>
                </a:solidFill>
                <a:latin typeface="Arial" pitchFamily="34" charset="0"/>
                <a:cs typeface="Arial" pitchFamily="34" charset="0"/>
              </a:rPr>
              <a:t> </a:t>
            </a:r>
            <a:r>
              <a:rPr lang="en-US" sz="3200" b="1" dirty="0" smtClean="0">
                <a:solidFill>
                  <a:schemeClr val="tx1"/>
                </a:solidFill>
                <a:latin typeface="Arial" pitchFamily="34" charset="0"/>
                <a:cs typeface="Arial" pitchFamily="34" charset="0"/>
              </a:rPr>
              <a:t>Change Talk</a:t>
            </a:r>
          </a:p>
        </p:txBody>
      </p:sp>
      <p:sp>
        <p:nvSpPr>
          <p:cNvPr id="4" name="TextBox 3"/>
          <p:cNvSpPr txBox="1"/>
          <p:nvPr/>
        </p:nvSpPr>
        <p:spPr>
          <a:xfrm>
            <a:off x="590550" y="1752600"/>
            <a:ext cx="8001000" cy="1905000"/>
          </a:xfrm>
          <a:prstGeom prst="rect">
            <a:avLst/>
          </a:prstGeom>
          <a:solidFill>
            <a:schemeClr val="tx1">
              <a:lumMod val="85000"/>
            </a:schemeClr>
          </a:solidFill>
          <a:ln w="15875">
            <a:solidFill>
              <a:schemeClr val="bg1"/>
            </a:solidFill>
          </a:ln>
        </p:spPr>
        <p:txBody>
          <a:bodyPr wrap="square" rtlCol="0">
            <a:noAutofit/>
          </a:bodyPr>
          <a:lstStyle/>
          <a:p>
            <a:r>
              <a:rPr lang="en-US" b="1" dirty="0" smtClean="0">
                <a:solidFill>
                  <a:schemeClr val="bg1"/>
                </a:solidFill>
                <a:latin typeface="Arial" pitchFamily="34" charset="0"/>
                <a:cs typeface="Arial" pitchFamily="34" charset="0"/>
              </a:rPr>
              <a:t>Examples:</a:t>
            </a:r>
            <a:endParaRPr lang="en-US" dirty="0" smtClean="0">
              <a:solidFill>
                <a:schemeClr val="bg1"/>
              </a:solidFill>
              <a:latin typeface="Arial" pitchFamily="34" charset="0"/>
              <a:cs typeface="Arial" pitchFamily="34" charset="0"/>
            </a:endParaRPr>
          </a:p>
          <a:p>
            <a:pPr marL="285750" indent="-285750">
              <a:buFont typeface="Arial" pitchFamily="34" charset="0"/>
              <a:buChar char="•"/>
            </a:pPr>
            <a:r>
              <a:rPr lang="en-US" b="1" i="1" dirty="0" smtClean="0">
                <a:solidFill>
                  <a:schemeClr val="bg1"/>
                </a:solidFill>
                <a:latin typeface="Arial" pitchFamily="34" charset="0"/>
                <a:cs typeface="Arial" pitchFamily="34" charset="0"/>
              </a:rPr>
              <a:t>What are some of the pros and cons of drinking?</a:t>
            </a:r>
          </a:p>
          <a:p>
            <a:pPr marL="285750" indent="-285750">
              <a:buFont typeface="Arial" pitchFamily="34" charset="0"/>
              <a:buChar char="•"/>
            </a:pPr>
            <a:r>
              <a:rPr lang="en-US" b="1" i="1" dirty="0" smtClean="0">
                <a:solidFill>
                  <a:schemeClr val="bg1"/>
                </a:solidFill>
                <a:latin typeface="Arial" pitchFamily="34" charset="0"/>
                <a:cs typeface="Arial" pitchFamily="34" charset="0"/>
              </a:rPr>
              <a:t>How would you like your life to look a year from now?</a:t>
            </a:r>
          </a:p>
          <a:p>
            <a:pPr marL="285750" indent="-285750">
              <a:buFont typeface="Arial" pitchFamily="34" charset="0"/>
              <a:buChar char="•"/>
            </a:pPr>
            <a:r>
              <a:rPr lang="en-US" b="1" i="1" dirty="0" smtClean="0">
                <a:solidFill>
                  <a:schemeClr val="bg1"/>
                </a:solidFill>
                <a:latin typeface="Arial" pitchFamily="34" charset="0"/>
                <a:cs typeface="Arial" pitchFamily="34" charset="0"/>
              </a:rPr>
              <a:t>How would things be different if you stopped using?</a:t>
            </a:r>
          </a:p>
          <a:p>
            <a:pPr marL="285750" indent="-285750">
              <a:buFont typeface="Arial" pitchFamily="34" charset="0"/>
              <a:buChar char="•"/>
            </a:pPr>
            <a:r>
              <a:rPr lang="en-US" b="1" i="1" dirty="0" smtClean="0">
                <a:solidFill>
                  <a:schemeClr val="bg1"/>
                </a:solidFill>
                <a:latin typeface="Arial" pitchFamily="34" charset="0"/>
                <a:cs typeface="Arial" pitchFamily="34" charset="0"/>
              </a:rPr>
              <a:t>You have quit before.  What made that work for you then?</a:t>
            </a:r>
          </a:p>
          <a:p>
            <a:pPr marL="285750" indent="-285750">
              <a:buFont typeface="Arial" pitchFamily="34" charset="0"/>
              <a:buChar char="•"/>
            </a:pPr>
            <a:endParaRPr lang="en-US" i="1" dirty="0">
              <a:solidFill>
                <a:schemeClr val="bg1"/>
              </a:solidFill>
              <a:latin typeface="Arial" pitchFamily="34" charset="0"/>
              <a:cs typeface="Arial" pitchFamily="34" charset="0"/>
            </a:endParaRPr>
          </a:p>
        </p:txBody>
      </p:sp>
      <p:sp>
        <p:nvSpPr>
          <p:cNvPr id="5" name="TextBox 4"/>
          <p:cNvSpPr txBox="1"/>
          <p:nvPr/>
        </p:nvSpPr>
        <p:spPr>
          <a:xfrm>
            <a:off x="581025" y="4419600"/>
            <a:ext cx="8001000" cy="1905000"/>
          </a:xfrm>
          <a:prstGeom prst="rect">
            <a:avLst/>
          </a:prstGeom>
          <a:solidFill>
            <a:schemeClr val="tx1">
              <a:lumMod val="85000"/>
            </a:schemeClr>
          </a:solidFill>
          <a:ln w="15875">
            <a:solidFill>
              <a:schemeClr val="bg1"/>
            </a:solidFill>
          </a:ln>
        </p:spPr>
        <p:txBody>
          <a:bodyPr wrap="square" rtlCol="0">
            <a:noAutofit/>
          </a:bodyPr>
          <a:lstStyle/>
          <a:p>
            <a:r>
              <a:rPr lang="en-US" b="1" dirty="0" smtClean="0">
                <a:solidFill>
                  <a:schemeClr val="bg1"/>
                </a:solidFill>
                <a:latin typeface="Arial" pitchFamily="34" charset="0"/>
                <a:cs typeface="Arial" pitchFamily="34" charset="0"/>
              </a:rPr>
              <a:t>Examples:</a:t>
            </a:r>
          </a:p>
          <a:p>
            <a:pPr marL="285750" indent="-285750">
              <a:buFont typeface="Arial" pitchFamily="34" charset="0"/>
              <a:buChar char="•"/>
            </a:pPr>
            <a:r>
              <a:rPr lang="en-US" b="1" i="1" dirty="0" smtClean="0">
                <a:solidFill>
                  <a:schemeClr val="bg1"/>
                </a:solidFill>
                <a:latin typeface="Arial" pitchFamily="34" charset="0"/>
                <a:cs typeface="Arial" pitchFamily="34" charset="0"/>
              </a:rPr>
              <a:t>Tell me more about how this is affecting your family life.</a:t>
            </a:r>
          </a:p>
          <a:p>
            <a:pPr marL="285750" indent="-285750">
              <a:buFont typeface="Arial" pitchFamily="34" charset="0"/>
              <a:buChar char="•"/>
            </a:pPr>
            <a:r>
              <a:rPr lang="en-US" b="1" i="1" dirty="0">
                <a:solidFill>
                  <a:schemeClr val="bg1"/>
                </a:solidFill>
                <a:latin typeface="Arial" pitchFamily="34" charset="0"/>
                <a:cs typeface="Arial" pitchFamily="34" charset="0"/>
              </a:rPr>
              <a:t>You want </a:t>
            </a:r>
            <a:r>
              <a:rPr lang="en-US" b="1" i="1" dirty="0" smtClean="0">
                <a:solidFill>
                  <a:schemeClr val="bg1"/>
                </a:solidFill>
                <a:latin typeface="Arial" pitchFamily="34" charset="0"/>
                <a:cs typeface="Arial" pitchFamily="34" charset="0"/>
              </a:rPr>
              <a:t>to be a good student </a:t>
            </a:r>
            <a:r>
              <a:rPr lang="en-US" b="1" i="1" dirty="0">
                <a:solidFill>
                  <a:schemeClr val="bg1"/>
                </a:solidFill>
                <a:latin typeface="Arial" pitchFamily="34" charset="0"/>
                <a:cs typeface="Arial" pitchFamily="34" charset="0"/>
              </a:rPr>
              <a:t>but </a:t>
            </a:r>
            <a:r>
              <a:rPr lang="en-US" b="1" i="1" dirty="0" smtClean="0">
                <a:solidFill>
                  <a:schemeClr val="bg1"/>
                </a:solidFill>
                <a:latin typeface="Arial" pitchFamily="34" charset="0"/>
                <a:cs typeface="Arial" pitchFamily="34" charset="0"/>
              </a:rPr>
              <a:t>smoking pot sometimes leave you foggy.  Can you tell me more about that?</a:t>
            </a:r>
          </a:p>
          <a:p>
            <a:pPr marL="285750" indent="-285750">
              <a:buFont typeface="Arial" pitchFamily="34" charset="0"/>
              <a:buChar char="•"/>
            </a:pPr>
            <a:r>
              <a:rPr lang="en-US" b="1" i="1" dirty="0" smtClean="0">
                <a:solidFill>
                  <a:schemeClr val="bg1"/>
                </a:solidFill>
                <a:latin typeface="Arial" pitchFamily="34" charset="0"/>
                <a:cs typeface="Arial" pitchFamily="34" charset="0"/>
              </a:rPr>
              <a:t>You mentioned that cost is one negative consequence of your drinking.  Can you think of any more negatives?</a:t>
            </a:r>
            <a:endParaRPr lang="en-US" b="1" i="1" dirty="0">
              <a:solidFill>
                <a:schemeClr val="bg1"/>
              </a:solidFill>
              <a:latin typeface="Arial" pitchFamily="34" charset="0"/>
              <a:cs typeface="Arial" pitchFamily="34" charset="0"/>
            </a:endParaRPr>
          </a:p>
          <a:p>
            <a:pPr marL="285750" indent="-285750">
              <a:buFont typeface="Arial" pitchFamily="34" charset="0"/>
              <a:buChar char="•"/>
            </a:pPr>
            <a:endParaRPr lang="en-US" i="1" dirty="0" smtClean="0">
              <a:solidFill>
                <a:schemeClr val="bg1"/>
              </a:solidFill>
              <a:latin typeface="Arial" pitchFamily="34" charset="0"/>
              <a:cs typeface="Arial" pitchFamily="34" charset="0"/>
            </a:endParaRPr>
          </a:p>
          <a:p>
            <a:pPr marL="285750" indent="-285750">
              <a:buFont typeface="Arial" pitchFamily="34" charset="0"/>
              <a:buChar char="•"/>
            </a:pPr>
            <a:endParaRPr lang="en-US" i="1" dirty="0" smtClean="0">
              <a:solidFill>
                <a:schemeClr val="bg1"/>
              </a:solidFill>
              <a:latin typeface="Arial" pitchFamily="34" charset="0"/>
              <a:cs typeface="Arial" pitchFamily="34" charset="0"/>
            </a:endParaRPr>
          </a:p>
          <a:p>
            <a:pPr marL="285750" indent="-285750">
              <a:buFont typeface="Arial" pitchFamily="34" charset="0"/>
              <a:buChar char="•"/>
            </a:pPr>
            <a:endParaRPr lang="en-US" b="1"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pPr marL="285750" indent="-285750">
              <a:buFont typeface="Arial" pitchFamily="34" charset="0"/>
              <a:buChar char="•"/>
            </a:pPr>
            <a:endParaRPr lang="en-US"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1254831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smtClean="0">
                <a:latin typeface="Arial" pitchFamily="34" charset="0"/>
                <a:cs typeface="Arial" pitchFamily="34" charset="0"/>
              </a:rPr>
              <a:t>Techniques:  Generating Commitment</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381000" y="1981200"/>
            <a:ext cx="8229600" cy="5486400"/>
          </a:xfrm>
        </p:spPr>
        <p:txBody>
          <a:bodyPr>
            <a:normAutofit/>
          </a:bodyPr>
          <a:lstStyle/>
          <a:p>
            <a:r>
              <a:rPr lang="en-US" sz="2400" dirty="0" smtClean="0">
                <a:latin typeface="Arial" pitchFamily="34" charset="0"/>
                <a:cs typeface="Arial" pitchFamily="34" charset="0"/>
              </a:rPr>
              <a:t>Generating commitment should follow closely after a patient begins to talk about change. </a:t>
            </a:r>
          </a:p>
          <a:p>
            <a:pPr marL="0" indent="0">
              <a:buNone/>
            </a:pPr>
            <a:r>
              <a:rPr lang="en-US" sz="2400" dirty="0" smtClean="0">
                <a:latin typeface="Arial" pitchFamily="34" charset="0"/>
                <a:cs typeface="Arial" pitchFamily="34" charset="0"/>
              </a:rPr>
              <a:t> </a:t>
            </a:r>
          </a:p>
          <a:p>
            <a:r>
              <a:rPr lang="en-US" sz="2400" dirty="0" smtClean="0">
                <a:latin typeface="Arial" pitchFamily="34" charset="0"/>
                <a:cs typeface="Arial" pitchFamily="34" charset="0"/>
              </a:rPr>
              <a:t>Formulating an action plan – even if the first steps are small – helps to translate thought into commitment and actual behavior change.</a:t>
            </a:r>
          </a:p>
          <a:p>
            <a:endParaRPr lang="en-US" sz="2400" dirty="0" smtClean="0">
              <a:latin typeface="Arial" pitchFamily="34" charset="0"/>
              <a:cs typeface="Arial" pitchFamily="34" charset="0"/>
            </a:endParaRPr>
          </a:p>
          <a:p>
            <a:pPr lvl="1"/>
            <a:endParaRPr lang="en-US" sz="2900" dirty="0" smtClean="0">
              <a:latin typeface="Arial" pitchFamily="34" charset="0"/>
              <a:cs typeface="Arial" pitchFamily="34" charset="0"/>
            </a:endParaRPr>
          </a:p>
          <a:p>
            <a:endParaRPr lang="en-US" sz="2900" dirty="0" smtClean="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3602364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sz="2400" dirty="0">
                <a:latin typeface="Arial" pitchFamily="34" charset="0"/>
                <a:cs typeface="Arial" pitchFamily="34" charset="0"/>
              </a:rPr>
              <a:t>Help the patient formulate </a:t>
            </a:r>
            <a:r>
              <a:rPr lang="en-US" sz="2400" b="1" dirty="0">
                <a:latin typeface="Arial" pitchFamily="34" charset="0"/>
                <a:cs typeface="Arial" pitchFamily="34" charset="0"/>
              </a:rPr>
              <a:t>SMART</a:t>
            </a:r>
            <a:r>
              <a:rPr lang="en-US" sz="2400" dirty="0">
                <a:latin typeface="Arial" pitchFamily="34" charset="0"/>
                <a:cs typeface="Arial" pitchFamily="34" charset="0"/>
              </a:rPr>
              <a:t> goals based on his/her readiness to change:</a:t>
            </a:r>
          </a:p>
          <a:p>
            <a:endParaRPr lang="en-US" sz="2400" b="1" u="sng" dirty="0">
              <a:latin typeface="Arial" pitchFamily="34" charset="0"/>
              <a:cs typeface="Arial" pitchFamily="34" charset="0"/>
            </a:endParaRPr>
          </a:p>
          <a:p>
            <a:pPr marL="0" indent="0">
              <a:buNone/>
            </a:pP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S</a:t>
            </a:r>
            <a:r>
              <a:rPr lang="en-US" sz="2400" dirty="0" smtClean="0">
                <a:latin typeface="Arial" pitchFamily="34" charset="0"/>
                <a:cs typeface="Arial" pitchFamily="34" charset="0"/>
              </a:rPr>
              <a:t>pecific    </a:t>
            </a:r>
            <a:r>
              <a:rPr lang="en-US" sz="2400" b="1" u="sng" dirty="0" smtClean="0">
                <a:latin typeface="Arial" pitchFamily="34" charset="0"/>
                <a:cs typeface="Arial" pitchFamily="34" charset="0"/>
              </a:rPr>
              <a:t>M</a:t>
            </a:r>
            <a:r>
              <a:rPr lang="en-US" sz="2400" dirty="0" smtClean="0">
                <a:latin typeface="Arial" pitchFamily="34" charset="0"/>
                <a:cs typeface="Arial" pitchFamily="34" charset="0"/>
              </a:rPr>
              <a:t>easurable    </a:t>
            </a:r>
            <a:r>
              <a:rPr lang="en-US" sz="2400" b="1" u="sng" dirty="0" smtClean="0">
                <a:latin typeface="Arial" pitchFamily="34" charset="0"/>
                <a:cs typeface="Arial" pitchFamily="34" charset="0"/>
              </a:rPr>
              <a:t>A</a:t>
            </a:r>
            <a:r>
              <a:rPr lang="en-US" sz="2400" dirty="0" smtClean="0">
                <a:latin typeface="Arial" pitchFamily="34" charset="0"/>
                <a:cs typeface="Arial" pitchFamily="34" charset="0"/>
              </a:rPr>
              <a:t>ttainable    </a:t>
            </a:r>
            <a:r>
              <a:rPr lang="en-US" sz="2400" b="1" u="sng" dirty="0" smtClean="0">
                <a:latin typeface="Arial" pitchFamily="34" charset="0"/>
                <a:cs typeface="Arial" pitchFamily="34" charset="0"/>
              </a:rPr>
              <a:t>R</a:t>
            </a:r>
            <a:r>
              <a:rPr lang="en-US" sz="2400" dirty="0" smtClean="0">
                <a:latin typeface="Arial" pitchFamily="34" charset="0"/>
                <a:cs typeface="Arial" pitchFamily="34" charset="0"/>
              </a:rPr>
              <a:t>ealistic  </a:t>
            </a:r>
            <a:r>
              <a:rPr lang="en-US" sz="2400" b="1" u="sng" dirty="0" smtClean="0">
                <a:latin typeface="Arial" pitchFamily="34" charset="0"/>
                <a:cs typeface="Arial" pitchFamily="34" charset="0"/>
              </a:rPr>
              <a:t>T</a:t>
            </a:r>
            <a:r>
              <a:rPr lang="en-US" sz="2400" dirty="0" smtClean="0">
                <a:latin typeface="Arial" pitchFamily="34" charset="0"/>
                <a:cs typeface="Arial" pitchFamily="34" charset="0"/>
              </a:rPr>
              <a:t>ime </a:t>
            </a:r>
            <a:r>
              <a:rPr lang="en-US" sz="2400" dirty="0">
                <a:latin typeface="Arial" pitchFamily="34" charset="0"/>
                <a:cs typeface="Arial" pitchFamily="34" charset="0"/>
              </a:rPr>
              <a:t>limited</a:t>
            </a:r>
          </a:p>
          <a:p>
            <a:pPr lvl="1"/>
            <a:endParaRPr lang="en-US" sz="2400" dirty="0">
              <a:latin typeface="Arial" pitchFamily="34" charset="0"/>
              <a:cs typeface="Arial" pitchFamily="34" charset="0"/>
            </a:endParaRPr>
          </a:p>
          <a:p>
            <a:pPr marL="342900" lvl="1" indent="-342900">
              <a:buFont typeface="Arial" pitchFamily="34" charset="0"/>
              <a:buChar char="•"/>
            </a:pPr>
            <a:r>
              <a:rPr lang="en-US" sz="2400" dirty="0">
                <a:latin typeface="Arial" pitchFamily="34" charset="0"/>
                <a:cs typeface="Arial" pitchFamily="34" charset="0"/>
              </a:rPr>
              <a:t>The goals could be as simple as counting drinks or reading.  The important thing is that the patient </a:t>
            </a:r>
            <a:r>
              <a:rPr lang="en-US" sz="2400" b="1" u="sng" dirty="0">
                <a:latin typeface="Arial" pitchFamily="34" charset="0"/>
                <a:cs typeface="Arial" pitchFamily="34" charset="0"/>
              </a:rPr>
              <a:t>do</a:t>
            </a:r>
            <a:r>
              <a:rPr lang="en-US" sz="2400" dirty="0">
                <a:latin typeface="Arial" pitchFamily="34" charset="0"/>
                <a:cs typeface="Arial" pitchFamily="34" charset="0"/>
              </a:rPr>
              <a:t> </a:t>
            </a:r>
            <a:r>
              <a:rPr lang="en-US" sz="2400" b="1" u="sng" dirty="0">
                <a:latin typeface="Arial" pitchFamily="34" charset="0"/>
                <a:cs typeface="Arial" pitchFamily="34" charset="0"/>
              </a:rPr>
              <a:t>something</a:t>
            </a:r>
            <a:r>
              <a:rPr lang="en-US" sz="2400" dirty="0">
                <a:latin typeface="Arial" pitchFamily="34" charset="0"/>
                <a:cs typeface="Arial" pitchFamily="34" charset="0"/>
              </a:rPr>
              <a:t> that will raise awareness and build commitment.</a:t>
            </a:r>
          </a:p>
          <a:p>
            <a:pPr marL="457200" lvl="1" indent="0">
              <a:buNone/>
            </a:pPr>
            <a:endParaRPr lang="en-US" sz="2400" dirty="0">
              <a:latin typeface="Arial" pitchFamily="34" charset="0"/>
              <a:cs typeface="Arial" pitchFamily="34" charset="0"/>
            </a:endParaRPr>
          </a:p>
          <a:p>
            <a:pPr marL="342900" lvl="1" indent="-342900">
              <a:buFont typeface="Arial" pitchFamily="34" charset="0"/>
              <a:buChar char="•"/>
            </a:pPr>
            <a:r>
              <a:rPr lang="en-US" sz="2400" dirty="0">
                <a:latin typeface="Arial" pitchFamily="34" charset="0"/>
                <a:cs typeface="Arial" pitchFamily="34" charset="0"/>
              </a:rPr>
              <a:t>Make a plan to follow up and check with the patient on how they are doing.  Accountability helps build commitment.</a:t>
            </a:r>
          </a:p>
          <a:p>
            <a:endParaRPr lang="en-US" dirty="0"/>
          </a:p>
        </p:txBody>
      </p:sp>
    </p:spTree>
    <p:extLst>
      <p:ext uri="{BB962C8B-B14F-4D97-AF65-F5344CB8AC3E}">
        <p14:creationId xmlns:p14="http://schemas.microsoft.com/office/powerpoint/2010/main" val="3610599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t>Treatment as Usual</a:t>
            </a:r>
            <a:endParaRPr lang="en-US" sz="3600" b="1" dirty="0"/>
          </a:p>
        </p:txBody>
      </p:sp>
      <p:pic>
        <p:nvPicPr>
          <p:cNvPr id="4" name="Content Placeholder 3"/>
          <p:cNvPicPr>
            <a:picLocks noGrp="1"/>
          </p:cNvPicPr>
          <p:nvPr>
            <p:ph idx="1"/>
          </p:nvPr>
        </p:nvPicPr>
        <p:blipFill>
          <a:blip r:embed="rId3" cstate="print"/>
          <a:srcRect/>
          <a:stretch>
            <a:fillRect/>
          </a:stretch>
        </p:blipFill>
        <p:spPr bwMode="auto">
          <a:xfrm>
            <a:off x="1588592" y="1600200"/>
            <a:ext cx="5966816" cy="4525963"/>
          </a:xfrm>
          <a:prstGeom prst="rect">
            <a:avLst/>
          </a:prstGeom>
          <a:noFill/>
          <a:ln w="9525">
            <a:noFill/>
            <a:miter lim="800000"/>
            <a:headEnd/>
            <a:tailEnd/>
          </a:ln>
        </p:spPr>
      </p:pic>
    </p:spTree>
    <p:extLst>
      <p:ext uri="{BB962C8B-B14F-4D97-AF65-F5344CB8AC3E}">
        <p14:creationId xmlns:p14="http://schemas.microsoft.com/office/powerpoint/2010/main" val="31089944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209" y="1447800"/>
            <a:ext cx="8229600" cy="5105400"/>
          </a:xfrm>
        </p:spPr>
        <p:txBody>
          <a:bodyPr>
            <a:normAutofit/>
          </a:bodyPr>
          <a:lstStyle/>
          <a:p>
            <a:r>
              <a:rPr lang="en-US" sz="2100" dirty="0" smtClean="0">
                <a:latin typeface="Arial" pitchFamily="34" charset="0"/>
                <a:cs typeface="Arial" pitchFamily="34" charset="0"/>
              </a:rPr>
              <a:t>Summarize the discussion</a:t>
            </a:r>
          </a:p>
          <a:p>
            <a:pPr marL="0" indent="0">
              <a:buNone/>
            </a:pPr>
            <a:endParaRPr lang="en-US" sz="2100" dirty="0" smtClean="0">
              <a:latin typeface="Arial" pitchFamily="34" charset="0"/>
              <a:cs typeface="Arial" pitchFamily="34" charset="0"/>
            </a:endParaRPr>
          </a:p>
          <a:p>
            <a:r>
              <a:rPr lang="en-US" sz="2100" dirty="0" smtClean="0">
                <a:latin typeface="Arial" pitchFamily="34" charset="0"/>
                <a:cs typeface="Arial" pitchFamily="34" charset="0"/>
              </a:rPr>
              <a:t>Discuss a menu of optional SMART goals:</a:t>
            </a:r>
          </a:p>
          <a:p>
            <a:pPr lvl="1"/>
            <a:r>
              <a:rPr lang="en-US" sz="2100" dirty="0" smtClean="0">
                <a:latin typeface="Arial" pitchFamily="34" charset="0"/>
                <a:cs typeface="Arial" pitchFamily="34" charset="0"/>
              </a:rPr>
              <a:t>Keep track of substance use</a:t>
            </a:r>
          </a:p>
          <a:p>
            <a:pPr lvl="1"/>
            <a:r>
              <a:rPr lang="en-US" sz="2100" dirty="0" smtClean="0">
                <a:latin typeface="Arial" pitchFamily="34" charset="0"/>
                <a:cs typeface="Arial" pitchFamily="34" charset="0"/>
              </a:rPr>
              <a:t>Read informational materials provided or available online </a:t>
            </a:r>
          </a:p>
          <a:p>
            <a:pPr lvl="1"/>
            <a:r>
              <a:rPr lang="en-US" sz="2100" dirty="0" smtClean="0">
                <a:latin typeface="Arial" pitchFamily="34" charset="0"/>
                <a:cs typeface="Arial" pitchFamily="34" charset="0"/>
              </a:rPr>
              <a:t>Set a short term goal to cut down </a:t>
            </a:r>
          </a:p>
          <a:p>
            <a:pPr marL="457200" lvl="1" indent="0">
              <a:buNone/>
            </a:pPr>
            <a:endParaRPr lang="en-US" sz="2100" dirty="0" smtClean="0">
              <a:latin typeface="Arial" pitchFamily="34" charset="0"/>
              <a:cs typeface="Arial" pitchFamily="34" charset="0"/>
            </a:endParaRPr>
          </a:p>
          <a:p>
            <a:pPr marL="274320" lvl="1">
              <a:buFont typeface="Arial" pitchFamily="34" charset="0"/>
              <a:buChar char="•"/>
            </a:pPr>
            <a:r>
              <a:rPr lang="en-US" sz="2100" dirty="0">
                <a:latin typeface="Arial" charset="0"/>
              </a:rPr>
              <a:t>Even </a:t>
            </a:r>
            <a:r>
              <a:rPr lang="en-US" sz="2100" dirty="0" smtClean="0">
                <a:latin typeface="Arial" charset="0"/>
              </a:rPr>
              <a:t>if the </a:t>
            </a:r>
            <a:r>
              <a:rPr lang="en-US" sz="2100" dirty="0">
                <a:latin typeface="Arial" charset="0"/>
              </a:rPr>
              <a:t>patient doesn’t want to address the problem now, </a:t>
            </a:r>
            <a:r>
              <a:rPr lang="en-US" sz="2100" dirty="0" smtClean="0">
                <a:latin typeface="Arial" charset="0"/>
              </a:rPr>
              <a:t>reinforce </a:t>
            </a:r>
            <a:r>
              <a:rPr lang="en-US" sz="2100" dirty="0">
                <a:latin typeface="Arial" charset="0"/>
              </a:rPr>
              <a:t>any positive action (e.g</a:t>
            </a:r>
            <a:r>
              <a:rPr lang="en-US" sz="2100" dirty="0" smtClean="0">
                <a:latin typeface="Arial" charset="0"/>
              </a:rPr>
              <a:t>., willing to discuss it).</a:t>
            </a:r>
            <a:endParaRPr lang="en-US" sz="2100" dirty="0">
              <a:latin typeface="Arial" charset="0"/>
            </a:endParaRPr>
          </a:p>
          <a:p>
            <a:pPr marL="274320" lvl="1">
              <a:buFont typeface="Arial" pitchFamily="34" charset="0"/>
              <a:buChar char="•"/>
            </a:pPr>
            <a:endParaRPr lang="en-US" sz="2100" dirty="0">
              <a:latin typeface="Arial" charset="0"/>
              <a:cs typeface="Arial" pitchFamily="34" charset="0"/>
            </a:endParaRPr>
          </a:p>
          <a:p>
            <a:pPr marL="274320" lvl="1">
              <a:buFont typeface="Arial" pitchFamily="34" charset="0"/>
              <a:buChar char="•"/>
            </a:pPr>
            <a:r>
              <a:rPr lang="en-US" sz="2100" dirty="0" smtClean="0">
                <a:latin typeface="Arial" pitchFamily="34" charset="0"/>
                <a:cs typeface="Arial" pitchFamily="34" charset="0"/>
              </a:rPr>
              <a:t>Negotiate but emphasize patient autonomy and control:</a:t>
            </a:r>
          </a:p>
          <a:p>
            <a:pPr marL="0" lvl="1">
              <a:buFont typeface="Arial" pitchFamily="34" charset="0"/>
              <a:buChar char="•"/>
            </a:pPr>
            <a:endParaRPr lang="en-US" sz="2100" dirty="0" smtClean="0">
              <a:latin typeface="Arial" pitchFamily="34" charset="0"/>
              <a:cs typeface="Arial" pitchFamily="34" charset="0"/>
            </a:endParaRPr>
          </a:p>
          <a:p>
            <a:pPr marL="0" lvl="1">
              <a:buFont typeface="Arial" pitchFamily="34" charset="0"/>
              <a:buChar char="•"/>
            </a:pPr>
            <a:endParaRPr lang="en-US" sz="2100" dirty="0" smtClean="0">
              <a:latin typeface="Arial" pitchFamily="34" charset="0"/>
              <a:cs typeface="Arial" pitchFamily="34" charset="0"/>
            </a:endParaRPr>
          </a:p>
          <a:p>
            <a:pPr marL="342900" lvl="1" indent="-342900">
              <a:buFont typeface="Arial" pitchFamily="34" charset="0"/>
              <a:buChar char="•"/>
            </a:pPr>
            <a:endParaRPr lang="en-US" sz="2100" dirty="0" smtClean="0">
              <a:solidFill>
                <a:prstClr val="white"/>
              </a:solidFill>
              <a:latin typeface="Arial" pitchFamily="34" charset="0"/>
              <a:cs typeface="Arial" pitchFamily="34" charset="0"/>
            </a:endParaRPr>
          </a:p>
          <a:p>
            <a:pPr marL="0" lvl="1" indent="-52388">
              <a:buFont typeface="Arial" pitchFamily="34" charset="0"/>
              <a:buChar char="•"/>
            </a:pPr>
            <a:endParaRPr lang="en-US" sz="2000" dirty="0" smtClean="0">
              <a:latin typeface="Arial" pitchFamily="34" charset="0"/>
              <a:cs typeface="Arial" pitchFamily="34" charset="0"/>
            </a:endParaRPr>
          </a:p>
        </p:txBody>
      </p:sp>
      <p:sp>
        <p:nvSpPr>
          <p:cNvPr id="4" name="Title 3"/>
          <p:cNvSpPr>
            <a:spLocks noGrp="1"/>
          </p:cNvSpPr>
          <p:nvPr>
            <p:ph type="title"/>
          </p:nvPr>
        </p:nvSpPr>
        <p:spPr>
          <a:xfrm>
            <a:off x="1981200" y="457200"/>
            <a:ext cx="5334000" cy="6096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3200" b="1" dirty="0">
                <a:latin typeface="Arial" pitchFamily="34" charset="0"/>
                <a:cs typeface="Arial" pitchFamily="34" charset="0"/>
              </a:rPr>
              <a:t>5</a:t>
            </a:r>
            <a:r>
              <a:rPr lang="en-US" sz="3200" b="1" dirty="0" smtClean="0">
                <a:latin typeface="Arial" pitchFamily="34" charset="0"/>
                <a:cs typeface="Arial" pitchFamily="34" charset="0"/>
              </a:rPr>
              <a:t>.  Negotiate a plan</a:t>
            </a:r>
          </a:p>
        </p:txBody>
      </p:sp>
      <p:sp>
        <p:nvSpPr>
          <p:cNvPr id="2" name="TextBox 1"/>
          <p:cNvSpPr txBox="1"/>
          <p:nvPr/>
        </p:nvSpPr>
        <p:spPr>
          <a:xfrm>
            <a:off x="446314" y="5888251"/>
            <a:ext cx="7848600" cy="415498"/>
          </a:xfrm>
          <a:prstGeom prst="rect">
            <a:avLst/>
          </a:prstGeom>
          <a:solidFill>
            <a:schemeClr val="tx1">
              <a:lumMod val="85000"/>
            </a:schemeClr>
          </a:solidFill>
        </p:spPr>
        <p:txBody>
          <a:bodyPr wrap="square" rtlCol="0">
            <a:spAutoFit/>
          </a:bodyPr>
          <a:lstStyle/>
          <a:p>
            <a:pPr marL="342900" lvl="1" indent="-342900">
              <a:buFont typeface="Arial" pitchFamily="34" charset="0"/>
              <a:buChar char="•"/>
            </a:pPr>
            <a:r>
              <a:rPr lang="en-US" sz="2100" b="1" i="1" dirty="0">
                <a:solidFill>
                  <a:schemeClr val="bg1"/>
                </a:solidFill>
                <a:latin typeface="Arial" pitchFamily="34" charset="0"/>
                <a:cs typeface="Arial" pitchFamily="34" charset="0"/>
              </a:rPr>
              <a:t>We are talking about your </a:t>
            </a:r>
            <a:r>
              <a:rPr lang="en-US" sz="2100" b="1" i="1" dirty="0" smtClean="0">
                <a:solidFill>
                  <a:schemeClr val="bg1"/>
                </a:solidFill>
                <a:latin typeface="Arial" pitchFamily="34" charset="0"/>
                <a:cs typeface="Arial" pitchFamily="34" charset="0"/>
              </a:rPr>
              <a:t>health.  This </a:t>
            </a:r>
            <a:r>
              <a:rPr lang="en-US" sz="2100" b="1" i="1" dirty="0">
                <a:solidFill>
                  <a:schemeClr val="bg1"/>
                </a:solidFill>
                <a:latin typeface="Arial" pitchFamily="34" charset="0"/>
                <a:cs typeface="Arial" pitchFamily="34" charset="0"/>
              </a:rPr>
              <a:t>is your </a:t>
            </a:r>
            <a:r>
              <a:rPr lang="en-US" sz="2100" b="1" i="1" dirty="0" smtClean="0">
                <a:solidFill>
                  <a:schemeClr val="bg1"/>
                </a:solidFill>
                <a:latin typeface="Arial" pitchFamily="34" charset="0"/>
                <a:cs typeface="Arial" pitchFamily="34" charset="0"/>
              </a:rPr>
              <a:t>decision.</a:t>
            </a:r>
            <a:endParaRPr lang="en-US" sz="2100" b="1" i="1" dirty="0">
              <a:solidFill>
                <a:schemeClr val="bg1"/>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normAutofit/>
          </a:bodyPr>
          <a:lstStyle/>
          <a:p>
            <a:r>
              <a:rPr lang="en-US" sz="3200" b="1" dirty="0" smtClean="0">
                <a:latin typeface="Arial" pitchFamily="34" charset="0"/>
                <a:cs typeface="Arial" pitchFamily="34" charset="0"/>
              </a:rPr>
              <a:t>Take Home Points</a:t>
            </a:r>
          </a:p>
        </p:txBody>
      </p:sp>
      <p:sp>
        <p:nvSpPr>
          <p:cNvPr id="64515" name="Rectangle 3"/>
          <p:cNvSpPr>
            <a:spLocks noGrp="1" noChangeArrowheads="1"/>
          </p:cNvSpPr>
          <p:nvPr>
            <p:ph type="body" idx="4294967295"/>
          </p:nvPr>
        </p:nvSpPr>
        <p:spPr>
          <a:xfrm>
            <a:off x="381000" y="2090057"/>
            <a:ext cx="8153400" cy="4800600"/>
          </a:xfrm>
        </p:spPr>
        <p:txBody>
          <a:bodyPr/>
          <a:lstStyle/>
          <a:p>
            <a:pPr>
              <a:spcBef>
                <a:spcPct val="40000"/>
              </a:spcBef>
              <a:spcAft>
                <a:spcPct val="40000"/>
              </a:spcAft>
            </a:pPr>
            <a:r>
              <a:rPr lang="en-US" sz="2000" dirty="0" smtClean="0"/>
              <a:t>Changing behavior is hard.  Most of us don’t have to look any further than ourselves to understand that and find compassion for our patients.</a:t>
            </a:r>
          </a:p>
          <a:p>
            <a:pPr>
              <a:spcBef>
                <a:spcPct val="40000"/>
              </a:spcBef>
              <a:spcAft>
                <a:spcPct val="40000"/>
              </a:spcAft>
            </a:pPr>
            <a:r>
              <a:rPr lang="en-US" sz="2000" dirty="0" smtClean="0"/>
              <a:t>Brief education offers an evidence based framework and structure to help your patients make difficult changes.</a:t>
            </a:r>
          </a:p>
          <a:p>
            <a:pPr>
              <a:spcBef>
                <a:spcPct val="40000"/>
              </a:spcBef>
              <a:spcAft>
                <a:spcPct val="40000"/>
              </a:spcAft>
            </a:pPr>
            <a:r>
              <a:rPr lang="en-US" sz="2000" dirty="0" smtClean="0"/>
              <a:t>Brief education tools and techniques are like surgical instruments that can be selected based on circumstances to promote behavior change.   </a:t>
            </a:r>
          </a:p>
        </p:txBody>
      </p:sp>
      <p:pic>
        <p:nvPicPr>
          <p:cNvPr id="64516" name="Picture 4" descr="C:\Users\campopianomm\Pictures\Chinese take out.png"/>
          <p:cNvPicPr>
            <a:picLocks noChangeAspect="1" noChangeArrowheads="1"/>
          </p:cNvPicPr>
          <p:nvPr/>
        </p:nvPicPr>
        <p:blipFill>
          <a:blip r:embed="rId3" cstate="print"/>
          <a:srcRect/>
          <a:stretch>
            <a:fillRect/>
          </a:stretch>
        </p:blipFill>
        <p:spPr bwMode="auto">
          <a:xfrm>
            <a:off x="7699375" y="0"/>
            <a:ext cx="1444625" cy="1524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b="1" dirty="0" smtClean="0"/>
              <a:t>Practice Instructions and Closing</a:t>
            </a:r>
            <a:endParaRPr lang="en-US" sz="3600" b="1" dirty="0"/>
          </a:p>
        </p:txBody>
      </p:sp>
      <p:sp>
        <p:nvSpPr>
          <p:cNvPr id="3" name="Content Placeholder 2"/>
          <p:cNvSpPr>
            <a:spLocks noGrp="1"/>
          </p:cNvSpPr>
          <p:nvPr>
            <p:ph idx="1"/>
          </p:nvPr>
        </p:nvSpPr>
        <p:spPr/>
        <p:txBody>
          <a:bodyPr>
            <a:normAutofit lnSpcReduction="10000"/>
          </a:bodyPr>
          <a:lstStyle/>
          <a:p>
            <a:r>
              <a:rPr lang="en-US" sz="2400" dirty="0" smtClean="0"/>
              <a:t>Blue Folders pair up with Beige Folders</a:t>
            </a:r>
          </a:p>
          <a:p>
            <a:pPr marL="0" indent="0">
              <a:buNone/>
            </a:pPr>
            <a:endParaRPr lang="en-US" sz="2400" dirty="0" smtClean="0"/>
          </a:p>
          <a:p>
            <a:r>
              <a:rPr lang="en-US" sz="2400" dirty="0" smtClean="0"/>
              <a:t>Blue – Blue and Beige - Beige pairings are illegal in Missouri.</a:t>
            </a:r>
          </a:p>
          <a:p>
            <a:pPr marL="0" indent="0">
              <a:buNone/>
            </a:pPr>
            <a:endParaRPr lang="en-US" sz="2400" dirty="0" smtClean="0"/>
          </a:p>
          <a:p>
            <a:r>
              <a:rPr lang="en-US" sz="2400" dirty="0" smtClean="0"/>
              <a:t>Each folder contains three sets of forms:</a:t>
            </a:r>
          </a:p>
          <a:p>
            <a:pPr marL="914400" lvl="1" indent="-457200">
              <a:buFont typeface="+mj-lt"/>
              <a:buAutoNum type="arabicPeriod"/>
            </a:pPr>
            <a:r>
              <a:rPr lang="en-US" sz="2400" dirty="0" smtClean="0"/>
              <a:t>One complete set of all forms to take back to your clinics to copy and use when all else fails!</a:t>
            </a:r>
          </a:p>
          <a:p>
            <a:pPr marL="914400" lvl="1" indent="-457200">
              <a:buFont typeface="+mj-lt"/>
              <a:buAutoNum type="arabicPeriod"/>
            </a:pPr>
            <a:r>
              <a:rPr lang="en-US" sz="2400" dirty="0" smtClean="0"/>
              <a:t>One set of blank forms for the provider to complete in a brief education including the PFR</a:t>
            </a:r>
          </a:p>
          <a:p>
            <a:pPr marL="914400" lvl="1" indent="-457200">
              <a:buFont typeface="+mj-lt"/>
              <a:buAutoNum type="arabicPeriod"/>
            </a:pPr>
            <a:r>
              <a:rPr lang="en-US" sz="2400" dirty="0" smtClean="0"/>
              <a:t>One set of completed forms for the patient to use in responding to provider queries that will generate a BE. </a:t>
            </a:r>
            <a:endParaRPr lang="en-US" sz="2400" dirty="0"/>
          </a:p>
        </p:txBody>
      </p:sp>
    </p:spTree>
    <p:extLst>
      <p:ext uri="{BB962C8B-B14F-4D97-AF65-F5344CB8AC3E}">
        <p14:creationId xmlns:p14="http://schemas.microsoft.com/office/powerpoint/2010/main" val="745133491"/>
      </p:ext>
    </p:extLst>
  </p:cSld>
  <p:clrMapOvr>
    <a:masterClrMapping/>
  </p:clrMapOvr>
  <p:transition xmlns:p14="http://schemas.microsoft.com/office/powerpoint/2010/mai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lnSpcReduction="10000"/>
          </a:bodyPr>
          <a:lstStyle/>
          <a:p>
            <a:r>
              <a:rPr lang="en-US" sz="2400" dirty="0" smtClean="0"/>
              <a:t>Two scenarios representing what you will see most often:</a:t>
            </a:r>
          </a:p>
          <a:p>
            <a:pPr lvl="1"/>
            <a:r>
              <a:rPr lang="en-US" sz="2400" dirty="0" smtClean="0"/>
              <a:t> BE level alcohol use</a:t>
            </a:r>
          </a:p>
          <a:p>
            <a:pPr lvl="1"/>
            <a:r>
              <a:rPr lang="en-US" sz="2400" dirty="0"/>
              <a:t> </a:t>
            </a:r>
            <a:r>
              <a:rPr lang="en-US" sz="2400" dirty="0" smtClean="0"/>
              <a:t>BE level alcohol + marijuana use</a:t>
            </a:r>
          </a:p>
          <a:p>
            <a:pPr lvl="1"/>
            <a:endParaRPr lang="en-US" sz="2400" dirty="0"/>
          </a:p>
          <a:p>
            <a:pPr marL="403225" lvl="1" indent="-403225">
              <a:buFont typeface="Arial" pitchFamily="34" charset="0"/>
              <a:buChar char="•"/>
            </a:pPr>
            <a:r>
              <a:rPr lang="en-US" sz="2400" dirty="0" smtClean="0"/>
              <a:t>Blues will go first as providers using the blank set with the PFR</a:t>
            </a:r>
            <a:r>
              <a:rPr lang="en-US" sz="1600" dirty="0" smtClean="0"/>
              <a:t>. </a:t>
            </a:r>
            <a:r>
              <a:rPr lang="en-US" sz="2400" dirty="0" smtClean="0"/>
              <a:t>  Beiges will be the patient using the completed forms in their folders.  (Stop at 25 minutes)</a:t>
            </a:r>
          </a:p>
          <a:p>
            <a:pPr marL="403225" lvl="1" indent="-403225">
              <a:buFont typeface="Arial" pitchFamily="34" charset="0"/>
              <a:buChar char="•"/>
            </a:pPr>
            <a:endParaRPr lang="en-US" sz="2400" dirty="0"/>
          </a:p>
          <a:p>
            <a:pPr marL="403225" lvl="1" indent="-403225">
              <a:buFont typeface="Arial" pitchFamily="34" charset="0"/>
              <a:buChar char="•"/>
            </a:pPr>
            <a:r>
              <a:rPr lang="en-US" sz="2400" dirty="0" smtClean="0"/>
              <a:t>Reverse roles.  Beiges will be the provider using the blank set in their folders with the PFR.  Blues will be the patient using the completed forms in their folders.  (Stop at 25 minutes).</a:t>
            </a:r>
          </a:p>
          <a:p>
            <a:pPr marL="403225" lvl="1" indent="-403225">
              <a:buFont typeface="Arial" pitchFamily="34" charset="0"/>
              <a:buChar char="•"/>
            </a:pPr>
            <a:endParaRPr lang="en-US" sz="2400" dirty="0"/>
          </a:p>
          <a:p>
            <a:pPr marL="403225" lvl="1" indent="-403225">
              <a:buFont typeface="Arial" pitchFamily="34" charset="0"/>
              <a:buChar char="•"/>
            </a:pPr>
            <a:r>
              <a:rPr lang="en-US" sz="2400" dirty="0" smtClean="0"/>
              <a:t>Regroup for debriefing, closing and evaluation forms</a:t>
            </a:r>
          </a:p>
          <a:p>
            <a:pPr marL="403225" lvl="1" indent="-403225">
              <a:buFont typeface="Arial" pitchFamily="34" charset="0"/>
              <a:buChar char="•"/>
            </a:pPr>
            <a:endParaRPr lang="en-US" sz="2400" dirty="0" smtClean="0"/>
          </a:p>
          <a:p>
            <a:pPr marL="403225" lvl="1" indent="-403225">
              <a:buFont typeface="Arial" pitchFamily="34" charset="0"/>
              <a:buChar char="•"/>
            </a:pPr>
            <a:r>
              <a:rPr lang="en-US" sz="2400" dirty="0" smtClean="0"/>
              <a:t>Remember to ………..</a:t>
            </a:r>
            <a:endParaRPr lang="en-US" sz="2400" dirty="0"/>
          </a:p>
          <a:p>
            <a:pPr marL="403225" lvl="1" indent="-403225">
              <a:buFont typeface="Arial" pitchFamily="34" charset="0"/>
              <a:buChar char="•"/>
            </a:pPr>
            <a:endParaRPr lang="en-US" sz="1600" dirty="0" smtClean="0"/>
          </a:p>
        </p:txBody>
      </p:sp>
    </p:spTree>
    <p:extLst>
      <p:ext uri="{BB962C8B-B14F-4D97-AF65-F5344CB8AC3E}">
        <p14:creationId xmlns:p14="http://schemas.microsoft.com/office/powerpoint/2010/main" val="2622072677"/>
      </p:ext>
    </p:extLst>
  </p:cSld>
  <p:clrMapOvr>
    <a:masterClrMapping/>
  </p:clrMapOvr>
  <p:transition xmlns:p14="http://schemas.microsoft.com/office/powerpoint/2010/mai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304800"/>
            <a:ext cx="7315200" cy="457200"/>
          </a:xfrm>
          <a:prstGeom prst="rect">
            <a:avLst/>
          </a:prstGeom>
        </p:spPr>
        <p:txBody>
          <a:bodyPr/>
          <a:lstStyle/>
          <a:p>
            <a:pPr eaLnBrk="0" hangingPunct="0">
              <a:defRPr/>
            </a:pPr>
            <a:r>
              <a:rPr lang="en-US" dirty="0">
                <a:solidFill>
                  <a:schemeClr val="bg2"/>
                </a:solidFill>
                <a:latin typeface="+mj-lt"/>
                <a:ea typeface="+mj-ea"/>
                <a:cs typeface="+mj-cs"/>
              </a:rPr>
              <a:t>Brief intervention</a:t>
            </a:r>
          </a:p>
        </p:txBody>
      </p:sp>
      <p:sp>
        <p:nvSpPr>
          <p:cNvPr id="8" name="Rounded Rectangle 7"/>
          <p:cNvSpPr/>
          <p:nvPr/>
        </p:nvSpPr>
        <p:spPr>
          <a:xfrm>
            <a:off x="2117271" y="1752600"/>
            <a:ext cx="4953000" cy="8382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2800" b="1" dirty="0" smtClean="0"/>
              <a:t>1.  Raise the subject</a:t>
            </a:r>
          </a:p>
        </p:txBody>
      </p:sp>
      <p:sp>
        <p:nvSpPr>
          <p:cNvPr id="9" name="Rounded Rectangle 8"/>
          <p:cNvSpPr/>
          <p:nvPr/>
        </p:nvSpPr>
        <p:spPr>
          <a:xfrm>
            <a:off x="2139043" y="2743200"/>
            <a:ext cx="4953000" cy="7620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2800" b="1" dirty="0" smtClean="0"/>
              <a:t>2.  Provide feedback </a:t>
            </a:r>
          </a:p>
        </p:txBody>
      </p:sp>
      <p:sp>
        <p:nvSpPr>
          <p:cNvPr id="10" name="Rounded Rectangle 9"/>
          <p:cNvSpPr/>
          <p:nvPr/>
        </p:nvSpPr>
        <p:spPr>
          <a:xfrm>
            <a:off x="2117271" y="4572000"/>
            <a:ext cx="4953000" cy="7620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2800" b="1" dirty="0" smtClean="0"/>
              <a:t>4.  Enhance motivation</a:t>
            </a:r>
          </a:p>
        </p:txBody>
      </p:sp>
      <p:sp>
        <p:nvSpPr>
          <p:cNvPr id="11" name="Rounded Rectangle 10"/>
          <p:cNvSpPr/>
          <p:nvPr/>
        </p:nvSpPr>
        <p:spPr>
          <a:xfrm>
            <a:off x="2133600" y="5486400"/>
            <a:ext cx="4953000" cy="7620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2800" b="1" dirty="0" smtClean="0"/>
              <a:t>5.  Negotiate a plan</a:t>
            </a:r>
          </a:p>
        </p:txBody>
      </p:sp>
      <p:sp>
        <p:nvSpPr>
          <p:cNvPr id="12" name="Title 11"/>
          <p:cNvSpPr>
            <a:spLocks noGrp="1"/>
          </p:cNvSpPr>
          <p:nvPr>
            <p:ph type="title"/>
          </p:nvPr>
        </p:nvSpPr>
        <p:spPr>
          <a:xfrm>
            <a:off x="468086" y="190500"/>
            <a:ext cx="8229600" cy="1143000"/>
          </a:xfrm>
        </p:spPr>
        <p:txBody>
          <a:bodyPr>
            <a:normAutofit/>
          </a:bodyPr>
          <a:lstStyle/>
          <a:p>
            <a:r>
              <a:rPr lang="en-US" sz="3200" b="1" dirty="0" smtClean="0">
                <a:latin typeface="Arial" pitchFamily="34" charset="0"/>
                <a:cs typeface="Arial" pitchFamily="34" charset="0"/>
              </a:rPr>
              <a:t>Stick to the Five Steps and Keep it Moving</a:t>
            </a:r>
            <a:endParaRPr lang="en-US" sz="3200" b="1" dirty="0">
              <a:latin typeface="Arial" pitchFamily="34" charset="0"/>
              <a:cs typeface="Arial" pitchFamily="34" charset="0"/>
            </a:endParaRPr>
          </a:p>
        </p:txBody>
      </p:sp>
      <p:sp>
        <p:nvSpPr>
          <p:cNvPr id="14" name="Rounded Rectangle 13"/>
          <p:cNvSpPr/>
          <p:nvPr/>
        </p:nvSpPr>
        <p:spPr>
          <a:xfrm>
            <a:off x="2139043" y="3657600"/>
            <a:ext cx="4953000" cy="7620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2800" b="1" dirty="0"/>
              <a:t>3</a:t>
            </a:r>
            <a:r>
              <a:rPr lang="en-US" sz="2800" b="1" dirty="0" smtClean="0"/>
              <a:t>.  Offer Advice</a:t>
            </a:r>
          </a:p>
        </p:txBody>
      </p:sp>
    </p:spTree>
    <p:extLst>
      <p:ext uri="{BB962C8B-B14F-4D97-AF65-F5344CB8AC3E}">
        <p14:creationId xmlns:p14="http://schemas.microsoft.com/office/powerpoint/2010/main" val="31483696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1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23160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4264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304800"/>
            <a:ext cx="7315200" cy="457200"/>
          </a:xfrm>
          <a:prstGeom prst="rect">
            <a:avLst/>
          </a:prstGeom>
        </p:spPr>
        <p:txBody>
          <a:bodyPr/>
          <a:lstStyle/>
          <a:p>
            <a:pPr eaLnBrk="0" hangingPunct="0">
              <a:defRPr/>
            </a:pPr>
            <a:r>
              <a:rPr lang="en-US" dirty="0">
                <a:solidFill>
                  <a:schemeClr val="bg2"/>
                </a:solidFill>
                <a:latin typeface="+mj-lt"/>
                <a:ea typeface="+mj-ea"/>
                <a:cs typeface="+mj-cs"/>
              </a:rPr>
              <a:t>Brief intervention</a:t>
            </a:r>
          </a:p>
        </p:txBody>
      </p:sp>
      <p:sp>
        <p:nvSpPr>
          <p:cNvPr id="8" name="Rounded Rectangle 7"/>
          <p:cNvSpPr/>
          <p:nvPr/>
        </p:nvSpPr>
        <p:spPr>
          <a:xfrm>
            <a:off x="2117271" y="1752600"/>
            <a:ext cx="4953000" cy="8382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2800" b="1" dirty="0" smtClean="0"/>
              <a:t>1.  Raise the subject</a:t>
            </a:r>
          </a:p>
        </p:txBody>
      </p:sp>
      <p:sp>
        <p:nvSpPr>
          <p:cNvPr id="9" name="Rounded Rectangle 8"/>
          <p:cNvSpPr/>
          <p:nvPr/>
        </p:nvSpPr>
        <p:spPr>
          <a:xfrm>
            <a:off x="2139043" y="2743200"/>
            <a:ext cx="4953000" cy="7620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2800" b="1" dirty="0" smtClean="0"/>
              <a:t>2.  Provide feedback </a:t>
            </a:r>
          </a:p>
        </p:txBody>
      </p:sp>
      <p:sp>
        <p:nvSpPr>
          <p:cNvPr id="10" name="Rounded Rectangle 9"/>
          <p:cNvSpPr/>
          <p:nvPr/>
        </p:nvSpPr>
        <p:spPr>
          <a:xfrm>
            <a:off x="2117271" y="4572000"/>
            <a:ext cx="4953000" cy="7620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2800" b="1" dirty="0" smtClean="0"/>
              <a:t>4.  Enhance motivation</a:t>
            </a:r>
          </a:p>
        </p:txBody>
      </p:sp>
      <p:sp>
        <p:nvSpPr>
          <p:cNvPr id="11" name="Rounded Rectangle 10"/>
          <p:cNvSpPr/>
          <p:nvPr/>
        </p:nvSpPr>
        <p:spPr>
          <a:xfrm>
            <a:off x="2133600" y="5486400"/>
            <a:ext cx="4953000" cy="7620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2800" b="1" dirty="0" smtClean="0"/>
              <a:t>5.  Negotiate a plan</a:t>
            </a:r>
          </a:p>
        </p:txBody>
      </p:sp>
      <p:sp>
        <p:nvSpPr>
          <p:cNvPr id="12" name="Title 11"/>
          <p:cNvSpPr>
            <a:spLocks noGrp="1"/>
          </p:cNvSpPr>
          <p:nvPr>
            <p:ph type="title"/>
          </p:nvPr>
        </p:nvSpPr>
        <p:spPr>
          <a:xfrm>
            <a:off x="468086" y="190500"/>
            <a:ext cx="8229600" cy="1143000"/>
          </a:xfrm>
        </p:spPr>
        <p:txBody>
          <a:bodyPr>
            <a:normAutofit/>
          </a:bodyPr>
          <a:lstStyle/>
          <a:p>
            <a:r>
              <a:rPr lang="en-US" sz="3200" b="1" dirty="0" smtClean="0">
                <a:latin typeface="Arial" pitchFamily="34" charset="0"/>
                <a:cs typeface="Arial" pitchFamily="34" charset="0"/>
              </a:rPr>
              <a:t>Brief Education Steps</a:t>
            </a:r>
            <a:endParaRPr lang="en-US" sz="3200" b="1" dirty="0">
              <a:latin typeface="Arial" pitchFamily="34" charset="0"/>
              <a:cs typeface="Arial" pitchFamily="34" charset="0"/>
            </a:endParaRPr>
          </a:p>
        </p:txBody>
      </p:sp>
      <p:sp>
        <p:nvSpPr>
          <p:cNvPr id="14" name="Rounded Rectangle 13"/>
          <p:cNvSpPr/>
          <p:nvPr/>
        </p:nvSpPr>
        <p:spPr>
          <a:xfrm>
            <a:off x="2139043" y="3657600"/>
            <a:ext cx="4953000" cy="7620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2800" b="1" dirty="0"/>
              <a:t>3</a:t>
            </a:r>
            <a:r>
              <a:rPr lang="en-US" sz="2800" b="1" dirty="0" smtClean="0"/>
              <a:t>.  Offer Advice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body" idx="1"/>
          </p:nvPr>
        </p:nvSpPr>
        <p:spPr bwMode="auto">
          <a:xfrm>
            <a:off x="838200" y="2057400"/>
            <a:ext cx="7391400" cy="3352800"/>
          </a:xfrm>
          <a:ln>
            <a:miter lim="800000"/>
            <a:headEnd/>
            <a:tailEnd/>
          </a:ln>
        </p:spPr>
        <p:txBody>
          <a:bodyPr vert="horz" wrap="square" lIns="91440" tIns="45720" rIns="91440" bIns="45720" numCol="1" anchor="t" anchorCtr="0" compatLnSpc="1">
            <a:prstTxWarp prst="textNoShape">
              <a:avLst/>
            </a:prstTxWarp>
            <a:normAutofit/>
          </a:bodyPr>
          <a:lstStyle/>
          <a:p>
            <a:pPr marL="342900" lvl="1" indent="-342900">
              <a:spcBef>
                <a:spcPts val="0"/>
              </a:spcBef>
              <a:spcAft>
                <a:spcPts val="1800"/>
              </a:spcAft>
              <a:buFont typeface="Arial" charset="0"/>
              <a:buChar char="•"/>
              <a:defRPr/>
            </a:pPr>
            <a:r>
              <a:rPr lang="en-US" sz="2000" dirty="0" smtClean="0">
                <a:ln w="13500">
                  <a:noFill/>
                  <a:prstDash val="solid"/>
                </a:ln>
                <a:solidFill>
                  <a:schemeClr val="accent1">
                    <a:tint val="3000"/>
                    <a:alpha val="95000"/>
                  </a:schemeClr>
                </a:solidFill>
                <a:latin typeface="Arial" pitchFamily="34" charset="0"/>
              </a:rPr>
              <a:t>Screening results serve as a convenient way to start the conversation.</a:t>
            </a:r>
          </a:p>
          <a:p>
            <a:pPr marL="342900" lvl="1" indent="-342900">
              <a:spcBef>
                <a:spcPts val="0"/>
              </a:spcBef>
              <a:spcAft>
                <a:spcPts val="1800"/>
              </a:spcAft>
              <a:buFont typeface="Arial" charset="0"/>
              <a:buChar char="•"/>
              <a:defRPr/>
            </a:pPr>
            <a:r>
              <a:rPr lang="en-US" sz="2000" dirty="0" smtClean="0">
                <a:ln w="13500">
                  <a:noFill/>
                  <a:prstDash val="solid"/>
                </a:ln>
                <a:solidFill>
                  <a:schemeClr val="accent1">
                    <a:tint val="3000"/>
                    <a:alpha val="95000"/>
                  </a:schemeClr>
                </a:solidFill>
                <a:latin typeface="Arial" pitchFamily="34" charset="0"/>
              </a:rPr>
              <a:t>Ask permission to talk about the patient’s substance use</a:t>
            </a:r>
          </a:p>
          <a:p>
            <a:pPr marL="742950" lvl="2" indent="-342900">
              <a:spcBef>
                <a:spcPts val="0"/>
              </a:spcBef>
              <a:spcAft>
                <a:spcPts val="1800"/>
              </a:spcAft>
              <a:buNone/>
              <a:defRPr/>
            </a:pPr>
            <a:r>
              <a:rPr lang="en-US" sz="2000" dirty="0" smtClean="0">
                <a:ln w="13500">
                  <a:noFill/>
                  <a:prstDash val="solid"/>
                </a:ln>
                <a:solidFill>
                  <a:schemeClr val="accent1">
                    <a:tint val="3000"/>
                    <a:alpha val="95000"/>
                  </a:schemeClr>
                </a:solidFill>
                <a:latin typeface="Arial" pitchFamily="34" charset="0"/>
              </a:rPr>
              <a:t>	</a:t>
            </a:r>
            <a:endParaRPr lang="en-US" sz="2000" i="1" dirty="0" smtClean="0">
              <a:ln w="13500">
                <a:noFill/>
                <a:prstDash val="solid"/>
              </a:ln>
              <a:solidFill>
                <a:schemeClr val="accent1">
                  <a:tint val="3000"/>
                  <a:alpha val="95000"/>
                </a:schemeClr>
              </a:solidFill>
              <a:latin typeface="Arial" pitchFamily="34" charset="0"/>
            </a:endParaRPr>
          </a:p>
        </p:txBody>
      </p:sp>
      <p:sp>
        <p:nvSpPr>
          <p:cNvPr id="4" name="Title 1"/>
          <p:cNvSpPr txBox="1">
            <a:spLocks/>
          </p:cNvSpPr>
          <p:nvPr/>
        </p:nvSpPr>
        <p:spPr>
          <a:xfrm>
            <a:off x="1828800" y="381000"/>
            <a:ext cx="7315200" cy="457200"/>
          </a:xfrm>
          <a:prstGeom prst="rect">
            <a:avLst/>
          </a:prstGeom>
        </p:spPr>
        <p:txBody>
          <a:bodyPr/>
          <a:lstStyle/>
          <a:p>
            <a:pPr eaLnBrk="0" hangingPunct="0">
              <a:defRPr/>
            </a:pPr>
            <a:r>
              <a:rPr lang="en-US" dirty="0">
                <a:solidFill>
                  <a:schemeClr val="bg2"/>
                </a:solidFill>
                <a:latin typeface="+mj-lt"/>
                <a:ea typeface="+mj-ea"/>
                <a:cs typeface="+mj-cs"/>
              </a:rPr>
              <a:t>Brief intervention</a:t>
            </a:r>
          </a:p>
        </p:txBody>
      </p:sp>
      <p:sp>
        <p:nvSpPr>
          <p:cNvPr id="5" name="Rounded Rectangle 4"/>
          <p:cNvSpPr/>
          <p:nvPr/>
        </p:nvSpPr>
        <p:spPr>
          <a:xfrm>
            <a:off x="2057400" y="533400"/>
            <a:ext cx="4953000" cy="762000"/>
          </a:xfrm>
          <a:prstGeom prst="roundRect">
            <a:avLst/>
          </a:prstGeom>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lnSpc>
                <a:spcPts val="2900"/>
              </a:lnSpc>
            </a:pPr>
            <a:r>
              <a:rPr lang="en-US" sz="3200" b="1" dirty="0" smtClean="0">
                <a:latin typeface="Arial" pitchFamily="34" charset="0"/>
                <a:cs typeface="Arial" pitchFamily="34" charset="0"/>
              </a:rPr>
              <a:t>1.  Raise the subject</a:t>
            </a:r>
          </a:p>
        </p:txBody>
      </p:sp>
      <p:sp>
        <p:nvSpPr>
          <p:cNvPr id="2" name="TextBox 1"/>
          <p:cNvSpPr txBox="1"/>
          <p:nvPr/>
        </p:nvSpPr>
        <p:spPr>
          <a:xfrm>
            <a:off x="1208314" y="3429000"/>
            <a:ext cx="6781800" cy="3093154"/>
          </a:xfrm>
          <a:prstGeom prst="rect">
            <a:avLst/>
          </a:prstGeom>
          <a:solidFill>
            <a:schemeClr val="tx1">
              <a:lumMod val="85000"/>
            </a:schemeClr>
          </a:solidFill>
        </p:spPr>
        <p:txBody>
          <a:bodyPr wrap="square" rtlCol="0">
            <a:spAutoFit/>
          </a:bodyPr>
          <a:lstStyle/>
          <a:p>
            <a:pPr marL="0" lvl="1">
              <a:spcAft>
                <a:spcPts val="1800"/>
              </a:spcAft>
              <a:defRPr/>
            </a:pPr>
            <a:r>
              <a:rPr lang="en-US" sz="2000" b="1" dirty="0">
                <a:ln w="13500">
                  <a:noFill/>
                  <a:prstDash val="solid"/>
                </a:ln>
                <a:solidFill>
                  <a:schemeClr val="bg1">
                    <a:alpha val="95000"/>
                  </a:schemeClr>
                </a:solidFill>
                <a:latin typeface="Arial" pitchFamily="34" charset="0"/>
              </a:rPr>
              <a:t>For example: </a:t>
            </a:r>
          </a:p>
          <a:p>
            <a:pPr marL="0" lvl="2"/>
            <a:r>
              <a:rPr lang="en-US" sz="2000" b="1" i="1" dirty="0" smtClean="0">
                <a:ln w="13500">
                  <a:noFill/>
                  <a:prstDash val="solid"/>
                </a:ln>
                <a:solidFill>
                  <a:schemeClr val="bg1">
                    <a:alpha val="95000"/>
                  </a:schemeClr>
                </a:solidFill>
                <a:latin typeface="Arial" pitchFamily="34" charset="0"/>
              </a:rPr>
              <a:t>Thanks </a:t>
            </a:r>
            <a:r>
              <a:rPr lang="en-US" sz="2000" b="1" i="1" dirty="0">
                <a:ln w="13500">
                  <a:noFill/>
                  <a:prstDash val="solid"/>
                </a:ln>
                <a:solidFill>
                  <a:schemeClr val="bg1">
                    <a:alpha val="95000"/>
                  </a:schemeClr>
                </a:solidFill>
                <a:latin typeface="Arial" pitchFamily="34" charset="0"/>
              </a:rPr>
              <a:t>for answering our screening questions. Would you mind taking a few minutes to talk with me about your alcohol use</a:t>
            </a:r>
            <a:r>
              <a:rPr lang="en-US" sz="2000" b="1" i="1" dirty="0" smtClean="0">
                <a:ln w="13500">
                  <a:noFill/>
                  <a:prstDash val="solid"/>
                </a:ln>
                <a:solidFill>
                  <a:schemeClr val="bg1">
                    <a:alpha val="95000"/>
                  </a:schemeClr>
                </a:solidFill>
                <a:latin typeface="Arial" pitchFamily="34" charset="0"/>
              </a:rPr>
              <a:t>?</a:t>
            </a:r>
          </a:p>
          <a:p>
            <a:pPr marL="0" lvl="2"/>
            <a:endParaRPr lang="en-US" sz="2000" b="1" i="1" dirty="0">
              <a:ln w="13500">
                <a:noFill/>
                <a:prstDash val="solid"/>
              </a:ln>
              <a:solidFill>
                <a:schemeClr val="bg1">
                  <a:alpha val="95000"/>
                </a:schemeClr>
              </a:solidFill>
              <a:latin typeface="Arial" pitchFamily="34" charset="0"/>
            </a:endParaRPr>
          </a:p>
          <a:p>
            <a:pPr marL="0" lvl="2"/>
            <a:r>
              <a:rPr lang="en-US" sz="2000" b="1" i="1" dirty="0" smtClean="0">
                <a:ln w="13500">
                  <a:noFill/>
                  <a:prstDash val="solid"/>
                </a:ln>
                <a:solidFill>
                  <a:schemeClr val="bg1">
                    <a:alpha val="95000"/>
                  </a:schemeClr>
                </a:solidFill>
                <a:latin typeface="Arial" pitchFamily="34" charset="0"/>
              </a:rPr>
              <a:t>Your provider asked me to talk with you about your marijuana use.  She has some concerns about how that might affect your health.  Would it be ok if we talked about it?</a:t>
            </a:r>
            <a:endParaRPr lang="en-US" sz="2000" b="1" i="1" dirty="0">
              <a:ln w="13500">
                <a:noFill/>
                <a:prstDash val="solid"/>
              </a:ln>
              <a:solidFill>
                <a:schemeClr val="bg1">
                  <a:alpha val="95000"/>
                </a:schemeClr>
              </a:solidFill>
              <a:latin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TotalTime>
  <Words>4204</Words>
  <Application>Microsoft Macintosh PowerPoint</Application>
  <PresentationFormat>On-screen Show (4:3)</PresentationFormat>
  <Paragraphs>582</Paragraphs>
  <Slides>64</Slides>
  <Notes>28</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 </vt:lpstr>
      <vt:lpstr>   </vt:lpstr>
      <vt:lpstr>Levels of Care</vt:lpstr>
      <vt:lpstr>Question</vt:lpstr>
      <vt:lpstr>Answer(s)</vt:lpstr>
      <vt:lpstr>Treatment as Usual</vt:lpstr>
      <vt:lpstr>PowerPoint Presentation</vt:lpstr>
      <vt:lpstr>Brief Education Steps</vt:lpstr>
      <vt:lpstr>PowerPoint Presentation</vt:lpstr>
      <vt:lpstr>Anticipate Patient Questions/Reactions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Offer Advice</vt:lpstr>
      <vt:lpstr>  Three Openings to Offer Advice</vt:lpstr>
      <vt:lpstr>      Use tools and techniques that help the patient resolve ambivalence and build motivation </vt:lpstr>
      <vt:lpstr> Key Concepts</vt:lpstr>
      <vt:lpstr>Transtheoretical Model of Behavior Change </vt:lpstr>
      <vt:lpstr>Stages of Change Model</vt:lpstr>
      <vt:lpstr>PowerPoint Presentation</vt:lpstr>
      <vt:lpstr>How Do People Change?</vt:lpstr>
      <vt:lpstr>Motivational Interviewing</vt:lpstr>
      <vt:lpstr>Introspective Exercise </vt:lpstr>
      <vt:lpstr>PowerPoint Presentation</vt:lpstr>
      <vt:lpstr>PowerPoint Presentation</vt:lpstr>
      <vt:lpstr>PowerPoint Presentation</vt:lpstr>
      <vt:lpstr>PowerPoint Presentation</vt:lpstr>
      <vt:lpstr>Summary</vt:lpstr>
      <vt:lpstr> MI Spirit</vt:lpstr>
      <vt:lpstr>Motivational Interviewing:   Key Principles</vt:lpstr>
      <vt:lpstr>Motivational Interviewing</vt:lpstr>
      <vt:lpstr>Motivational Interviewing</vt:lpstr>
      <vt:lpstr>Motivational Interviewing</vt:lpstr>
      <vt:lpstr>Motivational Interviewing</vt:lpstr>
      <vt:lpstr>Tools </vt:lpstr>
      <vt:lpstr>TOOLS:  Self Evaluation Rulers</vt:lpstr>
      <vt:lpstr>TOOLS:  Self Evaluation Rulers</vt:lpstr>
      <vt:lpstr>PowerPoint Presentation</vt:lpstr>
      <vt:lpstr>TOOLS:  Decisional Balance Worksheet</vt:lpstr>
      <vt:lpstr>Decisional Balance</vt:lpstr>
      <vt:lpstr>PowerPoint Presentation</vt:lpstr>
      <vt:lpstr>Tools:  Online Resources for  Providers and Patients</vt:lpstr>
      <vt:lpstr>Techniques </vt:lpstr>
      <vt:lpstr>  TECHNIQUES:  OARS   </vt:lpstr>
      <vt:lpstr>PowerPoint Presentation</vt:lpstr>
      <vt:lpstr>OARS:  Open Ended Questions</vt:lpstr>
      <vt:lpstr>Closed vs. Open Ended Questions</vt:lpstr>
      <vt:lpstr>OARS:  Affirmations</vt:lpstr>
      <vt:lpstr>OARS:  Reflections</vt:lpstr>
      <vt:lpstr>Universal Safe Reflections</vt:lpstr>
      <vt:lpstr>OARS:  Summarization</vt:lpstr>
      <vt:lpstr>TECHNIQUES:  Eliciting Change Talk</vt:lpstr>
      <vt:lpstr>How to Elicit Change Talk</vt:lpstr>
      <vt:lpstr>Techniques:  Generating Commitment</vt:lpstr>
      <vt:lpstr>PowerPoint Presentation</vt:lpstr>
      <vt:lpstr>5.  Negotiate a plan</vt:lpstr>
      <vt:lpstr>Take Home Points</vt:lpstr>
      <vt:lpstr>Practice Instructions and Closing</vt:lpstr>
      <vt:lpstr>PowerPoint Presentation</vt:lpstr>
      <vt:lpstr>Stick to the Five Steps and Keep it Moving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HorwitzB</dc:creator>
  <cp:lastModifiedBy>Bruce Horwitz</cp:lastModifiedBy>
  <cp:revision>216</cp:revision>
  <dcterms:created xsi:type="dcterms:W3CDTF">2010-04-26T14:21:28Z</dcterms:created>
  <dcterms:modified xsi:type="dcterms:W3CDTF">2012-04-12T01:30:13Z</dcterms:modified>
</cp:coreProperties>
</file>