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2" r:id="rId1"/>
  </p:sldMasterIdLst>
  <p:notesMasterIdLst>
    <p:notesMasterId r:id="rId46"/>
  </p:notesMasterIdLst>
  <p:handoutMasterIdLst>
    <p:handoutMasterId r:id="rId47"/>
  </p:handoutMasterIdLst>
  <p:sldIdLst>
    <p:sldId id="303" r:id="rId2"/>
    <p:sldId id="312" r:id="rId3"/>
    <p:sldId id="335" r:id="rId4"/>
    <p:sldId id="334" r:id="rId5"/>
    <p:sldId id="283" r:id="rId6"/>
    <p:sldId id="320" r:id="rId7"/>
    <p:sldId id="270" r:id="rId8"/>
    <p:sldId id="325" r:id="rId9"/>
    <p:sldId id="316" r:id="rId10"/>
    <p:sldId id="291" r:id="rId11"/>
    <p:sldId id="286" r:id="rId12"/>
    <p:sldId id="317" r:id="rId13"/>
    <p:sldId id="265" r:id="rId14"/>
    <p:sldId id="330" r:id="rId15"/>
    <p:sldId id="333" r:id="rId16"/>
    <p:sldId id="308" r:id="rId17"/>
    <p:sldId id="314" r:id="rId18"/>
    <p:sldId id="336" r:id="rId19"/>
    <p:sldId id="337" r:id="rId20"/>
    <p:sldId id="338" r:id="rId21"/>
    <p:sldId id="339" r:id="rId22"/>
    <p:sldId id="340" r:id="rId23"/>
    <p:sldId id="377" r:id="rId24"/>
    <p:sldId id="341" r:id="rId25"/>
    <p:sldId id="351" r:id="rId26"/>
    <p:sldId id="352" r:id="rId27"/>
    <p:sldId id="356" r:id="rId28"/>
    <p:sldId id="357" r:id="rId29"/>
    <p:sldId id="380" r:id="rId30"/>
    <p:sldId id="381" r:id="rId31"/>
    <p:sldId id="360" r:id="rId32"/>
    <p:sldId id="342" r:id="rId33"/>
    <p:sldId id="413" r:id="rId34"/>
    <p:sldId id="348" r:id="rId35"/>
    <p:sldId id="343" r:id="rId36"/>
    <p:sldId id="346" r:id="rId37"/>
    <p:sldId id="349" r:id="rId38"/>
    <p:sldId id="396" r:id="rId39"/>
    <p:sldId id="370" r:id="rId40"/>
    <p:sldId id="382" r:id="rId41"/>
    <p:sldId id="372" r:id="rId42"/>
    <p:sldId id="374" r:id="rId43"/>
    <p:sldId id="375" r:id="rId44"/>
    <p:sldId id="376" r:id="rId45"/>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6699FF"/>
    <a:srgbClr val="3333CC"/>
    <a:srgbClr val="0000FF"/>
    <a:srgbClr val="0066FF"/>
    <a:srgbClr val="CCECFF"/>
    <a:srgbClr val="0099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7" autoAdjust="0"/>
    <p:restoredTop sz="94783" autoAdjust="0"/>
  </p:normalViewPr>
  <p:slideViewPr>
    <p:cSldViewPr>
      <p:cViewPr varScale="1">
        <p:scale>
          <a:sx n="108" d="100"/>
          <a:sy n="108" d="100"/>
        </p:scale>
        <p:origin x="1788"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28"/>
    </p:cViewPr>
  </p:sorterViewPr>
  <p:notesViewPr>
    <p:cSldViewPr>
      <p:cViewPr varScale="1">
        <p:scale>
          <a:sx n="44" d="100"/>
          <a:sy n="44" d="100"/>
        </p:scale>
        <p:origin x="-1410" y="-7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th Eldridge" userId="430b59a1d4c0ff4d" providerId="LiveId" clId="{D356756F-1437-44B6-8CD1-42EA78802421}"/>
    <pc:docChg chg="delSld">
      <pc:chgData name="Keith Eldridge" userId="430b59a1d4c0ff4d" providerId="LiveId" clId="{D356756F-1437-44B6-8CD1-42EA78802421}" dt="2025-04-24T18:49:21.099" v="1" actId="2696"/>
      <pc:docMkLst>
        <pc:docMk/>
      </pc:docMkLst>
      <pc:sldChg chg="del">
        <pc:chgData name="Keith Eldridge" userId="430b59a1d4c0ff4d" providerId="LiveId" clId="{D356756F-1437-44B6-8CD1-42EA78802421}" dt="2025-04-24T18:49:21.099" v="1" actId="2696"/>
        <pc:sldMkLst>
          <pc:docMk/>
          <pc:sldMk cId="3454758889" sldId="411"/>
        </pc:sldMkLst>
      </pc:sldChg>
      <pc:sldChg chg="del">
        <pc:chgData name="Keith Eldridge" userId="430b59a1d4c0ff4d" providerId="LiveId" clId="{D356756F-1437-44B6-8CD1-42EA78802421}" dt="2025-04-24T18:46:46.175" v="0" actId="2696"/>
        <pc:sldMkLst>
          <pc:docMk/>
          <pc:sldMk cId="471255393" sldId="41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2" y="2"/>
            <a:ext cx="3044825" cy="466725"/>
          </a:xfrm>
          <a:prstGeom prst="rect">
            <a:avLst/>
          </a:prstGeom>
          <a:noFill/>
          <a:ln w="9525">
            <a:noFill/>
            <a:miter lim="800000"/>
            <a:headEnd/>
            <a:tailEnd/>
          </a:ln>
          <a:effectLst/>
        </p:spPr>
        <p:txBody>
          <a:bodyPr vert="horz" wrap="square" lIns="93000" tIns="46500" rIns="93000" bIns="4650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81923" name="Rectangle 3"/>
          <p:cNvSpPr>
            <a:spLocks noGrp="1" noChangeArrowheads="1"/>
          </p:cNvSpPr>
          <p:nvPr>
            <p:ph type="dt" sz="quarter" idx="1"/>
          </p:nvPr>
        </p:nvSpPr>
        <p:spPr bwMode="auto">
          <a:xfrm>
            <a:off x="3979865" y="2"/>
            <a:ext cx="3044825" cy="466725"/>
          </a:xfrm>
          <a:prstGeom prst="rect">
            <a:avLst/>
          </a:prstGeom>
          <a:noFill/>
          <a:ln w="9525">
            <a:noFill/>
            <a:miter lim="800000"/>
            <a:headEnd/>
            <a:tailEnd/>
          </a:ln>
          <a:effectLst/>
        </p:spPr>
        <p:txBody>
          <a:bodyPr vert="horz" wrap="square" lIns="93000" tIns="46500" rIns="93000" bIns="4650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81924" name="Rectangle 4"/>
          <p:cNvSpPr>
            <a:spLocks noGrp="1" noChangeArrowheads="1"/>
          </p:cNvSpPr>
          <p:nvPr>
            <p:ph type="ftr" sz="quarter" idx="2"/>
          </p:nvPr>
        </p:nvSpPr>
        <p:spPr bwMode="auto">
          <a:xfrm>
            <a:off x="2" y="8843966"/>
            <a:ext cx="3044825" cy="466725"/>
          </a:xfrm>
          <a:prstGeom prst="rect">
            <a:avLst/>
          </a:prstGeom>
          <a:noFill/>
          <a:ln w="9525">
            <a:noFill/>
            <a:miter lim="800000"/>
            <a:headEnd/>
            <a:tailEnd/>
          </a:ln>
          <a:effectLst/>
        </p:spPr>
        <p:txBody>
          <a:bodyPr vert="horz" wrap="square" lIns="93000" tIns="46500" rIns="93000" bIns="4650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81925" name="Rectangle 5"/>
          <p:cNvSpPr>
            <a:spLocks noGrp="1" noChangeArrowheads="1"/>
          </p:cNvSpPr>
          <p:nvPr>
            <p:ph type="sldNum" sz="quarter" idx="3"/>
          </p:nvPr>
        </p:nvSpPr>
        <p:spPr bwMode="auto">
          <a:xfrm>
            <a:off x="3979865" y="8843966"/>
            <a:ext cx="3044825" cy="466725"/>
          </a:xfrm>
          <a:prstGeom prst="rect">
            <a:avLst/>
          </a:prstGeom>
          <a:noFill/>
          <a:ln w="9525">
            <a:noFill/>
            <a:miter lim="800000"/>
            <a:headEnd/>
            <a:tailEnd/>
          </a:ln>
          <a:effectLst/>
        </p:spPr>
        <p:txBody>
          <a:bodyPr vert="horz" wrap="square" lIns="93000" tIns="46500" rIns="93000" bIns="46500" numCol="1" anchor="b" anchorCtr="0" compatLnSpc="1">
            <a:prstTxWarp prst="textNoShape">
              <a:avLst/>
            </a:prstTxWarp>
          </a:bodyPr>
          <a:lstStyle>
            <a:lvl1pPr algn="r">
              <a:defRPr sz="1200">
                <a:latin typeface="Times New Roman" pitchFamily="18" charset="0"/>
              </a:defRPr>
            </a:lvl1pPr>
          </a:lstStyle>
          <a:p>
            <a:pPr>
              <a:defRPr/>
            </a:pPr>
            <a:fld id="{352E0776-37AA-4BB2-B00B-5DC0BFCC49C6}" type="slidenum">
              <a:rPr lang="en-US"/>
              <a:pPr>
                <a:defRPr/>
              </a:pPr>
              <a:t>‹#›</a:t>
            </a:fld>
            <a:endParaRPr lang="en-US"/>
          </a:p>
        </p:txBody>
      </p:sp>
    </p:spTree>
    <p:extLst>
      <p:ext uri="{BB962C8B-B14F-4D97-AF65-F5344CB8AC3E}">
        <p14:creationId xmlns:p14="http://schemas.microsoft.com/office/powerpoint/2010/main" val="1551154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2"/>
            <a:ext cx="3044825" cy="466725"/>
          </a:xfrm>
          <a:prstGeom prst="rect">
            <a:avLst/>
          </a:prstGeom>
          <a:noFill/>
          <a:ln w="9525">
            <a:noFill/>
            <a:miter lim="800000"/>
            <a:headEnd/>
            <a:tailEnd/>
          </a:ln>
          <a:effectLst/>
        </p:spPr>
        <p:txBody>
          <a:bodyPr vert="horz" wrap="square" lIns="93000" tIns="46500" rIns="93000" bIns="4650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981452" y="2"/>
            <a:ext cx="3044825" cy="466725"/>
          </a:xfrm>
          <a:prstGeom prst="rect">
            <a:avLst/>
          </a:prstGeom>
          <a:noFill/>
          <a:ln w="9525">
            <a:noFill/>
            <a:miter lim="800000"/>
            <a:headEnd/>
            <a:tailEnd/>
          </a:ln>
          <a:effectLst/>
        </p:spPr>
        <p:txBody>
          <a:bodyPr vert="horz" wrap="square" lIns="93000" tIns="46500" rIns="93000" bIns="4650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85863" y="698500"/>
            <a:ext cx="4656137" cy="34925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6625" y="4424364"/>
            <a:ext cx="5153025" cy="4189411"/>
          </a:xfrm>
          <a:prstGeom prst="rect">
            <a:avLst/>
          </a:prstGeom>
          <a:noFill/>
          <a:ln w="9525">
            <a:noFill/>
            <a:miter lim="800000"/>
            <a:headEnd/>
            <a:tailEnd/>
          </a:ln>
          <a:effectLst/>
        </p:spPr>
        <p:txBody>
          <a:bodyPr vert="horz" wrap="square" lIns="93000" tIns="46500" rIns="93000" bIns="465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2" y="8845552"/>
            <a:ext cx="3044825" cy="466725"/>
          </a:xfrm>
          <a:prstGeom prst="rect">
            <a:avLst/>
          </a:prstGeom>
          <a:noFill/>
          <a:ln w="9525">
            <a:noFill/>
            <a:miter lim="800000"/>
            <a:headEnd/>
            <a:tailEnd/>
          </a:ln>
          <a:effectLst/>
        </p:spPr>
        <p:txBody>
          <a:bodyPr vert="horz" wrap="square" lIns="93000" tIns="46500" rIns="93000" bIns="4650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981452" y="8845552"/>
            <a:ext cx="3044825" cy="466725"/>
          </a:xfrm>
          <a:prstGeom prst="rect">
            <a:avLst/>
          </a:prstGeom>
          <a:noFill/>
          <a:ln w="9525">
            <a:noFill/>
            <a:miter lim="800000"/>
            <a:headEnd/>
            <a:tailEnd/>
          </a:ln>
          <a:effectLst/>
        </p:spPr>
        <p:txBody>
          <a:bodyPr vert="horz" wrap="square" lIns="93000" tIns="46500" rIns="93000" bIns="46500" numCol="1" anchor="b" anchorCtr="0" compatLnSpc="1">
            <a:prstTxWarp prst="textNoShape">
              <a:avLst/>
            </a:prstTxWarp>
          </a:bodyPr>
          <a:lstStyle>
            <a:lvl1pPr algn="r">
              <a:defRPr sz="1200">
                <a:latin typeface="Times New Roman" pitchFamily="18" charset="0"/>
              </a:defRPr>
            </a:lvl1pPr>
          </a:lstStyle>
          <a:p>
            <a:pPr>
              <a:defRPr/>
            </a:pPr>
            <a:fld id="{7B20D40B-2DA8-4795-A7A1-3F80D28780D1}" type="slidenum">
              <a:rPr lang="en-US"/>
              <a:pPr>
                <a:defRPr/>
              </a:pPr>
              <a:t>‹#›</a:t>
            </a:fld>
            <a:endParaRPr lang="en-US"/>
          </a:p>
        </p:txBody>
      </p:sp>
    </p:spTree>
    <p:extLst>
      <p:ext uri="{BB962C8B-B14F-4D97-AF65-F5344CB8AC3E}">
        <p14:creationId xmlns:p14="http://schemas.microsoft.com/office/powerpoint/2010/main" val="34960369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1</a:t>
            </a:fld>
            <a:endParaRPr lang="en-US"/>
          </a:p>
        </p:txBody>
      </p:sp>
    </p:spTree>
    <p:extLst>
      <p:ext uri="{BB962C8B-B14F-4D97-AF65-F5344CB8AC3E}">
        <p14:creationId xmlns:p14="http://schemas.microsoft.com/office/powerpoint/2010/main" val="975384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10</a:t>
            </a:fld>
            <a:endParaRPr lang="en-US"/>
          </a:p>
        </p:txBody>
      </p:sp>
    </p:spTree>
    <p:extLst>
      <p:ext uri="{BB962C8B-B14F-4D97-AF65-F5344CB8AC3E}">
        <p14:creationId xmlns:p14="http://schemas.microsoft.com/office/powerpoint/2010/main" val="3127552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health coach can influence answers consciously</a:t>
            </a:r>
            <a:r>
              <a:rPr lang="en-US" baseline="0" dirty="0"/>
              <a:t> or unconsciously through the use of verbal and non-verbal cues. Avoid giving clues to your own expectations, values or experiences that could lead to a biased response.</a:t>
            </a:r>
            <a:endParaRPr lang="en-US" dirty="0"/>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you change the meaning or wording</a:t>
            </a:r>
            <a:r>
              <a:rPr lang="en-US" baseline="0" dirty="0"/>
              <a:t> of the ?’s, the V&amp;R of the responses would be affected, making it difficult to compare the responses.</a:t>
            </a:r>
            <a:endParaRPr lang="en-US" dirty="0"/>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is not uncommon for interviews to wander off course, and for you to spend a lot of time talking about things that will ultimately not be useful to you in your study.  Don't let this turn into a chat.  You want to be friendly and courteous, but you also have a task to do.  To steer your interviewee back after a digression, try pushing on how the digression happened in the first place.  Try questions like these:</a:t>
            </a:r>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is not uncommon for interviews to wander off course, and for you to spend a lot of time talking about things that will ultimately not be useful to you in your study.  Don't let this turn into a chat.  You want to be friendly and courteous, but you also have a task to do.  To steer your interviewee back after a digression, try pushing on how the digression happened in the first place.  </a:t>
            </a:r>
            <a:r>
              <a:rPr lang="en-US"/>
              <a:t>Try questions like these:</a:t>
            </a:r>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is not uncommon for interviews to wander off course, and for you to spend a lot of time talking about things that will ultimately not be useful to you in your study.  Don't let this turn into a chat.  You want to be friendly and courteous, but you also have a task to do.  To steer your interviewee back after a digression, try pushing on how the digression happened in the first place.  Try questions like these:</a:t>
            </a:r>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a reminder:</a:t>
            </a:r>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17</a:t>
            </a:fld>
            <a:endParaRPr lang="en-US"/>
          </a:p>
        </p:txBody>
      </p:sp>
    </p:spTree>
    <p:extLst>
      <p:ext uri="{BB962C8B-B14F-4D97-AF65-F5344CB8AC3E}">
        <p14:creationId xmlns:p14="http://schemas.microsoft.com/office/powerpoint/2010/main" val="824193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18</a:t>
            </a:fld>
            <a:endParaRPr lang="en-US"/>
          </a:p>
        </p:txBody>
      </p:sp>
    </p:spTree>
    <p:extLst>
      <p:ext uri="{BB962C8B-B14F-4D97-AF65-F5344CB8AC3E}">
        <p14:creationId xmlns:p14="http://schemas.microsoft.com/office/powerpoint/2010/main" val="2960398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19</a:t>
            </a:fld>
            <a:endParaRPr lang="en-US"/>
          </a:p>
        </p:txBody>
      </p:sp>
    </p:spTree>
    <p:extLst>
      <p:ext uri="{BB962C8B-B14F-4D97-AF65-F5344CB8AC3E}">
        <p14:creationId xmlns:p14="http://schemas.microsoft.com/office/powerpoint/2010/main" val="181174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20</a:t>
            </a:fld>
            <a:endParaRPr lang="en-US"/>
          </a:p>
        </p:txBody>
      </p:sp>
    </p:spTree>
    <p:extLst>
      <p:ext uri="{BB962C8B-B14F-4D97-AF65-F5344CB8AC3E}">
        <p14:creationId xmlns:p14="http://schemas.microsoft.com/office/powerpoint/2010/main" val="1601579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21</a:t>
            </a:fld>
            <a:endParaRPr lang="en-US"/>
          </a:p>
        </p:txBody>
      </p:sp>
    </p:spTree>
    <p:extLst>
      <p:ext uri="{BB962C8B-B14F-4D97-AF65-F5344CB8AC3E}">
        <p14:creationId xmlns:p14="http://schemas.microsoft.com/office/powerpoint/2010/main" val="676865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22</a:t>
            </a:fld>
            <a:endParaRPr lang="en-US"/>
          </a:p>
        </p:txBody>
      </p:sp>
    </p:spTree>
    <p:extLst>
      <p:ext uri="{BB962C8B-B14F-4D97-AF65-F5344CB8AC3E}">
        <p14:creationId xmlns:p14="http://schemas.microsoft.com/office/powerpoint/2010/main" val="3402851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23</a:t>
            </a:fld>
            <a:endParaRPr lang="en-US"/>
          </a:p>
        </p:txBody>
      </p:sp>
    </p:spTree>
    <p:extLst>
      <p:ext uri="{BB962C8B-B14F-4D97-AF65-F5344CB8AC3E}">
        <p14:creationId xmlns:p14="http://schemas.microsoft.com/office/powerpoint/2010/main" val="473719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24</a:t>
            </a:fld>
            <a:endParaRPr lang="en-US"/>
          </a:p>
        </p:txBody>
      </p:sp>
    </p:spTree>
    <p:extLst>
      <p:ext uri="{BB962C8B-B14F-4D97-AF65-F5344CB8AC3E}">
        <p14:creationId xmlns:p14="http://schemas.microsoft.com/office/powerpoint/2010/main" val="2937800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25</a:t>
            </a:fld>
            <a:endParaRPr lang="en-US"/>
          </a:p>
        </p:txBody>
      </p:sp>
    </p:spTree>
    <p:extLst>
      <p:ext uri="{BB962C8B-B14F-4D97-AF65-F5344CB8AC3E}">
        <p14:creationId xmlns:p14="http://schemas.microsoft.com/office/powerpoint/2010/main" val="1457732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26</a:t>
            </a:fld>
            <a:endParaRPr lang="en-US"/>
          </a:p>
        </p:txBody>
      </p:sp>
    </p:spTree>
    <p:extLst>
      <p:ext uri="{BB962C8B-B14F-4D97-AF65-F5344CB8AC3E}">
        <p14:creationId xmlns:p14="http://schemas.microsoft.com/office/powerpoint/2010/main" val="657733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27</a:t>
            </a:fld>
            <a:endParaRPr lang="en-US"/>
          </a:p>
        </p:txBody>
      </p:sp>
    </p:spTree>
    <p:extLst>
      <p:ext uri="{BB962C8B-B14F-4D97-AF65-F5344CB8AC3E}">
        <p14:creationId xmlns:p14="http://schemas.microsoft.com/office/powerpoint/2010/main" val="224018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28</a:t>
            </a:fld>
            <a:endParaRPr lang="en-US"/>
          </a:p>
        </p:txBody>
      </p:sp>
    </p:spTree>
    <p:extLst>
      <p:ext uri="{BB962C8B-B14F-4D97-AF65-F5344CB8AC3E}">
        <p14:creationId xmlns:p14="http://schemas.microsoft.com/office/powerpoint/2010/main" val="3903936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29</a:t>
            </a:fld>
            <a:endParaRPr lang="en-US"/>
          </a:p>
        </p:txBody>
      </p:sp>
    </p:spTree>
    <p:extLst>
      <p:ext uri="{BB962C8B-B14F-4D97-AF65-F5344CB8AC3E}">
        <p14:creationId xmlns:p14="http://schemas.microsoft.com/office/powerpoint/2010/main" val="3965076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30</a:t>
            </a:fld>
            <a:endParaRPr lang="en-US"/>
          </a:p>
        </p:txBody>
      </p:sp>
    </p:spTree>
    <p:extLst>
      <p:ext uri="{BB962C8B-B14F-4D97-AF65-F5344CB8AC3E}">
        <p14:creationId xmlns:p14="http://schemas.microsoft.com/office/powerpoint/2010/main" val="827373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31</a:t>
            </a:fld>
            <a:endParaRPr lang="en-US"/>
          </a:p>
        </p:txBody>
      </p:sp>
    </p:spTree>
    <p:extLst>
      <p:ext uri="{BB962C8B-B14F-4D97-AF65-F5344CB8AC3E}">
        <p14:creationId xmlns:p14="http://schemas.microsoft.com/office/powerpoint/2010/main" val="2626216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32</a:t>
            </a:fld>
            <a:endParaRPr lang="en-US"/>
          </a:p>
        </p:txBody>
      </p:sp>
    </p:spTree>
    <p:extLst>
      <p:ext uri="{BB962C8B-B14F-4D97-AF65-F5344CB8AC3E}">
        <p14:creationId xmlns:p14="http://schemas.microsoft.com/office/powerpoint/2010/main" val="1224650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33</a:t>
            </a:fld>
            <a:endParaRPr lang="en-US"/>
          </a:p>
        </p:txBody>
      </p:sp>
    </p:spTree>
    <p:extLst>
      <p:ext uri="{BB962C8B-B14F-4D97-AF65-F5344CB8AC3E}">
        <p14:creationId xmlns:p14="http://schemas.microsoft.com/office/powerpoint/2010/main" val="3357798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No maintenance</a:t>
            </a:r>
          </a:p>
        </p:txBody>
      </p:sp>
      <p:sp>
        <p:nvSpPr>
          <p:cNvPr id="24580" name="Slide Number Placeholder 3"/>
          <p:cNvSpPr>
            <a:spLocks noGrp="1"/>
          </p:cNvSpPr>
          <p:nvPr>
            <p:ph type="sldNum" sz="quarter" idx="5"/>
          </p:nvPr>
        </p:nvSpPr>
        <p:spPr bwMode="auto">
          <a:noFill/>
          <a:ln>
            <a:miter lim="800000"/>
            <a:headEnd/>
            <a:tailEnd/>
          </a:ln>
        </p:spPr>
        <p:txBody>
          <a:bodyPr/>
          <a:lstStyle/>
          <a:p>
            <a:fld id="{89F30E06-3C9D-4EF4-9262-A6F8D2A7657C}"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35</a:t>
            </a:fld>
            <a:endParaRPr lang="en-US"/>
          </a:p>
        </p:txBody>
      </p:sp>
    </p:spTree>
    <p:extLst>
      <p:ext uri="{BB962C8B-B14F-4D97-AF65-F5344CB8AC3E}">
        <p14:creationId xmlns:p14="http://schemas.microsoft.com/office/powerpoint/2010/main" val="16362411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36</a:t>
            </a:fld>
            <a:endParaRPr lang="en-US"/>
          </a:p>
        </p:txBody>
      </p:sp>
    </p:spTree>
    <p:extLst>
      <p:ext uri="{BB962C8B-B14F-4D97-AF65-F5344CB8AC3E}">
        <p14:creationId xmlns:p14="http://schemas.microsoft.com/office/powerpoint/2010/main" val="19493304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37</a:t>
            </a:fld>
            <a:endParaRPr lang="en-US"/>
          </a:p>
        </p:txBody>
      </p:sp>
    </p:spTree>
    <p:extLst>
      <p:ext uri="{BB962C8B-B14F-4D97-AF65-F5344CB8AC3E}">
        <p14:creationId xmlns:p14="http://schemas.microsoft.com/office/powerpoint/2010/main" val="28366204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38</a:t>
            </a:fld>
            <a:endParaRPr lang="en-US"/>
          </a:p>
        </p:txBody>
      </p:sp>
    </p:spTree>
    <p:extLst>
      <p:ext uri="{BB962C8B-B14F-4D97-AF65-F5344CB8AC3E}">
        <p14:creationId xmlns:p14="http://schemas.microsoft.com/office/powerpoint/2010/main" val="3283755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39</a:t>
            </a:fld>
            <a:endParaRPr lang="en-US"/>
          </a:p>
        </p:txBody>
      </p:sp>
    </p:spTree>
    <p:extLst>
      <p:ext uri="{BB962C8B-B14F-4D97-AF65-F5344CB8AC3E}">
        <p14:creationId xmlns:p14="http://schemas.microsoft.com/office/powerpoint/2010/main" val="2729248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40</a:t>
            </a:fld>
            <a:endParaRPr lang="en-US"/>
          </a:p>
        </p:txBody>
      </p:sp>
    </p:spTree>
    <p:extLst>
      <p:ext uri="{BB962C8B-B14F-4D97-AF65-F5344CB8AC3E}">
        <p14:creationId xmlns:p14="http://schemas.microsoft.com/office/powerpoint/2010/main" val="33871227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41</a:t>
            </a:fld>
            <a:endParaRPr lang="en-US"/>
          </a:p>
        </p:txBody>
      </p:sp>
    </p:spTree>
    <p:extLst>
      <p:ext uri="{BB962C8B-B14F-4D97-AF65-F5344CB8AC3E}">
        <p14:creationId xmlns:p14="http://schemas.microsoft.com/office/powerpoint/2010/main" val="2833212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42</a:t>
            </a:fld>
            <a:endParaRPr lang="en-US"/>
          </a:p>
        </p:txBody>
      </p:sp>
    </p:spTree>
    <p:extLst>
      <p:ext uri="{BB962C8B-B14F-4D97-AF65-F5344CB8AC3E}">
        <p14:creationId xmlns:p14="http://schemas.microsoft.com/office/powerpoint/2010/main" val="21603588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43</a:t>
            </a:fld>
            <a:endParaRPr lang="en-US"/>
          </a:p>
        </p:txBody>
      </p:sp>
    </p:spTree>
    <p:extLst>
      <p:ext uri="{BB962C8B-B14F-4D97-AF65-F5344CB8AC3E}">
        <p14:creationId xmlns:p14="http://schemas.microsoft.com/office/powerpoint/2010/main" val="34483923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44</a:t>
            </a:fld>
            <a:endParaRPr lang="en-US"/>
          </a:p>
        </p:txBody>
      </p:sp>
    </p:spTree>
    <p:extLst>
      <p:ext uri="{BB962C8B-B14F-4D97-AF65-F5344CB8AC3E}">
        <p14:creationId xmlns:p14="http://schemas.microsoft.com/office/powerpoint/2010/main" val="2591211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132">
              <a:defRPr/>
            </a:pPr>
            <a:r>
              <a:rPr lang="en-US" dirty="0"/>
              <a:t>Any program is only as good as the data that are collected!</a:t>
            </a:r>
          </a:p>
          <a:p>
            <a:endParaRPr lang="en-US" dirty="0"/>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I’m a member of your </a:t>
            </a:r>
            <a:r>
              <a:rPr lang="en-US" dirty="0" err="1"/>
              <a:t>tx</a:t>
            </a:r>
            <a:r>
              <a:rPr lang="en-US" baseline="0" dirty="0"/>
              <a:t> team and I’m going to </a:t>
            </a:r>
            <a:r>
              <a:rPr lang="en-US" baseline="0" dirty="0" err="1"/>
              <a:t>aks</a:t>
            </a:r>
            <a:r>
              <a:rPr lang="en-US" baseline="0" dirty="0"/>
              <a:t> you some questions about your health habits. Anything you tell me is confidential, as we follow HIPAA rules. You can skip any question you don’t feel comfortable answering. There are no right or wrong answers, but how you feel rather than how much you know about any subject. Important to not mention substance use in your intro as it may bias their answers later.</a:t>
            </a:r>
            <a:endParaRPr lang="en-US" dirty="0"/>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7</a:t>
            </a:fld>
            <a:endParaRPr lang="en-US"/>
          </a:p>
        </p:txBody>
      </p:sp>
    </p:spTree>
    <p:extLst>
      <p:ext uri="{BB962C8B-B14F-4D97-AF65-F5344CB8AC3E}">
        <p14:creationId xmlns:p14="http://schemas.microsoft.com/office/powerpoint/2010/main" val="1570633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a:latin typeface="Calibri" pitchFamily="34" charset="0"/>
                <a:cs typeface="Calibri" pitchFamily="34" charset="0"/>
              </a:rPr>
              <a:t>We live in an era of accountability. Need to support programs is increasing, funding is decreasing. We need to evaluate MOSBIRT to determine if the money invested has been wisely spent. The evaluation component of MOSBIRT helps us prove to the funders that we are making a difference. </a:t>
            </a:r>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0D40B-2DA8-4795-A7A1-3F80D28780D1}" type="slidenum">
              <a:rPr lang="en-US" smtClean="0"/>
              <a:pPr>
                <a:defRPr/>
              </a:pPr>
              <a:t>9</a:t>
            </a:fld>
            <a:endParaRPr lang="en-US"/>
          </a:p>
        </p:txBody>
      </p:sp>
    </p:spTree>
    <p:extLst>
      <p:ext uri="{BB962C8B-B14F-4D97-AF65-F5344CB8AC3E}">
        <p14:creationId xmlns:p14="http://schemas.microsoft.com/office/powerpoint/2010/main" val="1051187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14D65794-CF10-40B6-9596-6736A36705B3}" type="slidenum">
              <a:rPr lang="en-US" smtClean="0"/>
              <a:pPr>
                <a:defRPr/>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B7EBF35-F8E9-4772-96A0-E4EBFF480ECE}" type="slidenum">
              <a:rPr lang="en-US" smtClean="0"/>
              <a:pPr>
                <a:defRPr/>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95D162-27C1-4CF0-96E5-737DDA2C775F}" type="slidenum">
              <a:rPr lang="en-US" smtClean="0"/>
              <a:pPr>
                <a:defRPr/>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5070B7-2F49-4C11-8FBC-491AE7CA384B}" type="slidenum">
              <a:rPr lang="en-US" smtClean="0"/>
              <a:pPr>
                <a:defRPr/>
              </a:pPr>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A9DB15-6DAB-4111-8F95-376CE9BC235B}" type="slidenum">
              <a:rPr lang="en-US" smtClean="0"/>
              <a:pPr>
                <a:defRPr/>
              </a:pPr>
              <a:t>‹#›</a:t>
            </a:fld>
            <a:endParaRPr lang="en-US"/>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2141AB5-3F80-40D6-ADCE-E42CDCE3F9AA}" type="slidenum">
              <a:rPr lang="en-US" smtClean="0"/>
              <a:pPr>
                <a:defRPr/>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D016E52-5EC8-4CFC-B630-A25DE2C5DBB1}" type="slidenum">
              <a:rPr lang="en-US" smtClean="0"/>
              <a:pPr>
                <a:defRPr/>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B6105B7-5E39-4E37-8EAD-4EBFFBA10BA7}" type="slidenum">
              <a:rPr lang="en-US" smtClean="0"/>
              <a:pPr>
                <a:defRPr/>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791C6E2-2C72-41CB-8876-1AAF237E4F28}" type="slidenum">
              <a:rPr lang="en-US" smtClean="0"/>
              <a:pPr>
                <a:defRPr/>
              </a:pPr>
              <a:t>‹#›</a:t>
            </a:fld>
            <a:endParaRPr lang="en-US"/>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A161F9A-AC57-4C76-9A3A-7EC45E2586BB}" type="slidenum">
              <a:rPr lang="en-US" smtClean="0"/>
              <a:pPr>
                <a:defRPr/>
              </a:pPr>
              <a:t>‹#›</a:t>
            </a:fld>
            <a:endParaRPr lang="en-US"/>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91DEB57-BCA5-4800-8AE3-EFAA2272B192}" type="slidenum">
              <a:rPr lang="en-US" smtClean="0"/>
              <a:pPr>
                <a:defRPr/>
              </a:pPr>
              <a:t>‹#›</a:t>
            </a:fld>
            <a:endParaRPr lang="en-US"/>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93804BA3-4878-49CD-A605-185264511A26}"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spd="slow">
    <p:cover/>
  </p:transition>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ext Box 13"/>
          <p:cNvSpPr txBox="1">
            <a:spLocks noChangeArrowheads="1"/>
          </p:cNvSpPr>
          <p:nvPr/>
        </p:nvSpPr>
        <p:spPr bwMode="auto">
          <a:xfrm>
            <a:off x="228600" y="2209800"/>
            <a:ext cx="8229600" cy="2031325"/>
          </a:xfrm>
          <a:prstGeom prst="rect">
            <a:avLst/>
          </a:prstGeom>
          <a:noFill/>
          <a:ln w="9525">
            <a:noFill/>
            <a:miter lim="800000"/>
            <a:headEnd/>
            <a:tailEnd/>
          </a:ln>
        </p:spPr>
        <p:txBody>
          <a:bodyPr wrap="square">
            <a:spAutoFit/>
          </a:bodyPr>
          <a:lstStyle/>
          <a:p>
            <a:pPr algn="ctr">
              <a:spcBef>
                <a:spcPct val="50000"/>
              </a:spcBef>
            </a:pPr>
            <a:r>
              <a:rPr lang="en-US" sz="3600" b="1" dirty="0">
                <a:latin typeface="Georgia" pitchFamily="18" charset="0"/>
              </a:rPr>
              <a:t>Asking the Questions:</a:t>
            </a:r>
          </a:p>
          <a:p>
            <a:pPr algn="ctr">
              <a:spcBef>
                <a:spcPct val="50000"/>
              </a:spcBef>
            </a:pPr>
            <a:r>
              <a:rPr lang="en-US" sz="3600" b="1" dirty="0">
                <a:latin typeface="Georgia" pitchFamily="18" charset="0"/>
              </a:rPr>
              <a:t>The First Step of the MOSBIRT Protocol</a:t>
            </a:r>
          </a:p>
        </p:txBody>
      </p:sp>
      <p:sp>
        <p:nvSpPr>
          <p:cNvPr id="5123" name="Text Box 14"/>
          <p:cNvSpPr txBox="1">
            <a:spLocks noChangeArrowheads="1"/>
          </p:cNvSpPr>
          <p:nvPr/>
        </p:nvSpPr>
        <p:spPr bwMode="auto">
          <a:xfrm>
            <a:off x="4343400" y="5736341"/>
            <a:ext cx="4648200" cy="338554"/>
          </a:xfrm>
          <a:prstGeom prst="rect">
            <a:avLst/>
          </a:prstGeom>
          <a:noFill/>
          <a:ln w="9525">
            <a:noFill/>
            <a:miter lim="800000"/>
            <a:headEnd/>
            <a:tailEnd/>
          </a:ln>
        </p:spPr>
        <p:txBody>
          <a:bodyPr wrap="square">
            <a:spAutoFit/>
          </a:bodyPr>
          <a:lstStyle/>
          <a:p>
            <a:pPr algn="ctr">
              <a:spcBef>
                <a:spcPct val="50000"/>
              </a:spcBef>
            </a:pPr>
            <a:r>
              <a:rPr lang="en-US" sz="1600" b="1" dirty="0">
                <a:latin typeface="Georgia" pitchFamily="18" charset="0"/>
              </a:rPr>
              <a:t>Rita Adkins, MPA</a:t>
            </a:r>
          </a:p>
        </p:txBody>
      </p:sp>
      <p:sp>
        <p:nvSpPr>
          <p:cNvPr id="5124" name="Text Box 14"/>
          <p:cNvSpPr txBox="1">
            <a:spLocks noChangeArrowheads="1"/>
          </p:cNvSpPr>
          <p:nvPr/>
        </p:nvSpPr>
        <p:spPr bwMode="auto">
          <a:xfrm>
            <a:off x="685800" y="381000"/>
            <a:ext cx="7772400" cy="584775"/>
          </a:xfrm>
          <a:prstGeom prst="rect">
            <a:avLst/>
          </a:prstGeom>
          <a:noFill/>
          <a:ln w="9525">
            <a:noFill/>
            <a:miter lim="800000"/>
            <a:headEnd/>
            <a:tailEnd/>
          </a:ln>
        </p:spPr>
        <p:txBody>
          <a:bodyPr wrap="square">
            <a:spAutoFit/>
          </a:bodyPr>
          <a:lstStyle/>
          <a:p>
            <a:pPr>
              <a:spcBef>
                <a:spcPct val="50000"/>
              </a:spcBef>
            </a:pPr>
            <a:r>
              <a:rPr lang="en-US" sz="3200" b="1" dirty="0">
                <a:latin typeface="Cambria" pitchFamily="18" charset="0"/>
              </a:rPr>
              <a:t>Missouri Institute of Mental Health</a:t>
            </a:r>
          </a:p>
        </p:txBody>
      </p:sp>
      <p:pic>
        <p:nvPicPr>
          <p:cNvPr id="7" name="Picture 6" descr="MOSBIRT-Logo-1whitetext.png"/>
          <p:cNvPicPr>
            <a:picLocks noChangeAspect="1"/>
          </p:cNvPicPr>
          <p:nvPr/>
        </p:nvPicPr>
        <p:blipFill>
          <a:blip r:embed="rId3" cstate="print"/>
          <a:stretch>
            <a:fillRect/>
          </a:stretch>
        </p:blipFill>
        <p:spPr>
          <a:xfrm>
            <a:off x="76200" y="5389553"/>
            <a:ext cx="3276600" cy="1032129"/>
          </a:xfrm>
          <a:prstGeom prst="rect">
            <a:avLst/>
          </a:prstGeom>
        </p:spPr>
      </p:pic>
      <p:pic>
        <p:nvPicPr>
          <p:cNvPr id="9" name="Picture 8" descr="umsl.jpg"/>
          <p:cNvPicPr>
            <a:picLocks noChangeAspect="1"/>
          </p:cNvPicPr>
          <p:nvPr/>
        </p:nvPicPr>
        <p:blipFill>
          <a:blip r:embed="rId4" cstate="print"/>
          <a:stretch>
            <a:fillRect/>
          </a:stretch>
        </p:blipFill>
        <p:spPr>
          <a:xfrm>
            <a:off x="7924800" y="304800"/>
            <a:ext cx="781050" cy="1009978"/>
          </a:xfrm>
          <a:prstGeom prst="rect">
            <a:avLst/>
          </a:prstGeom>
        </p:spPr>
      </p:pic>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381000" y="2438400"/>
            <a:ext cx="8382000" cy="3810000"/>
          </a:xfrm>
        </p:spPr>
        <p:txBody>
          <a:bodyPr>
            <a:normAutofit/>
          </a:bodyPr>
          <a:lstStyle/>
          <a:p>
            <a:pPr>
              <a:lnSpc>
                <a:spcPct val="120000"/>
              </a:lnSpc>
              <a:buFont typeface="Wingdings" pitchFamily="2" charset="2"/>
              <a:buChar char="v"/>
              <a:defRPr/>
            </a:pPr>
            <a:r>
              <a:rPr lang="en-US" sz="2400" dirty="0">
                <a:latin typeface="Calibri" pitchFamily="34" charset="0"/>
              </a:rPr>
              <a:t>Give your name, and introduce yourself as a member of their treatment team</a:t>
            </a:r>
          </a:p>
          <a:p>
            <a:pPr>
              <a:lnSpc>
                <a:spcPct val="120000"/>
              </a:lnSpc>
              <a:buFont typeface="Wingdings" pitchFamily="2" charset="2"/>
              <a:buChar char="v"/>
              <a:defRPr/>
            </a:pPr>
            <a:r>
              <a:rPr lang="en-US" sz="2400" dirty="0">
                <a:latin typeface="Calibri" pitchFamily="34" charset="0"/>
              </a:rPr>
              <a:t>Do not ask questions that may elicit undesired responses—Assume patient is willing to answer questions</a:t>
            </a:r>
          </a:p>
          <a:p>
            <a:pPr>
              <a:lnSpc>
                <a:spcPct val="120000"/>
              </a:lnSpc>
              <a:buFont typeface="Wingdings" pitchFamily="2" charset="2"/>
              <a:buChar char="v"/>
              <a:defRPr/>
            </a:pPr>
            <a:r>
              <a:rPr lang="en-US" sz="2400" dirty="0">
                <a:latin typeface="Calibri" pitchFamily="34" charset="0"/>
              </a:rPr>
              <a:t>Remind the patient about confidentiality</a:t>
            </a:r>
          </a:p>
          <a:p>
            <a:pPr>
              <a:lnSpc>
                <a:spcPct val="120000"/>
              </a:lnSpc>
              <a:buFont typeface="Wingdings" pitchFamily="2" charset="2"/>
              <a:buChar char="v"/>
              <a:defRPr/>
            </a:pPr>
            <a:r>
              <a:rPr lang="en-US" sz="2400" dirty="0">
                <a:latin typeface="Calibri" pitchFamily="34" charset="0"/>
              </a:rPr>
              <a:t>Respect the patient’s right to say “No”</a:t>
            </a:r>
          </a:p>
          <a:p>
            <a:pPr>
              <a:lnSpc>
                <a:spcPct val="140000"/>
              </a:lnSpc>
              <a:buClr>
                <a:schemeClr val="tx1"/>
              </a:buClr>
              <a:buNone/>
              <a:defRPr/>
            </a:pPr>
            <a:endParaRPr lang="en-US" sz="2100" dirty="0">
              <a:latin typeface="Cambria" pitchFamily="18" charset="0"/>
            </a:endParaRPr>
          </a:p>
          <a:p>
            <a:pPr eaLnBrk="1" hangingPunct="1">
              <a:buFontTx/>
              <a:buNone/>
            </a:pPr>
            <a:endParaRPr lang="en-US" dirty="0"/>
          </a:p>
        </p:txBody>
      </p:sp>
      <p:sp>
        <p:nvSpPr>
          <p:cNvPr id="45058" name="AutoShape 2"/>
          <p:cNvSpPr>
            <a:spLocks noGrp="1" noChangeArrowheads="1"/>
          </p:cNvSpPr>
          <p:nvPr>
            <p:ph type="title"/>
          </p:nvPr>
        </p:nvSpPr>
        <p:spPr>
          <a:xfrm>
            <a:off x="990600" y="228600"/>
            <a:ext cx="7498080" cy="990600"/>
          </a:xfrm>
        </p:spPr>
        <p:txBody>
          <a:bodyPr>
            <a:normAutofit/>
          </a:bodyPr>
          <a:lstStyle/>
          <a:p>
            <a:pPr>
              <a:defRPr/>
            </a:pPr>
            <a:r>
              <a:rPr lang="en-US" sz="4800" b="1" dirty="0">
                <a:latin typeface="Cambria" pitchFamily="18" charset="0"/>
                <a:ea typeface="Cambria Math" pitchFamily="18" charset="0"/>
              </a:rPr>
              <a:t>First Contact</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381000" y="2362200"/>
            <a:ext cx="8610600" cy="4235823"/>
          </a:xfrm>
        </p:spPr>
        <p:txBody>
          <a:bodyPr>
            <a:noAutofit/>
          </a:bodyPr>
          <a:lstStyle/>
          <a:p>
            <a:pPr>
              <a:lnSpc>
                <a:spcPct val="120000"/>
              </a:lnSpc>
              <a:buFont typeface="Wingdings" pitchFamily="2" charset="2"/>
              <a:buChar char="v"/>
              <a:defRPr/>
            </a:pPr>
            <a:r>
              <a:rPr lang="en-US" dirty="0">
                <a:latin typeface="Calibri" pitchFamily="34" charset="0"/>
              </a:rPr>
              <a:t>Do not offer your own opinion during the interview</a:t>
            </a:r>
          </a:p>
          <a:p>
            <a:pPr>
              <a:lnSpc>
                <a:spcPct val="120000"/>
              </a:lnSpc>
              <a:buFont typeface="Wingdings" pitchFamily="2" charset="2"/>
              <a:buChar char="v"/>
              <a:defRPr/>
            </a:pPr>
            <a:r>
              <a:rPr lang="en-US" dirty="0">
                <a:latin typeface="Calibri" pitchFamily="34" charset="0"/>
              </a:rPr>
              <a:t>Do not display approval or disapproval through your tone of voice, facial expression, or side comments</a:t>
            </a:r>
          </a:p>
          <a:p>
            <a:pPr>
              <a:lnSpc>
                <a:spcPct val="120000"/>
              </a:lnSpc>
              <a:buFont typeface="Wingdings" pitchFamily="2" charset="2"/>
              <a:buChar char="v"/>
              <a:defRPr/>
            </a:pPr>
            <a:r>
              <a:rPr lang="en-US" dirty="0">
                <a:latin typeface="Calibri" pitchFamily="34" charset="0"/>
              </a:rPr>
              <a:t>Do not discuss your own experiences with the patient</a:t>
            </a:r>
          </a:p>
          <a:p>
            <a:pPr>
              <a:lnSpc>
                <a:spcPct val="120000"/>
              </a:lnSpc>
              <a:buFont typeface="Wingdings" pitchFamily="2" charset="2"/>
              <a:buChar char="v"/>
              <a:defRPr/>
            </a:pPr>
            <a:r>
              <a:rPr lang="en-US" dirty="0">
                <a:latin typeface="Calibri" pitchFamily="34" charset="0"/>
              </a:rPr>
              <a:t>Do not read questions using your own words instead of those w</a:t>
            </a:r>
            <a:r>
              <a:rPr lang="en-US" sz="2400" dirty="0">
                <a:latin typeface="Calibri" pitchFamily="34" charset="0"/>
              </a:rPr>
              <a:t>ritten on the screen</a:t>
            </a:r>
          </a:p>
        </p:txBody>
      </p:sp>
      <p:sp>
        <p:nvSpPr>
          <p:cNvPr id="37890" name="AutoShape 2"/>
          <p:cNvSpPr>
            <a:spLocks noGrp="1" noChangeArrowheads="1"/>
          </p:cNvSpPr>
          <p:nvPr>
            <p:ph type="title"/>
          </p:nvPr>
        </p:nvSpPr>
        <p:spPr>
          <a:xfrm>
            <a:off x="533400" y="274638"/>
            <a:ext cx="8382000" cy="1143000"/>
          </a:xfrm>
        </p:spPr>
        <p:txBody>
          <a:bodyPr/>
          <a:lstStyle/>
          <a:p>
            <a:pPr>
              <a:defRPr/>
            </a:pPr>
            <a:r>
              <a:rPr lang="en-US" sz="4800" b="1" dirty="0">
                <a:latin typeface="Cambria" pitchFamily="18" charset="0"/>
                <a:ea typeface="Cambria Math" pitchFamily="18" charset="0"/>
              </a:rPr>
              <a:t>Avoid Creating Interviewer Bias</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ox(in)">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box(in)">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box(in)">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box(in)">
                                      <p:cBhvr>
                                        <p:cTn id="22"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Grp="1" noChangeArrowheads="1"/>
          </p:cNvSpPr>
          <p:nvPr>
            <p:ph type="title"/>
          </p:nvPr>
        </p:nvSpPr>
        <p:spPr>
          <a:xfrm>
            <a:off x="257175" y="609600"/>
            <a:ext cx="8610600" cy="762000"/>
          </a:xfrm>
        </p:spPr>
        <p:txBody>
          <a:bodyPr/>
          <a:lstStyle/>
          <a:p>
            <a:pPr eaLnBrk="1" hangingPunct="1">
              <a:defRPr/>
            </a:pPr>
            <a:r>
              <a:rPr lang="en-US" sz="4800" b="1" dirty="0">
                <a:latin typeface="Cambria" pitchFamily="18" charset="0"/>
                <a:ea typeface="Cambria Math" pitchFamily="18" charset="0"/>
              </a:rPr>
              <a:t>When asking the questions you must:</a:t>
            </a:r>
          </a:p>
        </p:txBody>
      </p:sp>
      <p:sp>
        <p:nvSpPr>
          <p:cNvPr id="6" name="Rectangle 3"/>
          <p:cNvSpPr txBox="1">
            <a:spLocks noChangeArrowheads="1"/>
          </p:cNvSpPr>
          <p:nvPr/>
        </p:nvSpPr>
        <p:spPr>
          <a:xfrm>
            <a:off x="152400" y="2286000"/>
            <a:ext cx="8686800" cy="4117032"/>
          </a:xfrm>
          <a:prstGeom prst="rect">
            <a:avLst/>
          </a:prstGeom>
        </p:spPr>
        <p:txBody>
          <a:bodyPr vert="horz">
            <a:noAutofit/>
          </a:bodyPr>
          <a:lstStyle/>
          <a:p>
            <a:pPr marL="365760" marR="0" lvl="0" indent="-365760" eaLnBrk="1" fontAlgn="auto" hangingPunct="1">
              <a:lnSpc>
                <a:spcPct val="120000"/>
              </a:lnSpc>
              <a:spcBef>
                <a:spcPct val="20000"/>
              </a:spcBef>
              <a:spcAft>
                <a:spcPts val="0"/>
              </a:spcAft>
              <a:buClr>
                <a:schemeClr val="accent1"/>
              </a:buClr>
              <a:buSzPct val="70000"/>
              <a:buFont typeface="Wingdings" pitchFamily="2" charset="2"/>
              <a:buChar char="v"/>
              <a:tabLst/>
              <a:defRPr/>
            </a:pPr>
            <a:r>
              <a:rPr lang="en-US" sz="2800" dirty="0">
                <a:solidFill>
                  <a:schemeClr val="tx1">
                    <a:lumMod val="85000"/>
                    <a:lumOff val="15000"/>
                  </a:schemeClr>
                </a:solidFill>
                <a:latin typeface="Calibri" pitchFamily="34" charset="0"/>
              </a:rPr>
              <a:t>Read questions exactly as they are worded on the screen</a:t>
            </a:r>
          </a:p>
          <a:p>
            <a:pPr marL="365760" indent="-365760" eaLnBrk="1" fontAlgn="auto" hangingPunct="1">
              <a:lnSpc>
                <a:spcPct val="120000"/>
              </a:lnSpc>
              <a:spcBef>
                <a:spcPct val="20000"/>
              </a:spcBef>
              <a:spcAft>
                <a:spcPts val="0"/>
              </a:spcAft>
              <a:buClr>
                <a:schemeClr val="accent1"/>
              </a:buClr>
              <a:buSzPct val="70000"/>
              <a:buFont typeface="Wingdings" pitchFamily="2" charset="2"/>
              <a:buChar char="v"/>
              <a:defRPr/>
            </a:pPr>
            <a:r>
              <a:rPr lang="en-US" sz="2800" dirty="0">
                <a:solidFill>
                  <a:schemeClr val="tx1">
                    <a:lumMod val="85000"/>
                    <a:lumOff val="15000"/>
                  </a:schemeClr>
                </a:solidFill>
                <a:latin typeface="Calibri" pitchFamily="34" charset="0"/>
              </a:rPr>
              <a:t>Read question in the order in which they are presented with no additions, deletions or substitutions</a:t>
            </a:r>
          </a:p>
          <a:p>
            <a:pPr marL="365760" indent="-365760" eaLnBrk="1" fontAlgn="auto" hangingPunct="1">
              <a:lnSpc>
                <a:spcPct val="120000"/>
              </a:lnSpc>
              <a:spcBef>
                <a:spcPct val="20000"/>
              </a:spcBef>
              <a:spcAft>
                <a:spcPts val="0"/>
              </a:spcAft>
              <a:buClr>
                <a:schemeClr val="accent1"/>
              </a:buClr>
              <a:buSzPct val="70000"/>
              <a:buFont typeface="Wingdings" pitchFamily="2" charset="2"/>
              <a:buChar char="v"/>
              <a:defRPr/>
            </a:pPr>
            <a:r>
              <a:rPr lang="en-US" sz="2800" dirty="0">
                <a:solidFill>
                  <a:schemeClr val="tx1">
                    <a:lumMod val="85000"/>
                    <a:lumOff val="15000"/>
                  </a:schemeClr>
                </a:solidFill>
                <a:latin typeface="Calibri" pitchFamily="34" charset="0"/>
              </a:rPr>
              <a:t>Ask every question on the screen</a:t>
            </a:r>
          </a:p>
          <a:p>
            <a:pPr marL="365760" indent="-365760" eaLnBrk="1" fontAlgn="auto" hangingPunct="1">
              <a:lnSpc>
                <a:spcPct val="120000"/>
              </a:lnSpc>
              <a:spcBef>
                <a:spcPct val="20000"/>
              </a:spcBef>
              <a:spcAft>
                <a:spcPts val="0"/>
              </a:spcAft>
              <a:buClr>
                <a:schemeClr val="accent1"/>
              </a:buClr>
              <a:buSzPct val="70000"/>
              <a:buFont typeface="Wingdings" pitchFamily="2" charset="2"/>
              <a:buChar char="v"/>
              <a:defRPr/>
            </a:pPr>
            <a:r>
              <a:rPr lang="en-US" sz="2800" dirty="0">
                <a:solidFill>
                  <a:schemeClr val="tx1">
                    <a:lumMod val="85000"/>
                    <a:lumOff val="15000"/>
                  </a:schemeClr>
                </a:solidFill>
                <a:latin typeface="Calibri" pitchFamily="34" charset="0"/>
              </a:rPr>
              <a:t>Reco</a:t>
            </a:r>
            <a:r>
              <a:rPr lang="en-US" sz="2800" dirty="0">
                <a:latin typeface="Calibri" pitchFamily="34" charset="0"/>
              </a:rPr>
              <a:t>rd answers accurately</a:t>
            </a:r>
          </a:p>
        </p:txBody>
      </p:sp>
      <p:sp>
        <p:nvSpPr>
          <p:cNvPr id="8" name="TextBox 7"/>
          <p:cNvSpPr txBox="1"/>
          <p:nvPr/>
        </p:nvSpPr>
        <p:spPr>
          <a:xfrm>
            <a:off x="457200" y="6096000"/>
            <a:ext cx="8382000" cy="461665"/>
          </a:xfrm>
          <a:prstGeom prst="rect">
            <a:avLst/>
          </a:prstGeom>
          <a:noFill/>
        </p:spPr>
        <p:txBody>
          <a:bodyPr wrap="square" rtlCol="0">
            <a:spAutoFit/>
          </a:bodyPr>
          <a:lstStyle/>
          <a:p>
            <a:r>
              <a:rPr lang="en-US" sz="2400" b="1" dirty="0">
                <a:solidFill>
                  <a:srgbClr val="FFFF00"/>
                </a:solidFill>
                <a:latin typeface="Cambria" pitchFamily="18" charset="0"/>
              </a:rPr>
              <a:t>You are a source of error if you don’t follow these steps!</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026"/>
          <p:cNvSpPr>
            <a:spLocks noGrp="1" noChangeArrowheads="1"/>
          </p:cNvSpPr>
          <p:nvPr>
            <p:ph type="title"/>
          </p:nvPr>
        </p:nvSpPr>
        <p:spPr>
          <a:xfrm>
            <a:off x="381000" y="381000"/>
            <a:ext cx="7756263" cy="1054250"/>
          </a:xfrm>
        </p:spPr>
        <p:txBody>
          <a:bodyPr/>
          <a:lstStyle/>
          <a:p>
            <a:pPr eaLnBrk="1" hangingPunct="1">
              <a:defRPr/>
            </a:pPr>
            <a:r>
              <a:rPr lang="en-US" sz="4800" b="1" dirty="0">
                <a:latin typeface="Cambria" pitchFamily="18" charset="0"/>
                <a:ea typeface="Cambria Math" pitchFamily="18" charset="0"/>
              </a:rPr>
              <a:t>Keeping Patient on Track</a:t>
            </a:r>
            <a:r>
              <a:rPr lang="en-US" dirty="0">
                <a:solidFill>
                  <a:srgbClr val="3333CC"/>
                </a:solidFill>
              </a:rPr>
              <a:t>	</a:t>
            </a:r>
            <a:endParaRPr lang="en-US" dirty="0"/>
          </a:p>
        </p:txBody>
      </p:sp>
      <p:sp>
        <p:nvSpPr>
          <p:cNvPr id="13315" name="Rectangle 1027"/>
          <p:cNvSpPr>
            <a:spLocks noGrp="1" noChangeArrowheads="1"/>
          </p:cNvSpPr>
          <p:nvPr>
            <p:ph sz="quarter" idx="13"/>
          </p:nvPr>
        </p:nvSpPr>
        <p:spPr>
          <a:xfrm>
            <a:off x="361950" y="2286000"/>
            <a:ext cx="8763000" cy="4495800"/>
          </a:xfrm>
        </p:spPr>
        <p:txBody>
          <a:bodyPr>
            <a:normAutofit/>
          </a:bodyPr>
          <a:lstStyle/>
          <a:p>
            <a:pPr marL="407988" indent="-381000">
              <a:lnSpc>
                <a:spcPct val="130000"/>
              </a:lnSpc>
              <a:buClr>
                <a:schemeClr val="tx1"/>
              </a:buClr>
              <a:buNone/>
              <a:defRPr/>
            </a:pPr>
            <a:r>
              <a:rPr lang="en-US" sz="3200" dirty="0">
                <a:latin typeface="Calibri" pitchFamily="34" charset="0"/>
              </a:rPr>
              <a:t>When patient wanders off track:</a:t>
            </a:r>
          </a:p>
          <a:p>
            <a:pPr marL="484188" indent="-457200">
              <a:defRPr/>
            </a:pPr>
            <a:r>
              <a:rPr lang="en-US" sz="2800" dirty="0">
                <a:latin typeface="Calibri" pitchFamily="34" charset="0"/>
              </a:rPr>
              <a:t>Don’t attempt to reword a question or instruction guidelines</a:t>
            </a:r>
          </a:p>
          <a:p>
            <a:pPr marL="484188" indent="-457200">
              <a:lnSpc>
                <a:spcPct val="130000"/>
              </a:lnSpc>
              <a:defRPr/>
            </a:pPr>
            <a:r>
              <a:rPr lang="en-US" sz="2800" dirty="0">
                <a:latin typeface="Calibri" pitchFamily="34" charset="0"/>
              </a:rPr>
              <a:t>Do not share your own experiences</a:t>
            </a:r>
          </a:p>
          <a:p>
            <a:pPr marL="484188" indent="-457200">
              <a:defRPr/>
            </a:pPr>
            <a:r>
              <a:rPr lang="en-US" sz="2800" dirty="0">
                <a:latin typeface="Calibri" pitchFamily="34" charset="0"/>
              </a:rPr>
              <a:t>Do not answer personal questions</a:t>
            </a:r>
          </a:p>
          <a:p>
            <a:pPr marL="484188" indent="-457200">
              <a:defRPr/>
            </a:pPr>
            <a:r>
              <a:rPr lang="en-US" sz="2800" dirty="0">
                <a:latin typeface="Calibri" pitchFamily="34" charset="0"/>
              </a:rPr>
              <a:t>Use neutral non-</a:t>
            </a:r>
            <a:r>
              <a:rPr lang="en-US" sz="2800" dirty="0" err="1">
                <a:latin typeface="Calibri" pitchFamily="34" charset="0"/>
              </a:rPr>
              <a:t>verbals</a:t>
            </a:r>
            <a:r>
              <a:rPr lang="en-US" sz="2800" dirty="0">
                <a:latin typeface="Calibri" pitchFamily="34" charset="0"/>
              </a:rPr>
              <a:t> to encourage appropriate response</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in)">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ox(in)">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box(in)">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box(in)">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box(in)">
                                      <p:cBhvr>
                                        <p:cTn id="27"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026"/>
          <p:cNvSpPr>
            <a:spLocks noGrp="1" noChangeArrowheads="1"/>
          </p:cNvSpPr>
          <p:nvPr>
            <p:ph type="title"/>
          </p:nvPr>
        </p:nvSpPr>
        <p:spPr>
          <a:xfrm>
            <a:off x="1143000" y="188823"/>
            <a:ext cx="7498080" cy="1106577"/>
          </a:xfrm>
        </p:spPr>
        <p:txBody>
          <a:bodyPr/>
          <a:lstStyle/>
          <a:p>
            <a:pPr eaLnBrk="1" hangingPunct="1">
              <a:defRPr/>
            </a:pPr>
            <a:r>
              <a:rPr lang="en-US" sz="4800" b="1" dirty="0">
                <a:latin typeface="Cambria" pitchFamily="18" charset="0"/>
                <a:ea typeface="Cambria Math" pitchFamily="18" charset="0"/>
              </a:rPr>
              <a:t>Keeping Patient on Track</a:t>
            </a:r>
            <a:r>
              <a:rPr lang="en-US" dirty="0">
                <a:solidFill>
                  <a:srgbClr val="3333CC"/>
                </a:solidFill>
              </a:rPr>
              <a:t>	</a:t>
            </a:r>
            <a:endParaRPr lang="en-US" dirty="0"/>
          </a:p>
        </p:txBody>
      </p:sp>
      <p:sp>
        <p:nvSpPr>
          <p:cNvPr id="13315" name="Rectangle 1027"/>
          <p:cNvSpPr>
            <a:spLocks noGrp="1" noChangeArrowheads="1"/>
          </p:cNvSpPr>
          <p:nvPr>
            <p:ph sz="quarter" idx="13"/>
          </p:nvPr>
        </p:nvSpPr>
        <p:spPr>
          <a:xfrm>
            <a:off x="609600" y="3733800"/>
            <a:ext cx="7010400" cy="2667000"/>
          </a:xfrm>
        </p:spPr>
        <p:txBody>
          <a:bodyPr>
            <a:normAutofit fontScale="92500" lnSpcReduction="20000"/>
          </a:bodyPr>
          <a:lstStyle/>
          <a:p>
            <a:pPr>
              <a:defRPr/>
            </a:pPr>
            <a:r>
              <a:rPr lang="en-US" sz="3300" i="1" dirty="0">
                <a:latin typeface="Calibri" pitchFamily="34" charset="0"/>
              </a:rPr>
              <a:t> “This is all the information available to us.”</a:t>
            </a:r>
          </a:p>
          <a:p>
            <a:pPr marL="484188" indent="-457200">
              <a:defRPr/>
            </a:pPr>
            <a:r>
              <a:rPr lang="en-US" sz="3200" i="1" dirty="0">
                <a:latin typeface="Calibri" pitchFamily="34" charset="0"/>
              </a:rPr>
              <a:t>“We would like you to answer the question in terms of the way it is stated.”</a:t>
            </a:r>
          </a:p>
          <a:p>
            <a:pPr marL="484188" indent="-457200">
              <a:defRPr/>
            </a:pPr>
            <a:r>
              <a:rPr lang="en-US" sz="3200" i="1" dirty="0">
                <a:latin typeface="Calibri" pitchFamily="34" charset="0"/>
              </a:rPr>
              <a:t>“Could I read it again for you?”</a:t>
            </a:r>
          </a:p>
          <a:p>
            <a:pPr marL="484188" indent="-457200">
              <a:defRPr/>
            </a:pPr>
            <a:r>
              <a:rPr lang="en-US" sz="3200" i="1" dirty="0">
                <a:latin typeface="Calibri" pitchFamily="34" charset="0"/>
              </a:rPr>
              <a:t>“I’m sorry, I don’t have that information.”</a:t>
            </a:r>
          </a:p>
          <a:p>
            <a:pPr marL="407988" indent="-381000">
              <a:lnSpc>
                <a:spcPct val="130000"/>
              </a:lnSpc>
              <a:buClr>
                <a:schemeClr val="tx1"/>
              </a:buClr>
              <a:buNone/>
              <a:defRPr/>
            </a:pPr>
            <a:endParaRPr lang="en-US" sz="3200" dirty="0">
              <a:latin typeface="Calibri" pitchFamily="34" charset="0"/>
            </a:endParaRPr>
          </a:p>
        </p:txBody>
      </p:sp>
      <p:sp>
        <p:nvSpPr>
          <p:cNvPr id="6" name="Rectangle 1027"/>
          <p:cNvSpPr>
            <a:spLocks noGrp="1" noChangeArrowheads="1"/>
          </p:cNvSpPr>
          <p:nvPr>
            <p:ph sz="quarter" idx="14"/>
          </p:nvPr>
        </p:nvSpPr>
        <p:spPr>
          <a:xfrm>
            <a:off x="304800" y="2209800"/>
            <a:ext cx="8382000" cy="1371600"/>
          </a:xfrm>
        </p:spPr>
        <p:txBody>
          <a:bodyPr>
            <a:normAutofit/>
          </a:bodyPr>
          <a:lstStyle/>
          <a:p>
            <a:pPr marL="407988" indent="-381000">
              <a:buClr>
                <a:schemeClr val="tx1"/>
              </a:buClr>
              <a:buNone/>
              <a:defRPr/>
            </a:pPr>
            <a:r>
              <a:rPr lang="en-US" sz="3200" dirty="0">
                <a:latin typeface="Calibri" pitchFamily="34" charset="0"/>
              </a:rPr>
              <a:t>Key phrases that may be used when the patient asks for more information:</a:t>
            </a:r>
          </a:p>
          <a:p>
            <a:pPr marL="407988" indent="-381000">
              <a:lnSpc>
                <a:spcPct val="130000"/>
              </a:lnSpc>
              <a:buClr>
                <a:schemeClr val="tx1"/>
              </a:buClr>
              <a:buNone/>
              <a:defRPr/>
            </a:pPr>
            <a:endParaRPr lang="en-US" sz="3200" dirty="0">
              <a:latin typeface="Calibri" pitchFamily="34" charset="0"/>
            </a:endParaRPr>
          </a:p>
        </p:txBody>
      </p:sp>
    </p:spTree>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026"/>
          <p:cNvSpPr>
            <a:spLocks noGrp="1" noChangeArrowheads="1"/>
          </p:cNvSpPr>
          <p:nvPr>
            <p:ph type="title"/>
          </p:nvPr>
        </p:nvSpPr>
        <p:spPr/>
        <p:txBody>
          <a:bodyPr/>
          <a:lstStyle/>
          <a:p>
            <a:pPr eaLnBrk="1" hangingPunct="1">
              <a:defRPr/>
            </a:pPr>
            <a:r>
              <a:rPr lang="en-US" sz="4800" b="1" dirty="0">
                <a:latin typeface="Cambria" pitchFamily="18" charset="0"/>
                <a:ea typeface="Cambria Math" pitchFamily="18" charset="0"/>
              </a:rPr>
              <a:t>Keeping Patient on Track</a:t>
            </a:r>
            <a:r>
              <a:rPr lang="en-US" dirty="0">
                <a:solidFill>
                  <a:srgbClr val="3333CC"/>
                </a:solidFill>
              </a:rPr>
              <a:t>	</a:t>
            </a:r>
            <a:endParaRPr lang="en-US" dirty="0"/>
          </a:p>
        </p:txBody>
      </p:sp>
      <p:sp>
        <p:nvSpPr>
          <p:cNvPr id="13315" name="Rectangle 1027"/>
          <p:cNvSpPr>
            <a:spLocks noGrp="1" noChangeArrowheads="1"/>
          </p:cNvSpPr>
          <p:nvPr>
            <p:ph sz="quarter" idx="13"/>
          </p:nvPr>
        </p:nvSpPr>
        <p:spPr>
          <a:xfrm>
            <a:off x="76200" y="2133600"/>
            <a:ext cx="8686800" cy="4343400"/>
          </a:xfrm>
        </p:spPr>
        <p:txBody>
          <a:bodyPr>
            <a:normAutofit/>
          </a:bodyPr>
          <a:lstStyle/>
          <a:p>
            <a:pPr marL="407988" indent="-381000">
              <a:buClr>
                <a:schemeClr val="tx1"/>
              </a:buClr>
              <a:buNone/>
              <a:defRPr/>
            </a:pPr>
            <a:r>
              <a:rPr lang="en-US" sz="3200" dirty="0">
                <a:latin typeface="Calibri" pitchFamily="34" charset="0"/>
              </a:rPr>
              <a:t>Key phrases that may be used when the patient digresses:</a:t>
            </a:r>
          </a:p>
          <a:p>
            <a:pPr marL="484188" indent="-457200">
              <a:defRPr/>
            </a:pPr>
            <a:r>
              <a:rPr lang="en-US" sz="3200" i="1" dirty="0">
                <a:latin typeface="Calibri" pitchFamily="34" charset="0"/>
                <a:cs typeface="Calibri" pitchFamily="34" charset="0"/>
              </a:rPr>
              <a:t>“</a:t>
            </a:r>
            <a:r>
              <a:rPr lang="en-US" sz="3000" i="1" dirty="0">
                <a:latin typeface="Calibri" pitchFamily="34" charset="0"/>
                <a:cs typeface="Calibri" pitchFamily="34" charset="0"/>
              </a:rPr>
              <a:t>Let me get that down, and we can talk about that when we finish with the questions.”</a:t>
            </a:r>
          </a:p>
          <a:p>
            <a:pPr marL="484188" indent="-457200">
              <a:defRPr/>
            </a:pPr>
            <a:r>
              <a:rPr lang="en-US" sz="3000" i="1" dirty="0">
                <a:latin typeface="Calibri" pitchFamily="34" charset="0"/>
                <a:cs typeface="Calibri" pitchFamily="34" charset="0"/>
              </a:rPr>
              <a:t>“I see, but have you(repeat the question)”</a:t>
            </a:r>
          </a:p>
          <a:p>
            <a:pPr marL="484188" indent="-457200">
              <a:defRPr/>
            </a:pPr>
            <a:r>
              <a:rPr lang="en-US" sz="3000" i="1" dirty="0">
                <a:latin typeface="Calibri" pitchFamily="34" charset="0"/>
                <a:cs typeface="Calibri" pitchFamily="34" charset="0"/>
              </a:rPr>
              <a:t>“We have touched on this before, but I need to ask every question in the order that it appears in the questionnaire.”</a:t>
            </a:r>
          </a:p>
          <a:p>
            <a:pPr marL="407988" indent="-381000">
              <a:lnSpc>
                <a:spcPct val="130000"/>
              </a:lnSpc>
              <a:buClr>
                <a:schemeClr val="tx1"/>
              </a:buClr>
              <a:buNone/>
              <a:defRPr/>
            </a:pPr>
            <a:endParaRPr lang="en-US" sz="3200" dirty="0">
              <a:latin typeface="Calibri" pitchFamily="34" charset="0"/>
            </a:endParaRPr>
          </a:p>
        </p:txBody>
      </p:sp>
    </p:spTree>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noChangeArrowheads="1"/>
          </p:cNvSpPr>
          <p:nvPr>
            <p:ph type="title"/>
          </p:nvPr>
        </p:nvSpPr>
        <p:spPr>
          <a:xfrm>
            <a:off x="749562" y="685800"/>
            <a:ext cx="7756263" cy="1054250"/>
          </a:xfrm>
        </p:spPr>
        <p:txBody>
          <a:bodyPr>
            <a:normAutofit fontScale="90000"/>
          </a:bodyPr>
          <a:lstStyle/>
          <a:p>
            <a:pPr>
              <a:defRPr/>
            </a:pPr>
            <a:r>
              <a:rPr lang="en-US" sz="4000" b="1" dirty="0">
                <a:latin typeface="Cambria" pitchFamily="18" charset="0"/>
                <a:ea typeface="Cambria Math" pitchFamily="18" charset="0"/>
              </a:rPr>
              <a:t>Interviewing Tips: When asking the questions, keep in mind:</a:t>
            </a:r>
            <a:br>
              <a:rPr lang="en-US" sz="4000" b="0" dirty="0">
                <a:solidFill>
                  <a:srgbClr val="3333CC"/>
                </a:solidFill>
                <a:effectLst>
                  <a:outerShdw blurRad="38100" dist="38100" dir="2700000" algn="tl">
                    <a:srgbClr val="C0C0C0"/>
                  </a:outerShdw>
                </a:effectLst>
              </a:rPr>
            </a:br>
            <a:endParaRPr lang="en-US" i="1" dirty="0"/>
          </a:p>
        </p:txBody>
      </p:sp>
      <p:sp>
        <p:nvSpPr>
          <p:cNvPr id="74763" name="Text Box 11"/>
          <p:cNvSpPr txBox="1">
            <a:spLocks noChangeArrowheads="1"/>
          </p:cNvSpPr>
          <p:nvPr/>
        </p:nvSpPr>
        <p:spPr bwMode="auto">
          <a:xfrm>
            <a:off x="381000" y="2438400"/>
            <a:ext cx="8382000" cy="4204228"/>
          </a:xfrm>
          <a:prstGeom prst="rect">
            <a:avLst/>
          </a:prstGeom>
          <a:noFill/>
          <a:ln w="9525">
            <a:noFill/>
            <a:miter lim="800000"/>
            <a:headEnd/>
            <a:tailEnd/>
          </a:ln>
        </p:spPr>
        <p:txBody>
          <a:bodyPr wrap="square" lIns="182880">
            <a:spAutoFit/>
          </a:bodyPr>
          <a:lstStyle/>
          <a:p>
            <a:pPr marL="484188" indent="-457200" eaLnBrk="1" fontAlgn="auto" hangingPunct="1">
              <a:spcBef>
                <a:spcPct val="20000"/>
              </a:spcBef>
              <a:spcAft>
                <a:spcPts val="0"/>
              </a:spcAft>
              <a:buClr>
                <a:schemeClr val="accent1"/>
              </a:buClr>
              <a:buSzPct val="85000"/>
              <a:buFont typeface="Wingdings" pitchFamily="2" charset="2"/>
              <a:buChar char=""/>
              <a:defRPr/>
            </a:pPr>
            <a:r>
              <a:rPr lang="en-US" sz="3200" i="1" dirty="0">
                <a:solidFill>
                  <a:schemeClr val="tx1">
                    <a:lumMod val="85000"/>
                    <a:lumOff val="15000"/>
                  </a:schemeClr>
                </a:solidFill>
                <a:latin typeface="Calibri" pitchFamily="34" charset="0"/>
                <a:cs typeface="Calibri" pitchFamily="34" charset="0"/>
              </a:rPr>
              <a:t>Read each of the responses on the response cards.</a:t>
            </a:r>
          </a:p>
          <a:p>
            <a:pPr marL="484188" indent="-457200" eaLnBrk="1" fontAlgn="auto" hangingPunct="1">
              <a:spcBef>
                <a:spcPct val="20000"/>
              </a:spcBef>
              <a:spcAft>
                <a:spcPts val="0"/>
              </a:spcAft>
              <a:buClr>
                <a:schemeClr val="accent1"/>
              </a:buClr>
              <a:buSzPct val="85000"/>
              <a:buFont typeface="Wingdings" pitchFamily="2" charset="2"/>
              <a:buChar char=""/>
              <a:defRPr/>
            </a:pPr>
            <a:r>
              <a:rPr lang="en-US" sz="3200" i="1" dirty="0">
                <a:solidFill>
                  <a:schemeClr val="tx1">
                    <a:lumMod val="85000"/>
                    <a:lumOff val="15000"/>
                  </a:schemeClr>
                </a:solidFill>
                <a:latin typeface="Calibri" pitchFamily="34" charset="0"/>
                <a:cs typeface="Calibri" pitchFamily="34" charset="0"/>
              </a:rPr>
              <a:t> When reading a list, repeat the question stem every third response choice.</a:t>
            </a:r>
          </a:p>
          <a:p>
            <a:pPr marL="484188" indent="-457200" eaLnBrk="1" fontAlgn="auto" hangingPunct="1">
              <a:lnSpc>
                <a:spcPct val="150000"/>
              </a:lnSpc>
              <a:spcBef>
                <a:spcPct val="20000"/>
              </a:spcBef>
              <a:spcAft>
                <a:spcPts val="0"/>
              </a:spcAft>
              <a:buClr>
                <a:schemeClr val="accent1"/>
              </a:buClr>
              <a:buSzPct val="85000"/>
              <a:buFont typeface="Wingdings" pitchFamily="2" charset="2"/>
              <a:buChar char=""/>
              <a:defRPr/>
            </a:pPr>
            <a:r>
              <a:rPr lang="en-US" sz="3200" i="1" dirty="0">
                <a:solidFill>
                  <a:schemeClr val="tx1">
                    <a:lumMod val="85000"/>
                    <a:lumOff val="15000"/>
                  </a:schemeClr>
                </a:solidFill>
                <a:latin typeface="Calibri" pitchFamily="34" charset="0"/>
                <a:cs typeface="Calibri" pitchFamily="34" charset="0"/>
              </a:rPr>
              <a:t> Emphasize underlined words.</a:t>
            </a:r>
          </a:p>
          <a:p>
            <a:pPr marL="484188" indent="-457200" eaLnBrk="1" fontAlgn="auto" hangingPunct="1">
              <a:lnSpc>
                <a:spcPct val="150000"/>
              </a:lnSpc>
              <a:spcBef>
                <a:spcPct val="20000"/>
              </a:spcBef>
              <a:spcAft>
                <a:spcPts val="0"/>
              </a:spcAft>
              <a:buClr>
                <a:schemeClr val="accent1"/>
              </a:buClr>
              <a:buSzPct val="85000"/>
              <a:buFont typeface="Wingdings" pitchFamily="2" charset="2"/>
              <a:buChar char=""/>
              <a:defRPr/>
            </a:pPr>
            <a:r>
              <a:rPr lang="en-US" sz="3200" i="1" dirty="0">
                <a:solidFill>
                  <a:schemeClr val="tx1">
                    <a:lumMod val="85000"/>
                    <a:lumOff val="15000"/>
                  </a:schemeClr>
                </a:solidFill>
                <a:latin typeface="Calibri" pitchFamily="34" charset="0"/>
                <a:cs typeface="Calibri" pitchFamily="34" charset="0"/>
              </a:rPr>
              <a:t>Do not read bolded text.</a:t>
            </a:r>
          </a:p>
          <a:p>
            <a:pPr>
              <a:spcBef>
                <a:spcPct val="20000"/>
              </a:spcBef>
              <a:spcAft>
                <a:spcPct val="20000"/>
              </a:spcAft>
              <a:buFont typeface="Wingdings" pitchFamily="2" charset="2"/>
              <a:buChar char="w"/>
            </a:pPr>
            <a:endParaRPr lang="en-US" sz="2000" b="1" dirty="0">
              <a:latin typeface="Georgia"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4763">
                                            <p:txEl>
                                              <p:pRg st="0" end="0"/>
                                            </p:txEl>
                                          </p:spTgt>
                                        </p:tgtEl>
                                        <p:attrNameLst>
                                          <p:attrName>style.visibility</p:attrName>
                                        </p:attrNameLst>
                                      </p:cBhvr>
                                      <p:to>
                                        <p:strVal val="visible"/>
                                      </p:to>
                                    </p:set>
                                    <p:animEffect transition="in" filter="blinds(horizontal)">
                                      <p:cBhvr>
                                        <p:cTn id="7" dur="500"/>
                                        <p:tgtEl>
                                          <p:spTgt spid="747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4763">
                                            <p:txEl>
                                              <p:pRg st="1" end="1"/>
                                            </p:txEl>
                                          </p:spTgt>
                                        </p:tgtEl>
                                        <p:attrNameLst>
                                          <p:attrName>style.visibility</p:attrName>
                                        </p:attrNameLst>
                                      </p:cBhvr>
                                      <p:to>
                                        <p:strVal val="visible"/>
                                      </p:to>
                                    </p:set>
                                    <p:animEffect transition="in" filter="blinds(horizontal)">
                                      <p:cBhvr>
                                        <p:cTn id="12" dur="500"/>
                                        <p:tgtEl>
                                          <p:spTgt spid="747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4763">
                                            <p:txEl>
                                              <p:pRg st="2" end="2"/>
                                            </p:txEl>
                                          </p:spTgt>
                                        </p:tgtEl>
                                        <p:attrNameLst>
                                          <p:attrName>style.visibility</p:attrName>
                                        </p:attrNameLst>
                                      </p:cBhvr>
                                      <p:to>
                                        <p:strVal val="visible"/>
                                      </p:to>
                                    </p:set>
                                    <p:animEffect transition="in" filter="blinds(horizontal)">
                                      <p:cBhvr>
                                        <p:cTn id="17" dur="500"/>
                                        <p:tgtEl>
                                          <p:spTgt spid="747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4763">
                                            <p:txEl>
                                              <p:pRg st="3" end="3"/>
                                            </p:txEl>
                                          </p:spTgt>
                                        </p:tgtEl>
                                        <p:attrNameLst>
                                          <p:attrName>style.visibility</p:attrName>
                                        </p:attrNameLst>
                                      </p:cBhvr>
                                      <p:to>
                                        <p:strVal val="visible"/>
                                      </p:to>
                                    </p:set>
                                    <p:animEffect transition="in" filter="blinds(horizontal)">
                                      <p:cBhvr>
                                        <p:cTn id="22" dur="500"/>
                                        <p:tgtEl>
                                          <p:spTgt spid="747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idx="1"/>
          </p:nvPr>
        </p:nvSpPr>
        <p:spPr>
          <a:xfrm>
            <a:off x="304800" y="2438400"/>
            <a:ext cx="8610600" cy="4029075"/>
          </a:xfrm>
        </p:spPr>
        <p:txBody>
          <a:bodyPr>
            <a:noAutofit/>
          </a:bodyPr>
          <a:lstStyle/>
          <a:p>
            <a:pPr>
              <a:lnSpc>
                <a:spcPct val="130000"/>
              </a:lnSpc>
              <a:defRPr/>
            </a:pPr>
            <a:r>
              <a:rPr lang="en-US" sz="2800" dirty="0">
                <a:latin typeface="Calibri" pitchFamily="34" charset="0"/>
              </a:rPr>
              <a:t>Each patient is exposed to the same question experience</a:t>
            </a:r>
          </a:p>
          <a:p>
            <a:pPr>
              <a:lnSpc>
                <a:spcPct val="130000"/>
              </a:lnSpc>
              <a:defRPr/>
            </a:pPr>
            <a:r>
              <a:rPr lang="en-US" sz="2800" dirty="0">
                <a:latin typeface="Calibri" pitchFamily="34" charset="0"/>
              </a:rPr>
              <a:t>All answers are recorded in the same manner</a:t>
            </a:r>
          </a:p>
          <a:p>
            <a:pPr>
              <a:lnSpc>
                <a:spcPct val="130000"/>
              </a:lnSpc>
              <a:defRPr/>
            </a:pPr>
            <a:r>
              <a:rPr lang="en-US" sz="2800" dirty="0">
                <a:latin typeface="Calibri" pitchFamily="34" charset="0"/>
              </a:rPr>
              <a:t>Any differences in answers should be a direct result of differences between individuals, not to differences in the process that produced that answer</a:t>
            </a:r>
          </a:p>
        </p:txBody>
      </p:sp>
      <p:sp>
        <p:nvSpPr>
          <p:cNvPr id="92162" name="AutoShape 2"/>
          <p:cNvSpPr>
            <a:spLocks noGrp="1" noChangeArrowheads="1"/>
          </p:cNvSpPr>
          <p:nvPr>
            <p:ph type="title"/>
          </p:nvPr>
        </p:nvSpPr>
        <p:spPr>
          <a:xfrm>
            <a:off x="76200" y="570156"/>
            <a:ext cx="8915400" cy="1054250"/>
          </a:xfrm>
        </p:spPr>
        <p:txBody>
          <a:bodyPr/>
          <a:lstStyle/>
          <a:p>
            <a:pPr eaLnBrk="1" hangingPunct="1">
              <a:defRPr/>
            </a:pPr>
            <a:r>
              <a:rPr lang="en-US" sz="4800" b="1" dirty="0">
                <a:latin typeface="Cambria" pitchFamily="18" charset="0"/>
                <a:ea typeface="Cambria Math" pitchFamily="18" charset="0"/>
              </a:rPr>
              <a:t>Three Goals of Standardization</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blinds(horizontal)">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blinds(horizontal)">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blinds(horizontal)">
                                      <p:cBhvr>
                                        <p:cTn id="17" dur="500"/>
                                        <p:tgtEl>
                                          <p:spTgt spid="921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ctrTitle"/>
          </p:nvPr>
        </p:nvSpPr>
        <p:spPr>
          <a:xfrm>
            <a:off x="762000" y="457200"/>
            <a:ext cx="7772400" cy="1371600"/>
          </a:xfrm>
        </p:spPr>
        <p:txBody>
          <a:bodyPr/>
          <a:lstStyle/>
          <a:p>
            <a:pPr eaLnBrk="1" hangingPunct="1"/>
            <a:r>
              <a:rPr lang="en-US" b="1" dirty="0">
                <a:latin typeface="Cambria" pitchFamily="18" charset="0"/>
              </a:rPr>
              <a:t>MOSBIRT Instruments</a:t>
            </a:r>
          </a:p>
        </p:txBody>
      </p:sp>
      <p:sp>
        <p:nvSpPr>
          <p:cNvPr id="3" name="Subtitle 2"/>
          <p:cNvSpPr>
            <a:spLocks noGrp="1"/>
          </p:cNvSpPr>
          <p:nvPr>
            <p:ph type="subTitle" idx="1"/>
          </p:nvPr>
        </p:nvSpPr>
        <p:spPr>
          <a:xfrm>
            <a:off x="1981200" y="3886200"/>
            <a:ext cx="4724400" cy="1371600"/>
          </a:xfrm>
        </p:spPr>
        <p:txBody>
          <a:bodyPr>
            <a:normAutofit/>
          </a:bodyPr>
          <a:lstStyle/>
          <a:p>
            <a:pPr eaLnBrk="1" fontAlgn="auto" hangingPunct="1">
              <a:spcAft>
                <a:spcPts val="0"/>
              </a:spcAft>
              <a:buFont typeface="Wingdings 2"/>
              <a:buNone/>
              <a:defRPr/>
            </a:pPr>
            <a:r>
              <a:rPr lang="en-US" dirty="0"/>
              <a:t>				</a:t>
            </a:r>
          </a:p>
          <a:p>
            <a:pPr eaLnBrk="1" fontAlgn="auto" hangingPunct="1">
              <a:spcAft>
                <a:spcPts val="0"/>
              </a:spcAft>
              <a:buFont typeface="Wingdings 2"/>
              <a:buNone/>
              <a:defRPr/>
            </a:pPr>
            <a:endParaRPr lang="en-US" sz="2200" dirty="0">
              <a:latin typeface="Cambria" pitchFamily="18" charset="0"/>
            </a:endParaRPr>
          </a:p>
          <a:p>
            <a:pPr eaLnBrk="1" fontAlgn="auto" hangingPunct="1">
              <a:spcAft>
                <a:spcPts val="0"/>
              </a:spcAft>
              <a:buFont typeface="Wingdings 2"/>
              <a:buNone/>
              <a:defRPr/>
            </a:pPr>
            <a:r>
              <a:rPr lang="en-US" sz="2200" dirty="0">
                <a:latin typeface="Cambria" pitchFamily="18" charset="0"/>
              </a:rPr>
              <a:t>Rita Adkins, MPA</a:t>
            </a:r>
          </a:p>
          <a:p>
            <a:pPr eaLnBrk="1" fontAlgn="auto" hangingPunct="1">
              <a:spcAft>
                <a:spcPts val="0"/>
              </a:spcAft>
              <a:buFont typeface="Wingdings 2"/>
              <a:buNone/>
              <a:defRPr/>
            </a:pPr>
            <a:endParaRPr lang="en-US" dirty="0"/>
          </a:p>
        </p:txBody>
      </p:sp>
      <p:pic>
        <p:nvPicPr>
          <p:cNvPr id="5" name="Picture 4" descr="MOSBIRT-Logo-1whitetext.png"/>
          <p:cNvPicPr>
            <a:picLocks noChangeAspect="1"/>
          </p:cNvPicPr>
          <p:nvPr/>
        </p:nvPicPr>
        <p:blipFill>
          <a:blip r:embed="rId3" cstate="print"/>
          <a:stretch>
            <a:fillRect/>
          </a:stretch>
        </p:blipFill>
        <p:spPr>
          <a:xfrm>
            <a:off x="2590800" y="1828800"/>
            <a:ext cx="5019524" cy="1581150"/>
          </a:xfrm>
          <a:prstGeom prst="rect">
            <a:avLst/>
          </a:prstGeom>
        </p:spPr>
      </p:pic>
      <p:sp>
        <p:nvSpPr>
          <p:cNvPr id="6" name="TextBox 5"/>
          <p:cNvSpPr txBox="1"/>
          <p:nvPr/>
        </p:nvSpPr>
        <p:spPr>
          <a:xfrm>
            <a:off x="533400" y="3962399"/>
            <a:ext cx="7620000" cy="584775"/>
          </a:xfrm>
          <a:prstGeom prst="rect">
            <a:avLst/>
          </a:prstGeom>
          <a:noFill/>
        </p:spPr>
        <p:txBody>
          <a:bodyPr wrap="square" rtlCol="0">
            <a:spAutoFit/>
          </a:bodyPr>
          <a:lstStyle/>
          <a:p>
            <a:r>
              <a:rPr lang="en-US" sz="3200" b="1" dirty="0">
                <a:latin typeface="Cambria" pitchFamily="18" charset="0"/>
              </a:rPr>
              <a:t>Missouri Institute of Mental Health</a:t>
            </a:r>
          </a:p>
        </p:txBody>
      </p:sp>
      <p:pic>
        <p:nvPicPr>
          <p:cNvPr id="8" name="Picture 7" descr="umsl.jpg"/>
          <p:cNvPicPr>
            <a:picLocks noChangeAspect="1"/>
          </p:cNvPicPr>
          <p:nvPr/>
        </p:nvPicPr>
        <p:blipFill>
          <a:blip r:embed="rId4" cstate="print"/>
          <a:stretch>
            <a:fillRect/>
          </a:stretch>
        </p:blipFill>
        <p:spPr>
          <a:xfrm>
            <a:off x="7391400" y="3962399"/>
            <a:ext cx="1009650" cy="1305582"/>
          </a:xfrm>
          <a:prstGeom prst="rect">
            <a:avLst/>
          </a:prstGeom>
        </p:spPr>
      </p:pic>
    </p:spTree>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04800" y="2514600"/>
            <a:ext cx="8504238" cy="3200400"/>
          </a:xfrm>
        </p:spPr>
        <p:txBody>
          <a:bodyPr/>
          <a:lstStyle/>
          <a:p>
            <a:pPr marL="484187" indent="-457200">
              <a:spcAft>
                <a:spcPts val="600"/>
              </a:spcAft>
            </a:pPr>
            <a:r>
              <a:rPr lang="en-US" sz="2800" b="1" dirty="0">
                <a:latin typeface="Calibri" pitchFamily="34" charset="0"/>
              </a:rPr>
              <a:t>To understand the purpose and use of each instrument</a:t>
            </a:r>
          </a:p>
          <a:p>
            <a:pPr>
              <a:spcAft>
                <a:spcPts val="600"/>
              </a:spcAft>
            </a:pPr>
            <a:endParaRPr lang="en-US" b="1" dirty="0">
              <a:latin typeface="Calibri" pitchFamily="34" charset="0"/>
            </a:endParaRPr>
          </a:p>
          <a:p>
            <a:pPr marL="484187" indent="-457200">
              <a:spcAft>
                <a:spcPts val="600"/>
              </a:spcAft>
            </a:pPr>
            <a:r>
              <a:rPr lang="en-US" sz="2800" b="1" dirty="0">
                <a:latin typeface="Calibri" pitchFamily="34" charset="0"/>
              </a:rPr>
              <a:t>To get familiar with items in each instrument</a:t>
            </a:r>
          </a:p>
          <a:p>
            <a:pPr eaLnBrk="1" hangingPunct="1"/>
            <a:endParaRPr lang="en-US" dirty="0">
              <a:latin typeface="Calibri" pitchFamily="34" charset="0"/>
            </a:endParaRPr>
          </a:p>
          <a:p>
            <a:pPr eaLnBrk="1" hangingPunct="1">
              <a:buFont typeface="Wingdings 2" pitchFamily="18" charset="2"/>
              <a:buNone/>
            </a:pPr>
            <a:endParaRPr lang="en-US" dirty="0">
              <a:latin typeface="Calibri" pitchFamily="34" charset="0"/>
            </a:endParaRPr>
          </a:p>
        </p:txBody>
      </p:sp>
      <p:sp>
        <p:nvSpPr>
          <p:cNvPr id="14338" name="Title 1"/>
          <p:cNvSpPr>
            <a:spLocks noGrp="1"/>
          </p:cNvSpPr>
          <p:nvPr>
            <p:ph type="title"/>
          </p:nvPr>
        </p:nvSpPr>
        <p:spPr/>
        <p:txBody>
          <a:bodyPr/>
          <a:lstStyle/>
          <a:p>
            <a:pPr eaLnBrk="1" hangingPunct="1"/>
            <a:r>
              <a:rPr lang="en-US" b="1">
                <a:solidFill>
                  <a:schemeClr val="tx2"/>
                </a:solidFill>
                <a:latin typeface="Cambria" pitchFamily="18" charset="0"/>
              </a:rPr>
              <a:t>Objectives</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 calcmode="lin" valueType="num">
                                      <p:cBhvr additive="base">
                                        <p:cTn id="13"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a:xfrm>
            <a:off x="381000" y="1600200"/>
            <a:ext cx="1828800" cy="990600"/>
          </a:xfrm>
        </p:spPr>
        <p:txBody>
          <a:bodyPr>
            <a:normAutofit lnSpcReduction="10000"/>
          </a:bodyPr>
          <a:lstStyle/>
          <a:p>
            <a:pPr eaLnBrk="1" hangingPunct="1"/>
            <a:endParaRPr lang="en-US" dirty="0"/>
          </a:p>
          <a:p>
            <a:pPr eaLnBrk="1" hangingPunct="1">
              <a:buFont typeface="Wingdings" pitchFamily="2" charset="2"/>
              <a:buNone/>
            </a:pPr>
            <a:r>
              <a:rPr lang="en-US" sz="3200" b="1" dirty="0">
                <a:latin typeface="Cambria" pitchFamily="18" charset="0"/>
              </a:rPr>
              <a:t>Change</a:t>
            </a:r>
            <a:endParaRPr lang="en-US" sz="3200" b="1" dirty="0">
              <a:solidFill>
                <a:srgbClr val="FFFF00"/>
              </a:solidFill>
              <a:latin typeface="Cambria" pitchFamily="18" charset="0"/>
            </a:endParaRPr>
          </a:p>
        </p:txBody>
      </p:sp>
      <p:sp>
        <p:nvSpPr>
          <p:cNvPr id="90114" name="AutoShape 2"/>
          <p:cNvSpPr>
            <a:spLocks noGrp="1" noChangeArrowheads="1"/>
          </p:cNvSpPr>
          <p:nvPr>
            <p:ph type="title"/>
          </p:nvPr>
        </p:nvSpPr>
        <p:spPr/>
        <p:txBody>
          <a:bodyPr/>
          <a:lstStyle/>
          <a:p>
            <a:pPr>
              <a:defRPr/>
            </a:pPr>
            <a:r>
              <a:rPr lang="en-US" sz="4800" b="1" dirty="0">
                <a:latin typeface="Cambria" pitchFamily="18" charset="0"/>
                <a:ea typeface="Cambria Math" pitchFamily="18" charset="0"/>
              </a:rPr>
              <a:t>Seven Word Sentence:</a:t>
            </a:r>
          </a:p>
        </p:txBody>
      </p:sp>
      <p:sp>
        <p:nvSpPr>
          <p:cNvPr id="4" name="Rectangle 3"/>
          <p:cNvSpPr txBox="1">
            <a:spLocks noChangeArrowheads="1"/>
          </p:cNvSpPr>
          <p:nvPr/>
        </p:nvSpPr>
        <p:spPr>
          <a:xfrm>
            <a:off x="457200" y="2895600"/>
            <a:ext cx="1524000" cy="990601"/>
          </a:xfrm>
          <a:prstGeom prst="rect">
            <a:avLst/>
          </a:prstGeom>
          <a:noFill/>
          <a:ln>
            <a:noFill/>
          </a:ln>
        </p:spPr>
        <p:txBody>
          <a:bodyPr vert="horz" lIns="182880" tIns="182880" rIns="182880" bIns="182880" rtlCol="0">
            <a:normAutofit fontScale="25000" lnSpcReduction="20000"/>
          </a:bodyPr>
          <a:lstStyle>
            <a:lvl1pPr marL="407988" indent="-381000" algn="l" defTabSz="914400" rtl="0" eaLnBrk="1" latinLnBrk="0" hangingPunct="1">
              <a:spcBef>
                <a:spcPts val="1500"/>
              </a:spcBef>
              <a:buSzPct val="70000"/>
              <a:buFont typeface="Wingdings" pitchFamily="2" charset="2"/>
              <a:buChar char="p"/>
              <a:defRPr sz="2000" kern="1200">
                <a:solidFill>
                  <a:schemeClr val="tx1"/>
                </a:solidFill>
                <a:latin typeface="+mn-lt"/>
                <a:ea typeface="+mn-ea"/>
                <a:cs typeface="+mn-cs"/>
              </a:defRPr>
            </a:lvl1pPr>
            <a:lvl2pPr marL="685800" indent="-430213" algn="l" defTabSz="914400" rtl="0" eaLnBrk="1" latinLnBrk="0" hangingPunct="1">
              <a:spcBef>
                <a:spcPts val="1500"/>
              </a:spcBef>
              <a:buClr>
                <a:schemeClr val="tx2"/>
              </a:buClr>
              <a:buFont typeface="Arial" pitchFamily="34" charset="0"/>
              <a:buChar char="•"/>
              <a:defRPr sz="1800" kern="1200">
                <a:solidFill>
                  <a:schemeClr val="tx1"/>
                </a:solidFill>
                <a:latin typeface="+mn-lt"/>
                <a:ea typeface="+mn-ea"/>
                <a:cs typeface="+mn-cs"/>
              </a:defRPr>
            </a:lvl2pPr>
            <a:lvl3pPr marL="979488" indent="-4953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3pPr>
            <a:lvl4pPr marL="1322388" indent="-430213" algn="l" defTabSz="914400" rtl="0" eaLnBrk="1" latinLnBrk="0" hangingPunct="1">
              <a:spcBef>
                <a:spcPts val="1500"/>
              </a:spcBef>
              <a:buClr>
                <a:schemeClr val="tx2"/>
              </a:buClr>
              <a:buFont typeface="Arial" pitchFamily="34" charset="0"/>
              <a:buChar char="•"/>
              <a:defRPr sz="1600" kern="1200">
                <a:solidFill>
                  <a:schemeClr val="tx1"/>
                </a:solidFill>
                <a:latin typeface="+mn-lt"/>
                <a:ea typeface="+mn-ea"/>
                <a:cs typeface="+mn-cs"/>
              </a:defRPr>
            </a:lvl4pPr>
            <a:lvl5pPr marL="1665288" indent="-12065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5pPr>
            <a:lvl6pPr marL="1399032" indent="-228600" algn="l" defTabSz="914400" rtl="0" eaLnBrk="1" latinLnBrk="0" hangingPunct="1">
              <a:spcBef>
                <a:spcPts val="1500"/>
              </a:spcBef>
              <a:buFont typeface="Arial" pitchFamily="34" charset="0"/>
              <a:buChar char="•"/>
              <a:defRPr sz="1600" kern="1200">
                <a:solidFill>
                  <a:schemeClr val="tx1"/>
                </a:solidFill>
                <a:latin typeface="+mn-lt"/>
                <a:ea typeface="+mn-ea"/>
                <a:cs typeface="+mn-cs"/>
              </a:defRPr>
            </a:lvl6pPr>
            <a:lvl7pPr marL="1627632" indent="-228600" algn="l" defTabSz="914400" rtl="0" eaLnBrk="1" latinLnBrk="0" hangingPunct="1">
              <a:spcBef>
                <a:spcPts val="1500"/>
              </a:spcBef>
              <a:buSzPct val="70000"/>
              <a:buFont typeface="Wingdings" pitchFamily="2" charset="2"/>
              <a:buChar char="p"/>
              <a:defRPr sz="1600" kern="1200" baseline="0">
                <a:solidFill>
                  <a:schemeClr val="tx1"/>
                </a:solidFill>
                <a:latin typeface="+mn-lt"/>
                <a:ea typeface="+mn-ea"/>
                <a:cs typeface="+mn-cs"/>
              </a:defRPr>
            </a:lvl7pPr>
            <a:lvl8pPr marL="1856232" indent="-228600" algn="l" defTabSz="914400" rtl="0" eaLnBrk="1" latinLnBrk="0" hangingPunct="1">
              <a:spcBef>
                <a:spcPts val="1500"/>
              </a:spcBef>
              <a:buFont typeface="Arial" pitchFamily="34" charset="0"/>
              <a:buChar char="•"/>
              <a:defRPr sz="1600" kern="1200" baseline="0">
                <a:solidFill>
                  <a:schemeClr val="tx1"/>
                </a:solidFill>
                <a:latin typeface="+mn-lt"/>
                <a:ea typeface="+mn-ea"/>
                <a:cs typeface="+mn-cs"/>
              </a:defRPr>
            </a:lvl8pPr>
            <a:lvl9pPr marL="2084832" indent="-228600" algn="l" defTabSz="914400" rtl="0" eaLnBrk="1" latinLnBrk="0" hangingPunct="1">
              <a:spcBef>
                <a:spcPts val="1500"/>
              </a:spcBef>
              <a:buSzPct val="70000"/>
              <a:buFont typeface="Wingdings" pitchFamily="2" charset="2"/>
              <a:buChar char="p"/>
              <a:defRPr sz="1600" kern="1200">
                <a:solidFill>
                  <a:schemeClr val="tx1"/>
                </a:solidFill>
                <a:latin typeface="+mn-lt"/>
                <a:ea typeface="+mn-ea"/>
                <a:cs typeface="+mn-cs"/>
              </a:defRPr>
            </a:lvl9pPr>
          </a:lstStyle>
          <a:p>
            <a:endParaRPr lang="en-US" dirty="0"/>
          </a:p>
          <a:p>
            <a:pPr>
              <a:buFont typeface="Wingdings" pitchFamily="2" charset="2"/>
              <a:buNone/>
            </a:pPr>
            <a:r>
              <a:rPr lang="en-US" sz="12800" b="1" dirty="0">
                <a:latin typeface="Cambria" pitchFamily="18" charset="0"/>
              </a:rPr>
              <a:t>For</a:t>
            </a:r>
            <a:r>
              <a:rPr lang="en-US" dirty="0"/>
              <a:t>	</a:t>
            </a:r>
            <a:endParaRPr lang="en-US" sz="3600" b="1" dirty="0">
              <a:solidFill>
                <a:srgbClr val="FFFF00"/>
              </a:solidFill>
            </a:endParaRPr>
          </a:p>
        </p:txBody>
      </p:sp>
      <p:sp>
        <p:nvSpPr>
          <p:cNvPr id="5" name="Rectangle 3"/>
          <p:cNvSpPr txBox="1">
            <a:spLocks noChangeArrowheads="1"/>
          </p:cNvSpPr>
          <p:nvPr/>
        </p:nvSpPr>
        <p:spPr>
          <a:xfrm>
            <a:off x="3505200" y="2895600"/>
            <a:ext cx="990600" cy="990601"/>
          </a:xfrm>
          <a:prstGeom prst="rect">
            <a:avLst/>
          </a:prstGeom>
          <a:noFill/>
          <a:ln>
            <a:noFill/>
          </a:ln>
        </p:spPr>
        <p:txBody>
          <a:bodyPr vert="horz" lIns="182880" tIns="182880" rIns="182880" bIns="182880" rtlCol="0">
            <a:normAutofit fontScale="32500" lnSpcReduction="20000"/>
          </a:bodyPr>
          <a:lstStyle>
            <a:lvl1pPr marL="407988" indent="-381000" algn="l" defTabSz="914400" rtl="0" eaLnBrk="1" latinLnBrk="0" hangingPunct="1">
              <a:spcBef>
                <a:spcPts val="1500"/>
              </a:spcBef>
              <a:buSzPct val="70000"/>
              <a:buFont typeface="Wingdings" pitchFamily="2" charset="2"/>
              <a:buChar char="p"/>
              <a:defRPr sz="2000" kern="1200">
                <a:solidFill>
                  <a:schemeClr val="tx1"/>
                </a:solidFill>
                <a:latin typeface="+mn-lt"/>
                <a:ea typeface="+mn-ea"/>
                <a:cs typeface="+mn-cs"/>
              </a:defRPr>
            </a:lvl1pPr>
            <a:lvl2pPr marL="685800" indent="-430213" algn="l" defTabSz="914400" rtl="0" eaLnBrk="1" latinLnBrk="0" hangingPunct="1">
              <a:spcBef>
                <a:spcPts val="1500"/>
              </a:spcBef>
              <a:buClr>
                <a:schemeClr val="tx2"/>
              </a:buClr>
              <a:buFont typeface="Arial" pitchFamily="34" charset="0"/>
              <a:buChar char="•"/>
              <a:defRPr sz="1800" kern="1200">
                <a:solidFill>
                  <a:schemeClr val="tx1"/>
                </a:solidFill>
                <a:latin typeface="+mn-lt"/>
                <a:ea typeface="+mn-ea"/>
                <a:cs typeface="+mn-cs"/>
              </a:defRPr>
            </a:lvl2pPr>
            <a:lvl3pPr marL="979488" indent="-4953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3pPr>
            <a:lvl4pPr marL="1322388" indent="-430213" algn="l" defTabSz="914400" rtl="0" eaLnBrk="1" latinLnBrk="0" hangingPunct="1">
              <a:spcBef>
                <a:spcPts val="1500"/>
              </a:spcBef>
              <a:buClr>
                <a:schemeClr val="tx2"/>
              </a:buClr>
              <a:buFont typeface="Arial" pitchFamily="34" charset="0"/>
              <a:buChar char="•"/>
              <a:defRPr sz="1600" kern="1200">
                <a:solidFill>
                  <a:schemeClr val="tx1"/>
                </a:solidFill>
                <a:latin typeface="+mn-lt"/>
                <a:ea typeface="+mn-ea"/>
                <a:cs typeface="+mn-cs"/>
              </a:defRPr>
            </a:lvl4pPr>
            <a:lvl5pPr marL="1665288" indent="-12065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5pPr>
            <a:lvl6pPr marL="1399032" indent="-228600" algn="l" defTabSz="914400" rtl="0" eaLnBrk="1" latinLnBrk="0" hangingPunct="1">
              <a:spcBef>
                <a:spcPts val="1500"/>
              </a:spcBef>
              <a:buFont typeface="Arial" pitchFamily="34" charset="0"/>
              <a:buChar char="•"/>
              <a:defRPr sz="1600" kern="1200">
                <a:solidFill>
                  <a:schemeClr val="tx1"/>
                </a:solidFill>
                <a:latin typeface="+mn-lt"/>
                <a:ea typeface="+mn-ea"/>
                <a:cs typeface="+mn-cs"/>
              </a:defRPr>
            </a:lvl6pPr>
            <a:lvl7pPr marL="1627632" indent="-228600" algn="l" defTabSz="914400" rtl="0" eaLnBrk="1" latinLnBrk="0" hangingPunct="1">
              <a:spcBef>
                <a:spcPts val="1500"/>
              </a:spcBef>
              <a:buSzPct val="70000"/>
              <a:buFont typeface="Wingdings" pitchFamily="2" charset="2"/>
              <a:buChar char="p"/>
              <a:defRPr sz="1600" kern="1200" baseline="0">
                <a:solidFill>
                  <a:schemeClr val="tx1"/>
                </a:solidFill>
                <a:latin typeface="+mn-lt"/>
                <a:ea typeface="+mn-ea"/>
                <a:cs typeface="+mn-cs"/>
              </a:defRPr>
            </a:lvl7pPr>
            <a:lvl8pPr marL="1856232" indent="-228600" algn="l" defTabSz="914400" rtl="0" eaLnBrk="1" latinLnBrk="0" hangingPunct="1">
              <a:spcBef>
                <a:spcPts val="1500"/>
              </a:spcBef>
              <a:buFont typeface="Arial" pitchFamily="34" charset="0"/>
              <a:buChar char="•"/>
              <a:defRPr sz="1600" kern="1200" baseline="0">
                <a:solidFill>
                  <a:schemeClr val="tx1"/>
                </a:solidFill>
                <a:latin typeface="+mn-lt"/>
                <a:ea typeface="+mn-ea"/>
                <a:cs typeface="+mn-cs"/>
              </a:defRPr>
            </a:lvl8pPr>
            <a:lvl9pPr marL="2084832" indent="-228600" algn="l" defTabSz="914400" rtl="0" eaLnBrk="1" latinLnBrk="0" hangingPunct="1">
              <a:spcBef>
                <a:spcPts val="1500"/>
              </a:spcBef>
              <a:buSzPct val="70000"/>
              <a:buFont typeface="Wingdings" pitchFamily="2" charset="2"/>
              <a:buChar char="p"/>
              <a:defRPr sz="1600" kern="1200">
                <a:solidFill>
                  <a:schemeClr val="tx1"/>
                </a:solidFill>
                <a:latin typeface="+mn-lt"/>
                <a:ea typeface="+mn-ea"/>
                <a:cs typeface="+mn-cs"/>
              </a:defRPr>
            </a:lvl9pPr>
          </a:lstStyle>
          <a:p>
            <a:endParaRPr lang="en-US" dirty="0"/>
          </a:p>
          <a:p>
            <a:pPr>
              <a:buFont typeface="Wingdings" pitchFamily="2" charset="2"/>
              <a:buNone/>
            </a:pPr>
            <a:r>
              <a:rPr lang="en-US" sz="8000" b="1" dirty="0">
                <a:solidFill>
                  <a:schemeClr val="tx1">
                    <a:lumMod val="85000"/>
                    <a:lumOff val="15000"/>
                  </a:schemeClr>
                </a:solidFill>
                <a:latin typeface="Cambria" pitchFamily="18" charset="0"/>
              </a:rPr>
              <a:t>Is</a:t>
            </a:r>
            <a:r>
              <a:rPr lang="en-US" dirty="0"/>
              <a:t>	</a:t>
            </a:r>
            <a:endParaRPr lang="en-US" sz="3600" b="1" dirty="0">
              <a:solidFill>
                <a:srgbClr val="FFFF00"/>
              </a:solidFill>
            </a:endParaRPr>
          </a:p>
        </p:txBody>
      </p:sp>
      <p:sp>
        <p:nvSpPr>
          <p:cNvPr id="6" name="Rectangle 3"/>
          <p:cNvSpPr txBox="1">
            <a:spLocks noChangeArrowheads="1"/>
          </p:cNvSpPr>
          <p:nvPr/>
        </p:nvSpPr>
        <p:spPr>
          <a:xfrm>
            <a:off x="2514600" y="1676400"/>
            <a:ext cx="1905000" cy="1143000"/>
          </a:xfrm>
          <a:prstGeom prst="rect">
            <a:avLst/>
          </a:prstGeom>
          <a:noFill/>
          <a:ln>
            <a:noFill/>
          </a:ln>
        </p:spPr>
        <p:txBody>
          <a:bodyPr vert="horz" lIns="182880" tIns="182880" rIns="182880" bIns="182880" rtlCol="0">
            <a:normAutofit fontScale="47500" lnSpcReduction="20000"/>
          </a:bodyPr>
          <a:lstStyle>
            <a:lvl1pPr marL="407988" indent="-381000" algn="l" defTabSz="914400" rtl="0" eaLnBrk="1" latinLnBrk="0" hangingPunct="1">
              <a:spcBef>
                <a:spcPts val="1500"/>
              </a:spcBef>
              <a:buSzPct val="70000"/>
              <a:buFont typeface="Wingdings" pitchFamily="2" charset="2"/>
              <a:buChar char="p"/>
              <a:defRPr sz="2000" kern="1200">
                <a:solidFill>
                  <a:schemeClr val="tx1"/>
                </a:solidFill>
                <a:latin typeface="+mn-lt"/>
                <a:ea typeface="+mn-ea"/>
                <a:cs typeface="+mn-cs"/>
              </a:defRPr>
            </a:lvl1pPr>
            <a:lvl2pPr marL="685800" indent="-430213" algn="l" defTabSz="914400" rtl="0" eaLnBrk="1" latinLnBrk="0" hangingPunct="1">
              <a:spcBef>
                <a:spcPts val="1500"/>
              </a:spcBef>
              <a:buClr>
                <a:schemeClr val="tx2"/>
              </a:buClr>
              <a:buFont typeface="Arial" pitchFamily="34" charset="0"/>
              <a:buChar char="•"/>
              <a:defRPr sz="1800" kern="1200">
                <a:solidFill>
                  <a:schemeClr val="tx1"/>
                </a:solidFill>
                <a:latin typeface="+mn-lt"/>
                <a:ea typeface="+mn-ea"/>
                <a:cs typeface="+mn-cs"/>
              </a:defRPr>
            </a:lvl2pPr>
            <a:lvl3pPr marL="979488" indent="-4953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3pPr>
            <a:lvl4pPr marL="1322388" indent="-430213" algn="l" defTabSz="914400" rtl="0" eaLnBrk="1" latinLnBrk="0" hangingPunct="1">
              <a:spcBef>
                <a:spcPts val="1500"/>
              </a:spcBef>
              <a:buClr>
                <a:schemeClr val="tx2"/>
              </a:buClr>
              <a:buFont typeface="Arial" pitchFamily="34" charset="0"/>
              <a:buChar char="•"/>
              <a:defRPr sz="1600" kern="1200">
                <a:solidFill>
                  <a:schemeClr val="tx1"/>
                </a:solidFill>
                <a:latin typeface="+mn-lt"/>
                <a:ea typeface="+mn-ea"/>
                <a:cs typeface="+mn-cs"/>
              </a:defRPr>
            </a:lvl4pPr>
            <a:lvl5pPr marL="1665288" indent="-12065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5pPr>
            <a:lvl6pPr marL="1399032" indent="-228600" algn="l" defTabSz="914400" rtl="0" eaLnBrk="1" latinLnBrk="0" hangingPunct="1">
              <a:spcBef>
                <a:spcPts val="1500"/>
              </a:spcBef>
              <a:buFont typeface="Arial" pitchFamily="34" charset="0"/>
              <a:buChar char="•"/>
              <a:defRPr sz="1600" kern="1200">
                <a:solidFill>
                  <a:schemeClr val="tx1"/>
                </a:solidFill>
                <a:latin typeface="+mn-lt"/>
                <a:ea typeface="+mn-ea"/>
                <a:cs typeface="+mn-cs"/>
              </a:defRPr>
            </a:lvl6pPr>
            <a:lvl7pPr marL="1627632" indent="-228600" algn="l" defTabSz="914400" rtl="0" eaLnBrk="1" latinLnBrk="0" hangingPunct="1">
              <a:spcBef>
                <a:spcPts val="1500"/>
              </a:spcBef>
              <a:buSzPct val="70000"/>
              <a:buFont typeface="Wingdings" pitchFamily="2" charset="2"/>
              <a:buChar char="p"/>
              <a:defRPr sz="1600" kern="1200" baseline="0">
                <a:solidFill>
                  <a:schemeClr val="tx1"/>
                </a:solidFill>
                <a:latin typeface="+mn-lt"/>
                <a:ea typeface="+mn-ea"/>
                <a:cs typeface="+mn-cs"/>
              </a:defRPr>
            </a:lvl7pPr>
            <a:lvl8pPr marL="1856232" indent="-228600" algn="l" defTabSz="914400" rtl="0" eaLnBrk="1" latinLnBrk="0" hangingPunct="1">
              <a:spcBef>
                <a:spcPts val="1500"/>
              </a:spcBef>
              <a:buFont typeface="Arial" pitchFamily="34" charset="0"/>
              <a:buChar char="•"/>
              <a:defRPr sz="1600" kern="1200" baseline="0">
                <a:solidFill>
                  <a:schemeClr val="tx1"/>
                </a:solidFill>
                <a:latin typeface="+mn-lt"/>
                <a:ea typeface="+mn-ea"/>
                <a:cs typeface="+mn-cs"/>
              </a:defRPr>
            </a:lvl8pPr>
            <a:lvl9pPr marL="2084832" indent="-228600" algn="l" defTabSz="914400" rtl="0" eaLnBrk="1" latinLnBrk="0" hangingPunct="1">
              <a:spcBef>
                <a:spcPts val="1500"/>
              </a:spcBef>
              <a:buSzPct val="70000"/>
              <a:buFont typeface="Wingdings" pitchFamily="2" charset="2"/>
              <a:buChar char="p"/>
              <a:defRPr sz="1600" kern="1200">
                <a:solidFill>
                  <a:schemeClr val="tx1"/>
                </a:solidFill>
                <a:latin typeface="+mn-lt"/>
                <a:ea typeface="+mn-ea"/>
                <a:cs typeface="+mn-cs"/>
              </a:defRPr>
            </a:lvl9pPr>
          </a:lstStyle>
          <a:p>
            <a:endParaRPr lang="en-US" dirty="0"/>
          </a:p>
          <a:p>
            <a:pPr>
              <a:buFont typeface="Wingdings" pitchFamily="2" charset="2"/>
              <a:buNone/>
            </a:pPr>
            <a:r>
              <a:rPr lang="en-US" sz="5800" b="1" dirty="0">
                <a:latin typeface="Cambria" pitchFamily="18" charset="0"/>
              </a:rPr>
              <a:t>Needed</a:t>
            </a:r>
            <a:r>
              <a:rPr lang="en-US" dirty="0"/>
              <a:t>	</a:t>
            </a:r>
            <a:endParaRPr lang="en-US" sz="3600" b="1" dirty="0">
              <a:solidFill>
                <a:srgbClr val="FFFF00"/>
              </a:solidFill>
            </a:endParaRPr>
          </a:p>
        </p:txBody>
      </p:sp>
      <p:sp>
        <p:nvSpPr>
          <p:cNvPr id="7" name="Rectangle 3"/>
          <p:cNvSpPr txBox="1">
            <a:spLocks noChangeArrowheads="1"/>
          </p:cNvSpPr>
          <p:nvPr/>
        </p:nvSpPr>
        <p:spPr>
          <a:xfrm>
            <a:off x="5105400" y="1714498"/>
            <a:ext cx="1905000" cy="990601"/>
          </a:xfrm>
          <a:prstGeom prst="rect">
            <a:avLst/>
          </a:prstGeom>
          <a:noFill/>
          <a:ln>
            <a:noFill/>
          </a:ln>
        </p:spPr>
        <p:txBody>
          <a:bodyPr vert="horz" lIns="182880" tIns="182880" rIns="182880" bIns="182880" rtlCol="0">
            <a:normAutofit fontScale="25000" lnSpcReduction="20000"/>
          </a:bodyPr>
          <a:lstStyle>
            <a:lvl1pPr marL="407988" indent="-381000" algn="l" defTabSz="914400" rtl="0" eaLnBrk="1" latinLnBrk="0" hangingPunct="1">
              <a:spcBef>
                <a:spcPts val="1500"/>
              </a:spcBef>
              <a:buSzPct val="70000"/>
              <a:buFont typeface="Wingdings" pitchFamily="2" charset="2"/>
              <a:buChar char="p"/>
              <a:defRPr sz="2000" kern="1200">
                <a:solidFill>
                  <a:schemeClr val="tx1"/>
                </a:solidFill>
                <a:latin typeface="+mn-lt"/>
                <a:ea typeface="+mn-ea"/>
                <a:cs typeface="+mn-cs"/>
              </a:defRPr>
            </a:lvl1pPr>
            <a:lvl2pPr marL="685800" indent="-430213" algn="l" defTabSz="914400" rtl="0" eaLnBrk="1" latinLnBrk="0" hangingPunct="1">
              <a:spcBef>
                <a:spcPts val="1500"/>
              </a:spcBef>
              <a:buClr>
                <a:schemeClr val="tx2"/>
              </a:buClr>
              <a:buFont typeface="Arial" pitchFamily="34" charset="0"/>
              <a:buChar char="•"/>
              <a:defRPr sz="1800" kern="1200">
                <a:solidFill>
                  <a:schemeClr val="tx1"/>
                </a:solidFill>
                <a:latin typeface="+mn-lt"/>
                <a:ea typeface="+mn-ea"/>
                <a:cs typeface="+mn-cs"/>
              </a:defRPr>
            </a:lvl2pPr>
            <a:lvl3pPr marL="979488" indent="-4953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3pPr>
            <a:lvl4pPr marL="1322388" indent="-430213" algn="l" defTabSz="914400" rtl="0" eaLnBrk="1" latinLnBrk="0" hangingPunct="1">
              <a:spcBef>
                <a:spcPts val="1500"/>
              </a:spcBef>
              <a:buClr>
                <a:schemeClr val="tx2"/>
              </a:buClr>
              <a:buFont typeface="Arial" pitchFamily="34" charset="0"/>
              <a:buChar char="•"/>
              <a:defRPr sz="1600" kern="1200">
                <a:solidFill>
                  <a:schemeClr val="tx1"/>
                </a:solidFill>
                <a:latin typeface="+mn-lt"/>
                <a:ea typeface="+mn-ea"/>
                <a:cs typeface="+mn-cs"/>
              </a:defRPr>
            </a:lvl4pPr>
            <a:lvl5pPr marL="1665288" indent="-12065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5pPr>
            <a:lvl6pPr marL="1399032" indent="-228600" algn="l" defTabSz="914400" rtl="0" eaLnBrk="1" latinLnBrk="0" hangingPunct="1">
              <a:spcBef>
                <a:spcPts val="1500"/>
              </a:spcBef>
              <a:buFont typeface="Arial" pitchFamily="34" charset="0"/>
              <a:buChar char="•"/>
              <a:defRPr sz="1600" kern="1200">
                <a:solidFill>
                  <a:schemeClr val="tx1"/>
                </a:solidFill>
                <a:latin typeface="+mn-lt"/>
                <a:ea typeface="+mn-ea"/>
                <a:cs typeface="+mn-cs"/>
              </a:defRPr>
            </a:lvl6pPr>
            <a:lvl7pPr marL="1627632" indent="-228600" algn="l" defTabSz="914400" rtl="0" eaLnBrk="1" latinLnBrk="0" hangingPunct="1">
              <a:spcBef>
                <a:spcPts val="1500"/>
              </a:spcBef>
              <a:buSzPct val="70000"/>
              <a:buFont typeface="Wingdings" pitchFamily="2" charset="2"/>
              <a:buChar char="p"/>
              <a:defRPr sz="1600" kern="1200" baseline="0">
                <a:solidFill>
                  <a:schemeClr val="tx1"/>
                </a:solidFill>
                <a:latin typeface="+mn-lt"/>
                <a:ea typeface="+mn-ea"/>
                <a:cs typeface="+mn-cs"/>
              </a:defRPr>
            </a:lvl7pPr>
            <a:lvl8pPr marL="1856232" indent="-228600" algn="l" defTabSz="914400" rtl="0" eaLnBrk="1" latinLnBrk="0" hangingPunct="1">
              <a:spcBef>
                <a:spcPts val="1500"/>
              </a:spcBef>
              <a:buFont typeface="Arial" pitchFamily="34" charset="0"/>
              <a:buChar char="•"/>
              <a:defRPr sz="1600" kern="1200" baseline="0">
                <a:solidFill>
                  <a:schemeClr val="tx1"/>
                </a:solidFill>
                <a:latin typeface="+mn-lt"/>
                <a:ea typeface="+mn-ea"/>
                <a:cs typeface="+mn-cs"/>
              </a:defRPr>
            </a:lvl8pPr>
            <a:lvl9pPr marL="2084832" indent="-228600" algn="l" defTabSz="914400" rtl="0" eaLnBrk="1" latinLnBrk="0" hangingPunct="1">
              <a:spcBef>
                <a:spcPts val="1500"/>
              </a:spcBef>
              <a:buSzPct val="70000"/>
              <a:buFont typeface="Wingdings" pitchFamily="2" charset="2"/>
              <a:buChar char="p"/>
              <a:defRPr sz="1600" kern="1200">
                <a:solidFill>
                  <a:schemeClr val="tx1"/>
                </a:solidFill>
                <a:latin typeface="+mn-lt"/>
                <a:ea typeface="+mn-ea"/>
                <a:cs typeface="+mn-cs"/>
              </a:defRPr>
            </a:lvl9pPr>
          </a:lstStyle>
          <a:p>
            <a:endParaRPr lang="en-US" dirty="0"/>
          </a:p>
          <a:p>
            <a:pPr>
              <a:buFont typeface="Wingdings" pitchFamily="2" charset="2"/>
              <a:buNone/>
            </a:pPr>
            <a:r>
              <a:rPr lang="en-US" sz="12800" b="1" dirty="0">
                <a:latin typeface="Cambria" pitchFamily="18" charset="0"/>
              </a:rPr>
              <a:t>The</a:t>
            </a:r>
            <a:r>
              <a:rPr lang="en-US" dirty="0"/>
              <a:t>	</a:t>
            </a:r>
            <a:endParaRPr lang="en-US" sz="3600" b="1" dirty="0">
              <a:solidFill>
                <a:srgbClr val="FFFF00"/>
              </a:solidFill>
            </a:endParaRPr>
          </a:p>
        </p:txBody>
      </p:sp>
      <p:sp>
        <p:nvSpPr>
          <p:cNvPr id="8" name="Rectangle 3"/>
          <p:cNvSpPr txBox="1">
            <a:spLocks noChangeArrowheads="1"/>
          </p:cNvSpPr>
          <p:nvPr/>
        </p:nvSpPr>
        <p:spPr>
          <a:xfrm>
            <a:off x="4114800" y="4410075"/>
            <a:ext cx="1943100" cy="990601"/>
          </a:xfrm>
          <a:prstGeom prst="rect">
            <a:avLst/>
          </a:prstGeom>
          <a:noFill/>
          <a:ln>
            <a:noFill/>
          </a:ln>
        </p:spPr>
        <p:txBody>
          <a:bodyPr vert="horz" lIns="182880" tIns="182880" rIns="182880" bIns="182880" rtlCol="0">
            <a:normAutofit fontScale="25000" lnSpcReduction="20000"/>
          </a:bodyPr>
          <a:lstStyle>
            <a:lvl1pPr marL="407988" indent="-381000" algn="l" defTabSz="914400" rtl="0" eaLnBrk="1" latinLnBrk="0" hangingPunct="1">
              <a:spcBef>
                <a:spcPts val="1500"/>
              </a:spcBef>
              <a:buSzPct val="70000"/>
              <a:buFont typeface="Wingdings" pitchFamily="2" charset="2"/>
              <a:buChar char="p"/>
              <a:defRPr sz="2000" kern="1200">
                <a:solidFill>
                  <a:schemeClr val="tx1"/>
                </a:solidFill>
                <a:latin typeface="+mn-lt"/>
                <a:ea typeface="+mn-ea"/>
                <a:cs typeface="+mn-cs"/>
              </a:defRPr>
            </a:lvl1pPr>
            <a:lvl2pPr marL="685800" indent="-430213" algn="l" defTabSz="914400" rtl="0" eaLnBrk="1" latinLnBrk="0" hangingPunct="1">
              <a:spcBef>
                <a:spcPts val="1500"/>
              </a:spcBef>
              <a:buClr>
                <a:schemeClr val="tx2"/>
              </a:buClr>
              <a:buFont typeface="Arial" pitchFamily="34" charset="0"/>
              <a:buChar char="•"/>
              <a:defRPr sz="1800" kern="1200">
                <a:solidFill>
                  <a:schemeClr val="tx1"/>
                </a:solidFill>
                <a:latin typeface="+mn-lt"/>
                <a:ea typeface="+mn-ea"/>
                <a:cs typeface="+mn-cs"/>
              </a:defRPr>
            </a:lvl2pPr>
            <a:lvl3pPr marL="979488" indent="-4953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3pPr>
            <a:lvl4pPr marL="1322388" indent="-430213" algn="l" defTabSz="914400" rtl="0" eaLnBrk="1" latinLnBrk="0" hangingPunct="1">
              <a:spcBef>
                <a:spcPts val="1500"/>
              </a:spcBef>
              <a:buClr>
                <a:schemeClr val="tx2"/>
              </a:buClr>
              <a:buFont typeface="Arial" pitchFamily="34" charset="0"/>
              <a:buChar char="•"/>
              <a:defRPr sz="1600" kern="1200">
                <a:solidFill>
                  <a:schemeClr val="tx1"/>
                </a:solidFill>
                <a:latin typeface="+mn-lt"/>
                <a:ea typeface="+mn-ea"/>
                <a:cs typeface="+mn-cs"/>
              </a:defRPr>
            </a:lvl4pPr>
            <a:lvl5pPr marL="1665288" indent="-12065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5pPr>
            <a:lvl6pPr marL="1399032" indent="-228600" algn="l" defTabSz="914400" rtl="0" eaLnBrk="1" latinLnBrk="0" hangingPunct="1">
              <a:spcBef>
                <a:spcPts val="1500"/>
              </a:spcBef>
              <a:buFont typeface="Arial" pitchFamily="34" charset="0"/>
              <a:buChar char="•"/>
              <a:defRPr sz="1600" kern="1200">
                <a:solidFill>
                  <a:schemeClr val="tx1"/>
                </a:solidFill>
                <a:latin typeface="+mn-lt"/>
                <a:ea typeface="+mn-ea"/>
                <a:cs typeface="+mn-cs"/>
              </a:defRPr>
            </a:lvl6pPr>
            <a:lvl7pPr marL="1627632" indent="-228600" algn="l" defTabSz="914400" rtl="0" eaLnBrk="1" latinLnBrk="0" hangingPunct="1">
              <a:spcBef>
                <a:spcPts val="1500"/>
              </a:spcBef>
              <a:buSzPct val="70000"/>
              <a:buFont typeface="Wingdings" pitchFamily="2" charset="2"/>
              <a:buChar char="p"/>
              <a:defRPr sz="1600" kern="1200" baseline="0">
                <a:solidFill>
                  <a:schemeClr val="tx1"/>
                </a:solidFill>
                <a:latin typeface="+mn-lt"/>
                <a:ea typeface="+mn-ea"/>
                <a:cs typeface="+mn-cs"/>
              </a:defRPr>
            </a:lvl7pPr>
            <a:lvl8pPr marL="1856232" indent="-228600" algn="l" defTabSz="914400" rtl="0" eaLnBrk="1" latinLnBrk="0" hangingPunct="1">
              <a:spcBef>
                <a:spcPts val="1500"/>
              </a:spcBef>
              <a:buFont typeface="Arial" pitchFamily="34" charset="0"/>
              <a:buChar char="•"/>
              <a:defRPr sz="1600" kern="1200" baseline="0">
                <a:solidFill>
                  <a:schemeClr val="tx1"/>
                </a:solidFill>
                <a:latin typeface="+mn-lt"/>
                <a:ea typeface="+mn-ea"/>
                <a:cs typeface="+mn-cs"/>
              </a:defRPr>
            </a:lvl8pPr>
            <a:lvl9pPr marL="2084832" indent="-228600" algn="l" defTabSz="914400" rtl="0" eaLnBrk="1" latinLnBrk="0" hangingPunct="1">
              <a:spcBef>
                <a:spcPts val="1500"/>
              </a:spcBef>
              <a:buSzPct val="70000"/>
              <a:buFont typeface="Wingdings" pitchFamily="2" charset="2"/>
              <a:buChar char="p"/>
              <a:defRPr sz="1600" kern="1200">
                <a:solidFill>
                  <a:schemeClr val="tx1"/>
                </a:solidFill>
                <a:latin typeface="+mn-lt"/>
                <a:ea typeface="+mn-ea"/>
                <a:cs typeface="+mn-cs"/>
              </a:defRPr>
            </a:lvl9pPr>
          </a:lstStyle>
          <a:p>
            <a:endParaRPr lang="en-US" dirty="0"/>
          </a:p>
          <a:p>
            <a:pPr>
              <a:buFont typeface="Wingdings" pitchFamily="2" charset="2"/>
              <a:buNone/>
            </a:pPr>
            <a:r>
              <a:rPr lang="en-US" sz="12800" b="1" dirty="0">
                <a:solidFill>
                  <a:schemeClr val="tx1">
                    <a:lumMod val="85000"/>
                    <a:lumOff val="15000"/>
                  </a:schemeClr>
                </a:solidFill>
                <a:latin typeface="Cambria" pitchFamily="18" charset="0"/>
              </a:rPr>
              <a:t>Time</a:t>
            </a:r>
            <a:r>
              <a:rPr lang="en-US" dirty="0"/>
              <a:t>	</a:t>
            </a:r>
            <a:endParaRPr lang="en-US" sz="3600" b="1" dirty="0">
              <a:solidFill>
                <a:srgbClr val="FFFF00"/>
              </a:solidFill>
            </a:endParaRPr>
          </a:p>
        </p:txBody>
      </p:sp>
      <p:sp>
        <p:nvSpPr>
          <p:cNvPr id="9" name="Rectangle 3"/>
          <p:cNvSpPr txBox="1">
            <a:spLocks noChangeArrowheads="1"/>
          </p:cNvSpPr>
          <p:nvPr/>
        </p:nvSpPr>
        <p:spPr>
          <a:xfrm>
            <a:off x="1524000" y="4191000"/>
            <a:ext cx="1981200" cy="990601"/>
          </a:xfrm>
          <a:prstGeom prst="rect">
            <a:avLst/>
          </a:prstGeom>
          <a:noFill/>
          <a:ln>
            <a:noFill/>
          </a:ln>
        </p:spPr>
        <p:txBody>
          <a:bodyPr vert="horz" lIns="182880" tIns="182880" rIns="182880" bIns="182880" rtlCol="0">
            <a:normAutofit fontScale="25000" lnSpcReduction="20000"/>
          </a:bodyPr>
          <a:lstStyle>
            <a:lvl1pPr marL="407988" indent="-381000" algn="l" defTabSz="914400" rtl="0" eaLnBrk="1" latinLnBrk="0" hangingPunct="1">
              <a:spcBef>
                <a:spcPts val="1500"/>
              </a:spcBef>
              <a:buSzPct val="70000"/>
              <a:buFont typeface="Wingdings" pitchFamily="2" charset="2"/>
              <a:buChar char="p"/>
              <a:defRPr sz="2000" kern="1200">
                <a:solidFill>
                  <a:schemeClr val="tx1"/>
                </a:solidFill>
                <a:latin typeface="+mn-lt"/>
                <a:ea typeface="+mn-ea"/>
                <a:cs typeface="+mn-cs"/>
              </a:defRPr>
            </a:lvl1pPr>
            <a:lvl2pPr marL="685800" indent="-430213" algn="l" defTabSz="914400" rtl="0" eaLnBrk="1" latinLnBrk="0" hangingPunct="1">
              <a:spcBef>
                <a:spcPts val="1500"/>
              </a:spcBef>
              <a:buClr>
                <a:schemeClr val="tx2"/>
              </a:buClr>
              <a:buFont typeface="Arial" pitchFamily="34" charset="0"/>
              <a:buChar char="•"/>
              <a:defRPr sz="1800" kern="1200">
                <a:solidFill>
                  <a:schemeClr val="tx1"/>
                </a:solidFill>
                <a:latin typeface="+mn-lt"/>
                <a:ea typeface="+mn-ea"/>
                <a:cs typeface="+mn-cs"/>
              </a:defRPr>
            </a:lvl2pPr>
            <a:lvl3pPr marL="979488" indent="-4953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3pPr>
            <a:lvl4pPr marL="1322388" indent="-430213" algn="l" defTabSz="914400" rtl="0" eaLnBrk="1" latinLnBrk="0" hangingPunct="1">
              <a:spcBef>
                <a:spcPts val="1500"/>
              </a:spcBef>
              <a:buClr>
                <a:schemeClr val="tx2"/>
              </a:buClr>
              <a:buFont typeface="Arial" pitchFamily="34" charset="0"/>
              <a:buChar char="•"/>
              <a:defRPr sz="1600" kern="1200">
                <a:solidFill>
                  <a:schemeClr val="tx1"/>
                </a:solidFill>
                <a:latin typeface="+mn-lt"/>
                <a:ea typeface="+mn-ea"/>
                <a:cs typeface="+mn-cs"/>
              </a:defRPr>
            </a:lvl4pPr>
            <a:lvl5pPr marL="1665288" indent="-12065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5pPr>
            <a:lvl6pPr marL="1399032" indent="-228600" algn="l" defTabSz="914400" rtl="0" eaLnBrk="1" latinLnBrk="0" hangingPunct="1">
              <a:spcBef>
                <a:spcPts val="1500"/>
              </a:spcBef>
              <a:buFont typeface="Arial" pitchFamily="34" charset="0"/>
              <a:buChar char="•"/>
              <a:defRPr sz="1600" kern="1200">
                <a:solidFill>
                  <a:schemeClr val="tx1"/>
                </a:solidFill>
                <a:latin typeface="+mn-lt"/>
                <a:ea typeface="+mn-ea"/>
                <a:cs typeface="+mn-cs"/>
              </a:defRPr>
            </a:lvl6pPr>
            <a:lvl7pPr marL="1627632" indent="-228600" algn="l" defTabSz="914400" rtl="0" eaLnBrk="1" latinLnBrk="0" hangingPunct="1">
              <a:spcBef>
                <a:spcPts val="1500"/>
              </a:spcBef>
              <a:buSzPct val="70000"/>
              <a:buFont typeface="Wingdings" pitchFamily="2" charset="2"/>
              <a:buChar char="p"/>
              <a:defRPr sz="1600" kern="1200" baseline="0">
                <a:solidFill>
                  <a:schemeClr val="tx1"/>
                </a:solidFill>
                <a:latin typeface="+mn-lt"/>
                <a:ea typeface="+mn-ea"/>
                <a:cs typeface="+mn-cs"/>
              </a:defRPr>
            </a:lvl7pPr>
            <a:lvl8pPr marL="1856232" indent="-228600" algn="l" defTabSz="914400" rtl="0" eaLnBrk="1" latinLnBrk="0" hangingPunct="1">
              <a:spcBef>
                <a:spcPts val="1500"/>
              </a:spcBef>
              <a:buFont typeface="Arial" pitchFamily="34" charset="0"/>
              <a:buChar char="•"/>
              <a:defRPr sz="1600" kern="1200" baseline="0">
                <a:solidFill>
                  <a:schemeClr val="tx1"/>
                </a:solidFill>
                <a:latin typeface="+mn-lt"/>
                <a:ea typeface="+mn-ea"/>
                <a:cs typeface="+mn-cs"/>
              </a:defRPr>
            </a:lvl8pPr>
            <a:lvl9pPr marL="2084832" indent="-228600" algn="l" defTabSz="914400" rtl="0" eaLnBrk="1" latinLnBrk="0" hangingPunct="1">
              <a:spcBef>
                <a:spcPts val="1500"/>
              </a:spcBef>
              <a:buSzPct val="70000"/>
              <a:buFont typeface="Wingdings" pitchFamily="2" charset="2"/>
              <a:buChar char="p"/>
              <a:defRPr sz="1600" kern="1200">
                <a:solidFill>
                  <a:schemeClr val="tx1"/>
                </a:solidFill>
                <a:latin typeface="+mn-lt"/>
                <a:ea typeface="+mn-ea"/>
                <a:cs typeface="+mn-cs"/>
              </a:defRPr>
            </a:lvl9pPr>
          </a:lstStyle>
          <a:p>
            <a:endParaRPr lang="en-US" dirty="0"/>
          </a:p>
          <a:p>
            <a:pPr>
              <a:buFont typeface="Wingdings" pitchFamily="2" charset="2"/>
              <a:buNone/>
            </a:pPr>
            <a:r>
              <a:rPr lang="en-US" sz="12800" b="1" dirty="0">
                <a:solidFill>
                  <a:schemeClr val="tx1">
                    <a:lumMod val="85000"/>
                    <a:lumOff val="15000"/>
                  </a:schemeClr>
                </a:solidFill>
                <a:latin typeface="Cambria" pitchFamily="18" charset="0"/>
              </a:rPr>
              <a:t>Today</a:t>
            </a:r>
            <a:r>
              <a:rPr lang="en-US" dirty="0"/>
              <a:t>	</a:t>
            </a:r>
            <a:endParaRPr lang="en-US" sz="3600" b="1" dirty="0">
              <a:solidFill>
                <a:srgbClr val="FFFF00"/>
              </a:solidFill>
            </a:endParaRPr>
          </a:p>
        </p:txBody>
      </p:sp>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581025" y="1905000"/>
            <a:ext cx="8534400" cy="4437063"/>
          </a:xfrm>
        </p:spPr>
        <p:txBody>
          <a:bodyPr>
            <a:noAutofit/>
          </a:bodyPr>
          <a:lstStyle/>
          <a:p>
            <a:pPr>
              <a:lnSpc>
                <a:spcPct val="150000"/>
              </a:lnSpc>
              <a:defRPr/>
            </a:pPr>
            <a:r>
              <a:rPr lang="en-US" sz="2200" b="1" dirty="0">
                <a:latin typeface="Calibri" pitchFamily="34" charset="0"/>
              </a:rPr>
              <a:t>Prescreen</a:t>
            </a:r>
          </a:p>
          <a:p>
            <a:pPr>
              <a:lnSpc>
                <a:spcPct val="150000"/>
              </a:lnSpc>
              <a:defRPr/>
            </a:pPr>
            <a:r>
              <a:rPr lang="en-US" sz="2200" b="1" dirty="0">
                <a:latin typeface="Calibri" pitchFamily="34" charset="0"/>
              </a:rPr>
              <a:t>ASSIST</a:t>
            </a:r>
          </a:p>
          <a:p>
            <a:pPr>
              <a:lnSpc>
                <a:spcPct val="150000"/>
              </a:lnSpc>
              <a:defRPr/>
            </a:pPr>
            <a:r>
              <a:rPr lang="en-US" sz="2200" b="1" dirty="0">
                <a:latin typeface="Calibri" pitchFamily="34" charset="0"/>
              </a:rPr>
              <a:t>GPRA (will be introduced separately)</a:t>
            </a:r>
          </a:p>
          <a:p>
            <a:pPr>
              <a:lnSpc>
                <a:spcPct val="150000"/>
              </a:lnSpc>
              <a:defRPr/>
            </a:pPr>
            <a:r>
              <a:rPr lang="en-US" sz="2200" b="1" dirty="0">
                <a:latin typeface="Calibri" pitchFamily="34" charset="0"/>
              </a:rPr>
              <a:t>AUDIT-C</a:t>
            </a:r>
          </a:p>
          <a:p>
            <a:pPr>
              <a:lnSpc>
                <a:spcPct val="150000"/>
              </a:lnSpc>
              <a:defRPr/>
            </a:pPr>
            <a:r>
              <a:rPr lang="en-US" sz="2200" b="1" dirty="0">
                <a:latin typeface="Calibri" pitchFamily="34" charset="0"/>
              </a:rPr>
              <a:t>Mental Health Screening Test</a:t>
            </a:r>
          </a:p>
          <a:p>
            <a:pPr>
              <a:lnSpc>
                <a:spcPct val="150000"/>
              </a:lnSpc>
              <a:defRPr/>
            </a:pPr>
            <a:r>
              <a:rPr lang="en-US" sz="2200" b="1" dirty="0">
                <a:latin typeface="Calibri" pitchFamily="34" charset="0"/>
              </a:rPr>
              <a:t>Readiness to Change  Ruler</a:t>
            </a:r>
          </a:p>
          <a:p>
            <a:pPr>
              <a:lnSpc>
                <a:spcPct val="150000"/>
              </a:lnSpc>
              <a:defRPr/>
            </a:pPr>
            <a:r>
              <a:rPr lang="en-US" sz="2200" b="1" dirty="0">
                <a:latin typeface="Calibri" pitchFamily="34" charset="0"/>
              </a:rPr>
              <a:t>ATOD Beliefs and Attitudes</a:t>
            </a:r>
          </a:p>
          <a:p>
            <a:pPr>
              <a:lnSpc>
                <a:spcPct val="150000"/>
              </a:lnSpc>
              <a:defRPr/>
            </a:pPr>
            <a:r>
              <a:rPr lang="en-US" sz="2200" b="1" dirty="0">
                <a:latin typeface="Calibri" pitchFamily="34" charset="0"/>
              </a:rPr>
              <a:t>Patient Satisfaction Survey</a:t>
            </a:r>
          </a:p>
        </p:txBody>
      </p:sp>
      <p:sp>
        <p:nvSpPr>
          <p:cNvPr id="15362" name="Title 1"/>
          <p:cNvSpPr>
            <a:spLocks noGrp="1"/>
          </p:cNvSpPr>
          <p:nvPr>
            <p:ph type="title"/>
          </p:nvPr>
        </p:nvSpPr>
        <p:spPr>
          <a:xfrm>
            <a:off x="533400" y="457200"/>
            <a:ext cx="8107680" cy="905435"/>
          </a:xfrm>
        </p:spPr>
        <p:txBody>
          <a:bodyPr/>
          <a:lstStyle/>
          <a:p>
            <a:pPr eaLnBrk="1" hangingPunct="1"/>
            <a:r>
              <a:rPr lang="en-US" b="1" dirty="0">
                <a:solidFill>
                  <a:schemeClr val="tx2"/>
                </a:solidFill>
                <a:latin typeface="Cambria" pitchFamily="18" charset="0"/>
              </a:rPr>
              <a:t>The Instruments used for MOSBIRT</a:t>
            </a:r>
          </a:p>
        </p:txBody>
      </p:sp>
    </p:spTree>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62000" y="457200"/>
            <a:ext cx="7756263" cy="1054250"/>
          </a:xfrm>
        </p:spPr>
        <p:txBody>
          <a:bodyPr/>
          <a:lstStyle/>
          <a:p>
            <a:pPr eaLnBrk="1" hangingPunct="1"/>
            <a:r>
              <a:rPr lang="en-US" b="1" dirty="0">
                <a:solidFill>
                  <a:schemeClr val="tx2"/>
                </a:solidFill>
                <a:latin typeface="Cambria" pitchFamily="18" charset="0"/>
              </a:rPr>
              <a:t>Prescreen</a:t>
            </a:r>
          </a:p>
        </p:txBody>
      </p:sp>
      <p:sp>
        <p:nvSpPr>
          <p:cNvPr id="16387" name="Content Placeholder 2"/>
          <p:cNvSpPr>
            <a:spLocks noGrp="1"/>
          </p:cNvSpPr>
          <p:nvPr>
            <p:ph idx="4294967295"/>
          </p:nvPr>
        </p:nvSpPr>
        <p:spPr>
          <a:xfrm>
            <a:off x="381000" y="2438400"/>
            <a:ext cx="8915400" cy="3778250"/>
          </a:xfrm>
        </p:spPr>
        <p:txBody>
          <a:bodyPr>
            <a:noAutofit/>
          </a:bodyPr>
          <a:lstStyle/>
          <a:p>
            <a:pPr marL="369887" indent="-342900">
              <a:spcAft>
                <a:spcPts val="600"/>
              </a:spcAft>
            </a:pPr>
            <a:r>
              <a:rPr lang="en-US" b="1" dirty="0">
                <a:latin typeface="Calibri" pitchFamily="34" charset="0"/>
              </a:rPr>
              <a:t>A total of 5 questions regarding the use of tobacco, alcohol, and drugs.</a:t>
            </a:r>
          </a:p>
          <a:p>
            <a:pPr marL="369887" indent="-342900">
              <a:spcAft>
                <a:spcPts val="600"/>
              </a:spcAft>
            </a:pPr>
            <a:r>
              <a:rPr lang="en-US" b="1" dirty="0">
                <a:latin typeface="Calibri" pitchFamily="34" charset="0"/>
              </a:rPr>
              <a:t>Drugs include prescription drugs for other purposes. </a:t>
            </a:r>
          </a:p>
          <a:p>
            <a:pPr marL="369887" indent="-342900">
              <a:spcAft>
                <a:spcPts val="600"/>
              </a:spcAft>
            </a:pPr>
            <a:r>
              <a:rPr lang="en-US" b="1" dirty="0">
                <a:latin typeface="Calibri" pitchFamily="34" charset="0"/>
              </a:rPr>
              <a:t>A different criteria for male and female patients regarding alcohol use. </a:t>
            </a:r>
          </a:p>
          <a:p>
            <a:pPr marL="369887" indent="-342900">
              <a:spcAft>
                <a:spcPts val="600"/>
              </a:spcAft>
            </a:pPr>
            <a:r>
              <a:rPr lang="en-US" b="1" dirty="0">
                <a:latin typeface="Calibri" pitchFamily="34" charset="0"/>
              </a:rPr>
              <a:t>Administered by medical staff at some sites.</a:t>
            </a:r>
          </a:p>
          <a:p>
            <a:pPr marL="369887" indent="-342900">
              <a:spcAft>
                <a:spcPts val="600"/>
              </a:spcAft>
            </a:pPr>
            <a:r>
              <a:rPr lang="en-US" b="1" dirty="0">
                <a:latin typeface="Calibri" pitchFamily="34" charset="0"/>
              </a:rPr>
              <a:t>One YES in item 2 thru 5 means that the patient requires a full screening – ASSIST &amp; Appropriate GPRA Sections</a:t>
            </a:r>
          </a:p>
        </p:txBody>
      </p:sp>
    </p:spTree>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066800" y="152400"/>
            <a:ext cx="7696200" cy="758825"/>
          </a:xfrm>
        </p:spPr>
        <p:txBody>
          <a:bodyPr/>
          <a:lstStyle/>
          <a:p>
            <a:pPr eaLnBrk="1" hangingPunct="1"/>
            <a:r>
              <a:rPr lang="en-US" b="1" dirty="0">
                <a:solidFill>
                  <a:schemeClr val="tx2"/>
                </a:solidFill>
                <a:latin typeface="Cambria" pitchFamily="18" charset="0"/>
              </a:rPr>
              <a:t>Prescreen</a:t>
            </a:r>
          </a:p>
        </p:txBody>
      </p:sp>
      <p:pic>
        <p:nvPicPr>
          <p:cNvPr id="2" name="Picture 2" descr="\\Mimhfp\sbirt\IS\eSBIRT\Images\PreScre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66638"/>
            <a:ext cx="6934200" cy="5738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4294967295"/>
          </p:nvPr>
        </p:nvSpPr>
        <p:spPr>
          <a:xfrm>
            <a:off x="228600" y="1733550"/>
            <a:ext cx="8763000" cy="5105400"/>
          </a:xfrm>
        </p:spPr>
        <p:txBody>
          <a:bodyPr>
            <a:noAutofit/>
          </a:bodyPr>
          <a:lstStyle/>
          <a:p>
            <a:pPr>
              <a:lnSpc>
                <a:spcPct val="150000"/>
              </a:lnSpc>
              <a:defRPr/>
            </a:pPr>
            <a:r>
              <a:rPr lang="en-US" sz="2200" b="1" dirty="0">
                <a:latin typeface="Calibri" pitchFamily="34" charset="0"/>
              </a:rPr>
              <a:t>The WHO </a:t>
            </a:r>
            <a:r>
              <a:rPr lang="en-US" sz="2200" b="1" dirty="0">
                <a:solidFill>
                  <a:schemeClr val="accent1"/>
                </a:solidFill>
                <a:latin typeface="Calibri" pitchFamily="34" charset="0"/>
              </a:rPr>
              <a:t>A</a:t>
            </a:r>
            <a:r>
              <a:rPr lang="en-US" sz="2200" b="1" dirty="0">
                <a:latin typeface="Calibri" pitchFamily="34" charset="0"/>
              </a:rPr>
              <a:t>lcohol, </a:t>
            </a:r>
            <a:r>
              <a:rPr lang="en-US" sz="2200" b="1" dirty="0">
                <a:solidFill>
                  <a:schemeClr val="accent1"/>
                </a:solidFill>
                <a:latin typeface="Calibri" pitchFamily="34" charset="0"/>
              </a:rPr>
              <a:t>S</a:t>
            </a:r>
            <a:r>
              <a:rPr lang="en-US" sz="2200" b="1" dirty="0">
                <a:latin typeface="Calibri" pitchFamily="34" charset="0"/>
              </a:rPr>
              <a:t>moking, and</a:t>
            </a:r>
            <a:r>
              <a:rPr lang="en-US" sz="2200" b="1" dirty="0">
                <a:solidFill>
                  <a:srgbClr val="FFFF00"/>
                </a:solidFill>
                <a:latin typeface="Calibri" pitchFamily="34" charset="0"/>
              </a:rPr>
              <a:t> </a:t>
            </a:r>
            <a:r>
              <a:rPr lang="en-US" sz="2200" b="1" dirty="0">
                <a:solidFill>
                  <a:schemeClr val="accent1"/>
                </a:solidFill>
                <a:latin typeface="Calibri" pitchFamily="34" charset="0"/>
              </a:rPr>
              <a:t>S</a:t>
            </a:r>
            <a:r>
              <a:rPr lang="en-US" sz="2200" b="1" dirty="0">
                <a:latin typeface="Calibri" pitchFamily="34" charset="0"/>
              </a:rPr>
              <a:t>ubstance </a:t>
            </a:r>
            <a:r>
              <a:rPr lang="en-US" sz="2200" b="1" dirty="0">
                <a:solidFill>
                  <a:schemeClr val="accent1"/>
                </a:solidFill>
                <a:latin typeface="Calibri" pitchFamily="34" charset="0"/>
              </a:rPr>
              <a:t>I</a:t>
            </a:r>
            <a:r>
              <a:rPr lang="en-US" sz="2200" b="1" dirty="0">
                <a:latin typeface="Calibri" pitchFamily="34" charset="0"/>
              </a:rPr>
              <a:t>nvolvement </a:t>
            </a:r>
            <a:r>
              <a:rPr lang="en-US" sz="2200" b="1" dirty="0">
                <a:solidFill>
                  <a:schemeClr val="accent1"/>
                </a:solidFill>
                <a:latin typeface="Calibri" pitchFamily="34" charset="0"/>
              </a:rPr>
              <a:t>S</a:t>
            </a:r>
            <a:r>
              <a:rPr lang="en-US" sz="2200" b="1" dirty="0">
                <a:latin typeface="Calibri" pitchFamily="34" charset="0"/>
              </a:rPr>
              <a:t>creening </a:t>
            </a:r>
            <a:r>
              <a:rPr lang="en-US" sz="2200" b="1" dirty="0">
                <a:solidFill>
                  <a:schemeClr val="accent1"/>
                </a:solidFill>
                <a:latin typeface="Calibri" pitchFamily="34" charset="0"/>
              </a:rPr>
              <a:t>T</a:t>
            </a:r>
            <a:r>
              <a:rPr lang="en-US" sz="2200" b="1" dirty="0">
                <a:latin typeface="Calibri" pitchFamily="34" charset="0"/>
              </a:rPr>
              <a:t>est</a:t>
            </a:r>
          </a:p>
          <a:p>
            <a:pPr>
              <a:lnSpc>
                <a:spcPct val="150000"/>
              </a:lnSpc>
              <a:defRPr/>
            </a:pPr>
            <a:r>
              <a:rPr lang="en-US" sz="2200" b="1" dirty="0">
                <a:latin typeface="Calibri" pitchFamily="34" charset="0"/>
              </a:rPr>
              <a:t>The full screening test in MOSBIRT</a:t>
            </a:r>
          </a:p>
          <a:p>
            <a:pPr>
              <a:lnSpc>
                <a:spcPct val="150000"/>
              </a:lnSpc>
              <a:defRPr/>
            </a:pPr>
            <a:r>
              <a:rPr lang="en-US" sz="2200" b="1" dirty="0">
                <a:latin typeface="Calibri" pitchFamily="34" charset="0"/>
              </a:rPr>
              <a:t>8 questions covering 10 main substance groups</a:t>
            </a:r>
          </a:p>
          <a:p>
            <a:pPr>
              <a:lnSpc>
                <a:spcPct val="150000"/>
              </a:lnSpc>
              <a:defRPr/>
            </a:pPr>
            <a:r>
              <a:rPr lang="en-US" sz="2200" b="1" dirty="0">
                <a:latin typeface="Calibri" pitchFamily="34" charset="0"/>
              </a:rPr>
              <a:t>Total scores are calculated with items 2 through 7 for each substance group endorsed</a:t>
            </a:r>
          </a:p>
          <a:p>
            <a:pPr>
              <a:lnSpc>
                <a:spcPct val="150000"/>
              </a:lnSpc>
              <a:defRPr/>
            </a:pPr>
            <a:r>
              <a:rPr lang="en-US" sz="2200" b="1" dirty="0">
                <a:latin typeface="Calibri" pitchFamily="34" charset="0"/>
              </a:rPr>
              <a:t>The level of treatment is determined by total scores</a:t>
            </a:r>
          </a:p>
          <a:p>
            <a:pPr>
              <a:lnSpc>
                <a:spcPct val="150000"/>
              </a:lnSpc>
              <a:defRPr/>
            </a:pPr>
            <a:r>
              <a:rPr lang="en-US" sz="2200" b="1" dirty="0">
                <a:latin typeface="Calibri" pitchFamily="34" charset="0"/>
              </a:rPr>
              <a:t>The Alcohol and Drug Scores are recorded in GPRA section A</a:t>
            </a:r>
          </a:p>
        </p:txBody>
      </p:sp>
      <p:sp>
        <p:nvSpPr>
          <p:cNvPr id="17410" name="Title 1"/>
          <p:cNvSpPr>
            <a:spLocks noGrp="1"/>
          </p:cNvSpPr>
          <p:nvPr>
            <p:ph type="title" idx="4294967295"/>
          </p:nvPr>
        </p:nvSpPr>
        <p:spPr>
          <a:xfrm>
            <a:off x="304800" y="228600"/>
            <a:ext cx="7696200" cy="758825"/>
          </a:xfrm>
        </p:spPr>
        <p:txBody>
          <a:bodyPr/>
          <a:lstStyle/>
          <a:p>
            <a:pPr eaLnBrk="1" hangingPunct="1"/>
            <a:r>
              <a:rPr lang="en-US" b="1" dirty="0">
                <a:solidFill>
                  <a:schemeClr val="tx2"/>
                </a:solidFill>
                <a:latin typeface="Cambria" pitchFamily="18" charset="0"/>
              </a:rPr>
              <a:t>ASSIST</a:t>
            </a:r>
          </a:p>
        </p:txBody>
      </p:sp>
      <p:pic>
        <p:nvPicPr>
          <p:cNvPr id="17413" name="Picture 5" descr="C:\Documents and Settings\adkinsr\Local Settings\Temporary Internet Files\Content.IE5\48DZMS9F\MCSY01345_0000[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629400" y="152400"/>
            <a:ext cx="1677010" cy="1590142"/>
          </a:xfrm>
          <a:prstGeom prst="rect">
            <a:avLst/>
          </a:prstGeom>
          <a:noFill/>
        </p:spPr>
      </p:pic>
    </p:spTree>
    <p:extLst>
      <p:ext uri="{BB962C8B-B14F-4D97-AF65-F5344CB8AC3E}">
        <p14:creationId xmlns:p14="http://schemas.microsoft.com/office/powerpoint/2010/main" val="2232741618"/>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7"/>
          <p:cNvSpPr>
            <a:spLocks noGrp="1"/>
          </p:cNvSpPr>
          <p:nvPr>
            <p:ph idx="1"/>
          </p:nvPr>
        </p:nvSpPr>
        <p:spPr>
          <a:xfrm>
            <a:off x="1295400" y="1524000"/>
            <a:ext cx="7223760" cy="4235823"/>
          </a:xfrm>
        </p:spPr>
        <p:txBody>
          <a:bodyPr/>
          <a:lstStyle/>
          <a:p>
            <a:pPr marL="466725" indent="-439738">
              <a:spcAft>
                <a:spcPts val="600"/>
              </a:spcAft>
              <a:buFont typeface="Wingdings" pitchFamily="2" charset="2"/>
              <a:buChar char="v"/>
            </a:pPr>
            <a:r>
              <a:rPr lang="en-US" sz="2800" b="1" dirty="0">
                <a:latin typeface="Calibri" pitchFamily="34" charset="0"/>
              </a:rPr>
              <a:t>Criteria for the level of treatment</a:t>
            </a:r>
          </a:p>
          <a:p>
            <a:pPr eaLnBrk="1" hangingPunct="1">
              <a:buFont typeface="Wingdings 2" pitchFamily="18" charset="2"/>
              <a:buNone/>
            </a:pPr>
            <a:endParaRPr lang="en-US" dirty="0"/>
          </a:p>
        </p:txBody>
      </p:sp>
      <p:sp>
        <p:nvSpPr>
          <p:cNvPr id="18434" name="Title 1"/>
          <p:cNvSpPr>
            <a:spLocks noGrp="1"/>
          </p:cNvSpPr>
          <p:nvPr>
            <p:ph type="title"/>
          </p:nvPr>
        </p:nvSpPr>
        <p:spPr/>
        <p:txBody>
          <a:bodyPr/>
          <a:lstStyle/>
          <a:p>
            <a:r>
              <a:rPr lang="en-US" b="1" dirty="0">
                <a:solidFill>
                  <a:schemeClr val="tx2"/>
                </a:solidFill>
                <a:latin typeface="Cambria" pitchFamily="18" charset="0"/>
              </a:rPr>
              <a:t>A.S.S.I.S.T. (cont.)</a:t>
            </a:r>
          </a:p>
        </p:txBody>
      </p:sp>
      <p:graphicFrame>
        <p:nvGraphicFramePr>
          <p:cNvPr id="9" name="Content Placeholder 3"/>
          <p:cNvGraphicFramePr>
            <a:graphicFrameLocks noGrp="1"/>
          </p:cNvGraphicFramePr>
          <p:nvPr/>
        </p:nvGraphicFramePr>
        <p:xfrm>
          <a:off x="609600" y="2438400"/>
          <a:ext cx="8229600" cy="3212465"/>
        </p:xfrm>
        <a:graphic>
          <a:graphicData uri="http://schemas.openxmlformats.org/drawingml/2006/table">
            <a:tbl>
              <a:tblPr/>
              <a:tblGrid>
                <a:gridCol w="31242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6096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Calibri" pitchFamily="34" charset="0"/>
                          <a:ea typeface="Malgun Gothic" pitchFamily="34" charset="-127"/>
                          <a:cs typeface="Times New Roman" pitchFamily="18" charset="0"/>
                        </a:rPr>
                        <a:t>ASSIST Total Scores</a:t>
                      </a:r>
                      <a:endParaRPr kumimoji="0" lang="en-US" sz="2000" b="1" i="0" u="none" strike="noStrike" cap="none" normalizeH="0" baseline="0" dirty="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Calibri" pitchFamily="34" charset="0"/>
                          <a:ea typeface="Malgun Gothic" pitchFamily="34" charset="-127"/>
                          <a:cs typeface="Times New Roman" pitchFamily="18" charset="0"/>
                        </a:rPr>
                        <a:t>The Level of Risk</a:t>
                      </a:r>
                      <a:endParaRPr kumimoji="0" lang="en-US" sz="20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Calibri" pitchFamily="34" charset="0"/>
                          <a:ea typeface="Malgun Gothic" pitchFamily="34" charset="-127"/>
                          <a:cs typeface="Times New Roman" pitchFamily="18" charset="0"/>
                        </a:rPr>
                        <a:t>Treatment</a:t>
                      </a:r>
                      <a:endParaRPr kumimoji="0" lang="en-US" sz="20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ea typeface="Malgun Gothic" pitchFamily="34" charset="-127"/>
                          <a:cs typeface="Times New Roman" pitchFamily="18" charset="0"/>
                        </a:rPr>
                        <a:t>0-10 for Alcohol</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ea typeface="Malgun Gothic" pitchFamily="34" charset="-127"/>
                          <a:cs typeface="Times New Roman" pitchFamily="18" charset="0"/>
                        </a:rPr>
                        <a:t>0-3 for Drugs</a:t>
                      </a:r>
                      <a:endParaRPr kumimoji="0" lang="en-US" sz="20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5E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Malgun Gothic" pitchFamily="34" charset="-127"/>
                          <a:cs typeface="Times New Roman" pitchFamily="18" charset="0"/>
                        </a:rPr>
                        <a:t>Low risk</a:t>
                      </a:r>
                      <a:endParaRPr kumimoji="0" lang="en-US"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5E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ea typeface="Malgun Gothic" pitchFamily="34" charset="-127"/>
                          <a:cs typeface="Times New Roman" pitchFamily="18" charset="0"/>
                        </a:rPr>
                        <a:t>No Treatment</a:t>
                      </a:r>
                      <a:endParaRPr kumimoji="0" lang="en-US" sz="20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5E4"/>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ea typeface="Malgun Gothic" pitchFamily="34" charset="-127"/>
                          <a:cs typeface="Times New Roman" pitchFamily="18" charset="0"/>
                        </a:rPr>
                        <a:t>11-19 for Alcohol</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ea typeface="Malgun Gothic" pitchFamily="34" charset="-127"/>
                          <a:cs typeface="Times New Roman" pitchFamily="18" charset="0"/>
                        </a:rPr>
                        <a:t>4-19 for Drugs</a:t>
                      </a:r>
                      <a:endParaRPr kumimoji="0" lang="en-US" sz="20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3F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ea typeface="Malgun Gothic" pitchFamily="34" charset="-127"/>
                          <a:cs typeface="Times New Roman" pitchFamily="18" charset="0"/>
                        </a:rPr>
                        <a:t>Low moderate risk</a:t>
                      </a:r>
                      <a:endParaRPr kumimoji="0" lang="en-US" sz="20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3F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ea typeface="Malgun Gothic" pitchFamily="34" charset="-127"/>
                          <a:cs typeface="Times New Roman" pitchFamily="18" charset="0"/>
                        </a:rPr>
                        <a:t>Brief Education</a:t>
                      </a:r>
                      <a:endParaRPr kumimoji="0" lang="en-US" sz="20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3F2"/>
                    </a:solidFill>
                  </a:tcPr>
                </a:tc>
                <a:extLst>
                  <a:ext uri="{0D108BD9-81ED-4DB2-BD59-A6C34878D82A}">
                    <a16:rowId xmlns:a16="http://schemas.microsoft.com/office/drawing/2014/main" val="10002"/>
                  </a:ext>
                </a:extLst>
              </a:tr>
              <a:tr h="5302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ea typeface="Malgun Gothic" pitchFamily="34" charset="-127"/>
                          <a:cs typeface="Times New Roman" pitchFamily="18" charset="0"/>
                        </a:rPr>
                        <a:t>20-26 for Any Substance</a:t>
                      </a:r>
                      <a:endParaRPr kumimoji="0" lang="en-US" sz="20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5E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ea typeface="Malgun Gothic" pitchFamily="34" charset="-127"/>
                          <a:cs typeface="Times New Roman" pitchFamily="18" charset="0"/>
                        </a:rPr>
                        <a:t>High moderate risk</a:t>
                      </a:r>
                      <a:endParaRPr kumimoji="0" lang="en-US" sz="20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5E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ea typeface="Malgun Gothic" pitchFamily="34" charset="-127"/>
                          <a:cs typeface="Times New Roman" pitchFamily="18" charset="0"/>
                        </a:rPr>
                        <a:t>Brief Coaching</a:t>
                      </a:r>
                      <a:endParaRPr kumimoji="0" lang="en-US" sz="20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5E4"/>
                    </a:solidFill>
                  </a:tcPr>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ea typeface="Malgun Gothic" pitchFamily="34" charset="-127"/>
                          <a:cs typeface="Times New Roman" pitchFamily="18" charset="0"/>
                        </a:rPr>
                        <a:t>27 + for Any Substance</a:t>
                      </a:r>
                      <a:endParaRPr kumimoji="0" lang="en-US" sz="20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3F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ea typeface="Malgun Gothic" pitchFamily="34" charset="-127"/>
                          <a:cs typeface="Times New Roman" pitchFamily="18" charset="0"/>
                        </a:rPr>
                        <a:t>High risk</a:t>
                      </a:r>
                      <a:endParaRPr kumimoji="0" lang="en-US" sz="20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3F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Malgun Gothic" pitchFamily="34" charset="-127"/>
                          <a:cs typeface="Times New Roman" pitchFamily="18" charset="0"/>
                        </a:rPr>
                        <a:t>Referral to Treatment</a:t>
                      </a:r>
                      <a:endParaRPr kumimoji="0" lang="en-US"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3F2"/>
                    </a:solidFill>
                  </a:tcPr>
                </a:tc>
                <a:extLst>
                  <a:ext uri="{0D108BD9-81ED-4DB2-BD59-A6C34878D82A}">
                    <a16:rowId xmlns:a16="http://schemas.microsoft.com/office/drawing/2014/main" val="10004"/>
                  </a:ext>
                </a:extLst>
              </a:tr>
            </a:tbl>
          </a:graphicData>
        </a:graphic>
      </p:graphicFrame>
    </p:spTree>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381000" y="2362200"/>
            <a:ext cx="8534400" cy="3931023"/>
          </a:xfrm>
        </p:spPr>
        <p:txBody>
          <a:bodyPr>
            <a:normAutofit/>
          </a:bodyPr>
          <a:lstStyle/>
          <a:p>
            <a:pPr marL="484188" indent="-457200"/>
            <a:r>
              <a:rPr lang="en-US" sz="3000" dirty="0">
                <a:latin typeface="Calibri" pitchFamily="34" charset="0"/>
              </a:rPr>
              <a:t>GPRA = Government Performance and Results Act</a:t>
            </a:r>
          </a:p>
          <a:p>
            <a:pPr marL="484188" indent="-457200"/>
            <a:r>
              <a:rPr lang="en-US" sz="3000" dirty="0">
                <a:latin typeface="Calibri" pitchFamily="34" charset="0"/>
              </a:rPr>
              <a:t>Is a federal law enacted in 1993.</a:t>
            </a:r>
          </a:p>
          <a:p>
            <a:pPr marL="484188" indent="-457200"/>
            <a:r>
              <a:rPr lang="en-US" sz="3000" dirty="0">
                <a:latin typeface="Calibri" pitchFamily="34" charset="0"/>
              </a:rPr>
              <a:t>Shows Congress how the MOSBIRT is performing based on a set of specific measures.</a:t>
            </a:r>
          </a:p>
          <a:p>
            <a:pPr marL="484188" indent="-457200"/>
            <a:r>
              <a:rPr lang="en-US" sz="3000" dirty="0">
                <a:latin typeface="Calibri" pitchFamily="34" charset="0"/>
              </a:rPr>
              <a:t>Information that is reported to Congress must be backed up by a data supported audit trail that can be verified and validated.</a:t>
            </a:r>
          </a:p>
          <a:p>
            <a:endParaRPr lang="en-US" dirty="0"/>
          </a:p>
        </p:txBody>
      </p:sp>
      <p:sp>
        <p:nvSpPr>
          <p:cNvPr id="14338" name="Title 1"/>
          <p:cNvSpPr>
            <a:spLocks noGrp="1"/>
          </p:cNvSpPr>
          <p:nvPr>
            <p:ph type="title"/>
          </p:nvPr>
        </p:nvSpPr>
        <p:spPr/>
        <p:txBody>
          <a:bodyPr/>
          <a:lstStyle/>
          <a:p>
            <a:r>
              <a:rPr lang="en-US" sz="4800" b="1" dirty="0">
                <a:latin typeface="Cambria" pitchFamily="18" charset="0"/>
                <a:ea typeface="Cambria Math" pitchFamily="18" charset="0"/>
              </a:rPr>
              <a:t>What is GPRA?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04800" y="2238375"/>
            <a:ext cx="8656638" cy="4648200"/>
          </a:xfrm>
        </p:spPr>
        <p:txBody>
          <a:bodyPr>
            <a:normAutofit/>
          </a:bodyPr>
          <a:lstStyle/>
          <a:p>
            <a:pPr marL="484188" indent="-457200">
              <a:lnSpc>
                <a:spcPct val="80000"/>
              </a:lnSpc>
            </a:pPr>
            <a:r>
              <a:rPr lang="en-US" sz="3200" dirty="0">
                <a:latin typeface="Calibri" pitchFamily="34" charset="0"/>
              </a:rPr>
              <a:t>Requires all SAMHSA projects providing services to individuals to collect a uniform set of data elements at intake to services and 6 months post intake on 10% of those receiving services</a:t>
            </a:r>
          </a:p>
          <a:p>
            <a:pPr marL="484188" indent="-457200">
              <a:lnSpc>
                <a:spcPct val="80000"/>
              </a:lnSpc>
            </a:pPr>
            <a:endParaRPr lang="en-US" sz="3200" dirty="0">
              <a:latin typeface="Calibri" pitchFamily="34" charset="0"/>
            </a:endParaRPr>
          </a:p>
          <a:p>
            <a:pPr marL="484188" indent="-457200">
              <a:lnSpc>
                <a:spcPct val="80000"/>
              </a:lnSpc>
            </a:pPr>
            <a:r>
              <a:rPr lang="en-US" sz="3200" dirty="0">
                <a:latin typeface="Calibri" pitchFamily="34" charset="0"/>
              </a:rPr>
              <a:t>We must obtain 80% follow-up rate on random sample of those receiving services</a:t>
            </a:r>
          </a:p>
          <a:p>
            <a:pPr marL="407988" indent="-381000">
              <a:lnSpc>
                <a:spcPct val="80000"/>
              </a:lnSpc>
              <a:buClr>
                <a:schemeClr val="tx1"/>
              </a:buClr>
              <a:buFont typeface="Wingdings" pitchFamily="2" charset="2"/>
              <a:buChar char="v"/>
            </a:pPr>
            <a:endParaRPr lang="en-US" sz="3200" dirty="0">
              <a:latin typeface="Calibri" pitchFamily="34" charset="0"/>
            </a:endParaRPr>
          </a:p>
        </p:txBody>
      </p:sp>
      <p:sp>
        <p:nvSpPr>
          <p:cNvPr id="15362" name="Title 1"/>
          <p:cNvSpPr>
            <a:spLocks noGrp="1"/>
          </p:cNvSpPr>
          <p:nvPr>
            <p:ph type="title"/>
          </p:nvPr>
        </p:nvSpPr>
        <p:spPr>
          <a:xfrm>
            <a:off x="304800" y="228600"/>
            <a:ext cx="8679180" cy="1143000"/>
          </a:xfrm>
        </p:spPr>
        <p:txBody>
          <a:bodyPr/>
          <a:lstStyle/>
          <a:p>
            <a:r>
              <a:rPr lang="en-US" sz="4800" b="1" dirty="0">
                <a:latin typeface="Cambria" pitchFamily="18" charset="0"/>
                <a:ea typeface="Cambria Math" pitchFamily="18" charset="0"/>
              </a:rPr>
              <a:t>What Does This Mean for MOSBIRT?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533400" y="2133600"/>
            <a:ext cx="8763000" cy="2895600"/>
          </a:xfrm>
        </p:spPr>
        <p:txBody>
          <a:bodyPr>
            <a:noAutofit/>
          </a:bodyPr>
          <a:lstStyle/>
          <a:p>
            <a:pPr marL="369888" indent="-342900">
              <a:lnSpc>
                <a:spcPct val="80000"/>
              </a:lnSpc>
              <a:spcAft>
                <a:spcPts val="1200"/>
              </a:spcAft>
            </a:pPr>
            <a:r>
              <a:rPr lang="en-US" sz="2000" dirty="0">
                <a:latin typeface="Calibri" pitchFamily="34" charset="0"/>
              </a:rPr>
              <a:t>Questions in the tool must be asked as written</a:t>
            </a:r>
          </a:p>
          <a:p>
            <a:pPr marL="724218" lvl="1" indent="-285750">
              <a:lnSpc>
                <a:spcPct val="80000"/>
              </a:lnSpc>
              <a:spcAft>
                <a:spcPts val="1200"/>
              </a:spcAft>
            </a:pPr>
            <a:r>
              <a:rPr lang="en-US" sz="1800" dirty="0">
                <a:latin typeface="Calibri" pitchFamily="34" charset="0"/>
              </a:rPr>
              <a:t>Do not assume any answer—ask all questions</a:t>
            </a:r>
          </a:p>
          <a:p>
            <a:pPr marL="724218" lvl="1" indent="-285750">
              <a:lnSpc>
                <a:spcPct val="80000"/>
              </a:lnSpc>
              <a:spcAft>
                <a:spcPts val="1200"/>
              </a:spcAft>
            </a:pPr>
            <a:r>
              <a:rPr lang="en-US" sz="1800" dirty="0">
                <a:latin typeface="Calibri" pitchFamily="34" charset="0"/>
              </a:rPr>
              <a:t>Record answer given by patient</a:t>
            </a:r>
          </a:p>
          <a:p>
            <a:pPr marL="369888" indent="-342900">
              <a:lnSpc>
                <a:spcPct val="80000"/>
              </a:lnSpc>
              <a:spcAft>
                <a:spcPts val="1200"/>
              </a:spcAft>
            </a:pPr>
            <a:r>
              <a:rPr lang="en-US" sz="2000" dirty="0">
                <a:latin typeface="Calibri" pitchFamily="34" charset="0"/>
              </a:rPr>
              <a:t>The tool is used for program reporting only</a:t>
            </a:r>
          </a:p>
          <a:p>
            <a:pPr marL="369888" indent="-342900">
              <a:lnSpc>
                <a:spcPct val="80000"/>
              </a:lnSpc>
              <a:spcAft>
                <a:spcPts val="1200"/>
              </a:spcAft>
            </a:pPr>
            <a:r>
              <a:rPr lang="en-US" sz="2000" dirty="0">
                <a:latin typeface="Calibri" pitchFamily="34" charset="0"/>
              </a:rPr>
              <a:t>No patient-identifying information is collected or reported</a:t>
            </a:r>
          </a:p>
          <a:p>
            <a:pPr marL="369888" indent="-342900">
              <a:lnSpc>
                <a:spcPct val="80000"/>
              </a:lnSpc>
              <a:spcAft>
                <a:spcPts val="1200"/>
              </a:spcAft>
            </a:pPr>
            <a:r>
              <a:rPr lang="en-US" sz="2000" dirty="0">
                <a:latin typeface="Calibri" pitchFamily="34" charset="0"/>
              </a:rPr>
              <a:t>Read </a:t>
            </a:r>
            <a:r>
              <a:rPr lang="en-US" sz="2000" b="1" dirty="0">
                <a:latin typeface="Calibri" pitchFamily="34" charset="0"/>
              </a:rPr>
              <a:t>ALL</a:t>
            </a:r>
            <a:r>
              <a:rPr lang="en-US" sz="2000" dirty="0">
                <a:latin typeface="Calibri" pitchFamily="34" charset="0"/>
              </a:rPr>
              <a:t> response sets in lower cased font</a:t>
            </a:r>
          </a:p>
          <a:p>
            <a:pPr marL="369888" indent="-342900">
              <a:lnSpc>
                <a:spcPct val="80000"/>
              </a:lnSpc>
              <a:spcAft>
                <a:spcPts val="1200"/>
              </a:spcAft>
            </a:pPr>
            <a:r>
              <a:rPr lang="en-US" sz="2000" dirty="0">
                <a:latin typeface="Calibri" pitchFamily="34" charset="0"/>
              </a:rPr>
              <a:t>Response sets in upper case font should </a:t>
            </a:r>
            <a:r>
              <a:rPr lang="en-US" sz="2000" b="1" dirty="0">
                <a:latin typeface="Calibri" pitchFamily="34" charset="0"/>
              </a:rPr>
              <a:t>NOT</a:t>
            </a:r>
            <a:r>
              <a:rPr lang="en-US" sz="2000" dirty="0">
                <a:latin typeface="Calibri" pitchFamily="34" charset="0"/>
              </a:rPr>
              <a:t> be read</a:t>
            </a:r>
          </a:p>
          <a:p>
            <a:pPr marL="724218" lvl="1" indent="-285750">
              <a:lnSpc>
                <a:spcPct val="80000"/>
              </a:lnSpc>
              <a:spcAft>
                <a:spcPts val="1200"/>
              </a:spcAft>
            </a:pPr>
            <a:r>
              <a:rPr lang="en-US" sz="1800" dirty="0">
                <a:latin typeface="Calibri" pitchFamily="34" charset="0"/>
              </a:rPr>
              <a:t>Ask these questions as open-ended</a:t>
            </a:r>
          </a:p>
          <a:p>
            <a:pPr marL="724218" lvl="1" indent="-285750">
              <a:lnSpc>
                <a:spcPct val="80000"/>
              </a:lnSpc>
              <a:spcAft>
                <a:spcPts val="1200"/>
              </a:spcAft>
            </a:pPr>
            <a:r>
              <a:rPr lang="en-US" sz="1800" dirty="0">
                <a:latin typeface="Calibri" pitchFamily="34" charset="0"/>
              </a:rPr>
              <a:t>Record the response based on patient’s answer</a:t>
            </a:r>
          </a:p>
        </p:txBody>
      </p:sp>
      <p:sp>
        <p:nvSpPr>
          <p:cNvPr id="22530" name="Title 1"/>
          <p:cNvSpPr>
            <a:spLocks noGrp="1"/>
          </p:cNvSpPr>
          <p:nvPr>
            <p:ph type="title"/>
          </p:nvPr>
        </p:nvSpPr>
        <p:spPr>
          <a:xfrm>
            <a:off x="609600" y="381000"/>
            <a:ext cx="7962900" cy="990600"/>
          </a:xfrm>
        </p:spPr>
        <p:txBody>
          <a:bodyPr/>
          <a:lstStyle/>
          <a:p>
            <a:r>
              <a:rPr lang="en-US" sz="4800" b="1" dirty="0">
                <a:latin typeface="Cambria" pitchFamily="18" charset="0"/>
                <a:ea typeface="Cambria Math" pitchFamily="18" charset="0"/>
              </a:rPr>
              <a:t>How is the SBIRT GPRA Tool Used?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291">
                                            <p:txEl>
                                              <p:pRg st="6" end="6"/>
                                            </p:txEl>
                                          </p:spTgt>
                                        </p:tgtEl>
                                        <p:attrNameLst>
                                          <p:attrName>style.visibility</p:attrName>
                                        </p:attrNameLst>
                                      </p:cBhvr>
                                      <p:to>
                                        <p:strVal val="visible"/>
                                      </p:to>
                                    </p:set>
                                    <p:anim calcmode="lin" valueType="num">
                                      <p:cBhvr additive="base">
                                        <p:cTn id="43"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291">
                                            <p:txEl>
                                              <p:pRg st="7" end="7"/>
                                            </p:txEl>
                                          </p:spTgt>
                                        </p:tgtEl>
                                        <p:attrNameLst>
                                          <p:attrName>style.visibility</p:attrName>
                                        </p:attrNameLst>
                                      </p:cBhvr>
                                      <p:to>
                                        <p:strVal val="visible"/>
                                      </p:to>
                                    </p:set>
                                    <p:anim calcmode="lin" valueType="num">
                                      <p:cBhvr additive="base">
                                        <p:cTn id="49" dur="5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291">
                                            <p:txEl>
                                              <p:pRg st="8" end="8"/>
                                            </p:txEl>
                                          </p:spTgt>
                                        </p:tgtEl>
                                        <p:attrNameLst>
                                          <p:attrName>style.visibility</p:attrName>
                                        </p:attrNameLst>
                                      </p:cBhvr>
                                      <p:to>
                                        <p:strVal val="visible"/>
                                      </p:to>
                                    </p:set>
                                    <p:anim calcmode="lin" valueType="num">
                                      <p:cBhvr additive="base">
                                        <p:cTn id="55" dur="500" fill="hold"/>
                                        <p:tgtEl>
                                          <p:spTgt spid="1229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29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228600" y="1828800"/>
            <a:ext cx="8519160" cy="4648200"/>
          </a:xfrm>
        </p:spPr>
        <p:txBody>
          <a:bodyPr>
            <a:normAutofit/>
          </a:bodyPr>
          <a:lstStyle/>
          <a:p>
            <a:pPr marL="1166813" lvl="1" indent="-533400">
              <a:buFontTx/>
              <a:buNone/>
              <a:tabLst>
                <a:tab pos="1154113" algn="l"/>
              </a:tabLst>
            </a:pPr>
            <a:endParaRPr lang="en-US" sz="700" dirty="0">
              <a:latin typeface="Calibri" pitchFamily="34" charset="0"/>
            </a:endParaRPr>
          </a:p>
        </p:txBody>
      </p:sp>
      <p:sp>
        <p:nvSpPr>
          <p:cNvPr id="16386" name="Title 1"/>
          <p:cNvSpPr>
            <a:spLocks noGrp="1"/>
          </p:cNvSpPr>
          <p:nvPr>
            <p:ph type="title"/>
          </p:nvPr>
        </p:nvSpPr>
        <p:spPr>
          <a:xfrm>
            <a:off x="76200" y="228600"/>
            <a:ext cx="9067800" cy="1143000"/>
          </a:xfrm>
        </p:spPr>
        <p:txBody>
          <a:bodyPr/>
          <a:lstStyle/>
          <a:p>
            <a:r>
              <a:rPr lang="en-US" sz="4800" b="1" dirty="0">
                <a:latin typeface="Cambria" pitchFamily="18" charset="0"/>
                <a:ea typeface="Cambria Math" pitchFamily="18" charset="0"/>
              </a:rPr>
              <a:t>What Does GPRA Measure?</a:t>
            </a:r>
          </a:p>
        </p:txBody>
      </p:sp>
      <p:sp>
        <p:nvSpPr>
          <p:cNvPr id="2" name="Rectangle 1"/>
          <p:cNvSpPr/>
          <p:nvPr/>
        </p:nvSpPr>
        <p:spPr>
          <a:xfrm>
            <a:off x="1752600" y="1276350"/>
            <a:ext cx="5638800" cy="369332"/>
          </a:xfrm>
          <a:prstGeom prst="rect">
            <a:avLst/>
          </a:prstGeom>
        </p:spPr>
        <p:txBody>
          <a:bodyPr wrap="square">
            <a:spAutoFit/>
          </a:bodyPr>
          <a:lstStyle/>
          <a:p>
            <a:pPr marL="0" indent="0">
              <a:buClr>
                <a:schemeClr val="tx1"/>
              </a:buClr>
              <a:buNone/>
              <a:tabLst>
                <a:tab pos="1154113" algn="l"/>
              </a:tabLst>
            </a:pPr>
            <a:r>
              <a:rPr lang="en-US" b="1" dirty="0">
                <a:latin typeface="Cambria" pitchFamily="18" charset="0"/>
              </a:rPr>
              <a:t>National Outcome Measures (NOM’s)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2133600"/>
            <a:ext cx="8075612" cy="451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228600" y="1828800"/>
            <a:ext cx="8519160" cy="4648200"/>
          </a:xfrm>
        </p:spPr>
        <p:txBody>
          <a:bodyPr>
            <a:normAutofit/>
          </a:bodyPr>
          <a:lstStyle/>
          <a:p>
            <a:pPr marL="1166813" lvl="1" indent="-533400">
              <a:buFontTx/>
              <a:buNone/>
              <a:tabLst>
                <a:tab pos="1154113" algn="l"/>
              </a:tabLst>
            </a:pPr>
            <a:endParaRPr lang="en-US" sz="700" dirty="0">
              <a:latin typeface="Calibri" pitchFamily="34" charset="0"/>
            </a:endParaRPr>
          </a:p>
        </p:txBody>
      </p:sp>
      <p:sp>
        <p:nvSpPr>
          <p:cNvPr id="16386" name="Title 1"/>
          <p:cNvSpPr>
            <a:spLocks noGrp="1"/>
          </p:cNvSpPr>
          <p:nvPr>
            <p:ph type="title"/>
          </p:nvPr>
        </p:nvSpPr>
        <p:spPr>
          <a:xfrm>
            <a:off x="76200" y="228600"/>
            <a:ext cx="9067800" cy="1143000"/>
          </a:xfrm>
        </p:spPr>
        <p:txBody>
          <a:bodyPr/>
          <a:lstStyle/>
          <a:p>
            <a:r>
              <a:rPr lang="en-US" sz="4800" b="1" dirty="0">
                <a:latin typeface="Cambria" pitchFamily="18" charset="0"/>
                <a:ea typeface="Cambria Math" pitchFamily="18" charset="0"/>
              </a:rPr>
              <a:t>What Does GPRA Measure?</a:t>
            </a:r>
          </a:p>
        </p:txBody>
      </p:sp>
      <p:sp>
        <p:nvSpPr>
          <p:cNvPr id="2" name="Rectangle 1"/>
          <p:cNvSpPr/>
          <p:nvPr/>
        </p:nvSpPr>
        <p:spPr>
          <a:xfrm>
            <a:off x="1752600" y="1276350"/>
            <a:ext cx="5638800" cy="369332"/>
          </a:xfrm>
          <a:prstGeom prst="rect">
            <a:avLst/>
          </a:prstGeom>
        </p:spPr>
        <p:txBody>
          <a:bodyPr wrap="square">
            <a:spAutoFit/>
          </a:bodyPr>
          <a:lstStyle/>
          <a:p>
            <a:pPr marL="0" indent="0">
              <a:buClr>
                <a:schemeClr val="tx1"/>
              </a:buClr>
              <a:buNone/>
              <a:tabLst>
                <a:tab pos="1154113" algn="l"/>
              </a:tabLst>
            </a:pPr>
            <a:r>
              <a:rPr lang="en-US" b="1" dirty="0">
                <a:latin typeface="Cambria" pitchFamily="18" charset="0"/>
              </a:rPr>
              <a:t>National Outcome Measures (NOM’s)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8053726" cy="443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0836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a:xfrm>
            <a:off x="304800" y="2838448"/>
            <a:ext cx="1752600" cy="914400"/>
          </a:xfrm>
        </p:spPr>
        <p:txBody>
          <a:bodyPr>
            <a:normAutofit/>
          </a:bodyPr>
          <a:lstStyle/>
          <a:p>
            <a:pPr eaLnBrk="1" hangingPunct="1">
              <a:buFont typeface="Wingdings" pitchFamily="2" charset="2"/>
              <a:buNone/>
            </a:pPr>
            <a:r>
              <a:rPr lang="en-US" sz="3200" b="1" dirty="0">
                <a:latin typeface="Cambria" pitchFamily="18" charset="0"/>
              </a:rPr>
              <a:t>Change</a:t>
            </a:r>
            <a:endParaRPr lang="en-US" sz="3200" b="1" dirty="0">
              <a:solidFill>
                <a:srgbClr val="FFFF00"/>
              </a:solidFill>
              <a:latin typeface="Cambria" pitchFamily="18" charset="0"/>
            </a:endParaRPr>
          </a:p>
        </p:txBody>
      </p:sp>
      <p:sp>
        <p:nvSpPr>
          <p:cNvPr id="90114" name="AutoShape 2"/>
          <p:cNvSpPr>
            <a:spLocks noGrp="1" noChangeArrowheads="1"/>
          </p:cNvSpPr>
          <p:nvPr>
            <p:ph type="title"/>
          </p:nvPr>
        </p:nvSpPr>
        <p:spPr/>
        <p:txBody>
          <a:bodyPr/>
          <a:lstStyle/>
          <a:p>
            <a:pPr eaLnBrk="1" hangingPunct="1">
              <a:defRPr/>
            </a:pPr>
            <a:r>
              <a:rPr lang="en-US" sz="4800" b="1" dirty="0">
                <a:latin typeface="Cambria" pitchFamily="18" charset="0"/>
                <a:ea typeface="Cambria Math" pitchFamily="18" charset="0"/>
              </a:rPr>
              <a:t>Seven Word Sentence:</a:t>
            </a:r>
          </a:p>
        </p:txBody>
      </p:sp>
      <p:sp>
        <p:nvSpPr>
          <p:cNvPr id="4" name="Rectangle 3"/>
          <p:cNvSpPr txBox="1">
            <a:spLocks noChangeArrowheads="1"/>
          </p:cNvSpPr>
          <p:nvPr/>
        </p:nvSpPr>
        <p:spPr>
          <a:xfrm>
            <a:off x="1447800" y="3152774"/>
            <a:ext cx="1371600" cy="914400"/>
          </a:xfrm>
          <a:prstGeom prst="rect">
            <a:avLst/>
          </a:prstGeom>
          <a:noFill/>
          <a:ln>
            <a:noFill/>
          </a:ln>
        </p:spPr>
        <p:txBody>
          <a:bodyPr vert="horz" lIns="182880" tIns="182880" rIns="182880" bIns="182880" rtlCol="0">
            <a:normAutofit fontScale="25000" lnSpcReduction="20000"/>
          </a:bodyPr>
          <a:lstStyle>
            <a:lvl1pPr marL="407988" indent="-381000" algn="l" defTabSz="914400" rtl="0" eaLnBrk="1" latinLnBrk="0" hangingPunct="1">
              <a:spcBef>
                <a:spcPts val="1500"/>
              </a:spcBef>
              <a:buSzPct val="70000"/>
              <a:buFont typeface="Wingdings" pitchFamily="2" charset="2"/>
              <a:buChar char="p"/>
              <a:defRPr sz="2000" kern="1200">
                <a:solidFill>
                  <a:schemeClr val="tx1"/>
                </a:solidFill>
                <a:latin typeface="+mn-lt"/>
                <a:ea typeface="+mn-ea"/>
                <a:cs typeface="+mn-cs"/>
              </a:defRPr>
            </a:lvl1pPr>
            <a:lvl2pPr marL="685800" indent="-430213" algn="l" defTabSz="914400" rtl="0" eaLnBrk="1" latinLnBrk="0" hangingPunct="1">
              <a:spcBef>
                <a:spcPts val="1500"/>
              </a:spcBef>
              <a:buClr>
                <a:schemeClr val="tx2"/>
              </a:buClr>
              <a:buFont typeface="Arial" pitchFamily="34" charset="0"/>
              <a:buChar char="•"/>
              <a:defRPr sz="1800" kern="1200">
                <a:solidFill>
                  <a:schemeClr val="tx1"/>
                </a:solidFill>
                <a:latin typeface="+mn-lt"/>
                <a:ea typeface="+mn-ea"/>
                <a:cs typeface="+mn-cs"/>
              </a:defRPr>
            </a:lvl2pPr>
            <a:lvl3pPr marL="979488" indent="-4953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3pPr>
            <a:lvl4pPr marL="1322388" indent="-430213" algn="l" defTabSz="914400" rtl="0" eaLnBrk="1" latinLnBrk="0" hangingPunct="1">
              <a:spcBef>
                <a:spcPts val="1500"/>
              </a:spcBef>
              <a:buClr>
                <a:schemeClr val="tx2"/>
              </a:buClr>
              <a:buFont typeface="Arial" pitchFamily="34" charset="0"/>
              <a:buChar char="•"/>
              <a:defRPr sz="1600" kern="1200">
                <a:solidFill>
                  <a:schemeClr val="tx1"/>
                </a:solidFill>
                <a:latin typeface="+mn-lt"/>
                <a:ea typeface="+mn-ea"/>
                <a:cs typeface="+mn-cs"/>
              </a:defRPr>
            </a:lvl4pPr>
            <a:lvl5pPr marL="1665288" indent="-12065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5pPr>
            <a:lvl6pPr marL="1399032" indent="-228600" algn="l" defTabSz="914400" rtl="0" eaLnBrk="1" latinLnBrk="0" hangingPunct="1">
              <a:spcBef>
                <a:spcPts val="1500"/>
              </a:spcBef>
              <a:buFont typeface="Arial" pitchFamily="34" charset="0"/>
              <a:buChar char="•"/>
              <a:defRPr sz="1600" kern="1200">
                <a:solidFill>
                  <a:schemeClr val="tx1"/>
                </a:solidFill>
                <a:latin typeface="+mn-lt"/>
                <a:ea typeface="+mn-ea"/>
                <a:cs typeface="+mn-cs"/>
              </a:defRPr>
            </a:lvl6pPr>
            <a:lvl7pPr marL="1627632" indent="-228600" algn="l" defTabSz="914400" rtl="0" eaLnBrk="1" latinLnBrk="0" hangingPunct="1">
              <a:spcBef>
                <a:spcPts val="1500"/>
              </a:spcBef>
              <a:buSzPct val="70000"/>
              <a:buFont typeface="Wingdings" pitchFamily="2" charset="2"/>
              <a:buChar char="p"/>
              <a:defRPr sz="1600" kern="1200" baseline="0">
                <a:solidFill>
                  <a:schemeClr val="tx1"/>
                </a:solidFill>
                <a:latin typeface="+mn-lt"/>
                <a:ea typeface="+mn-ea"/>
                <a:cs typeface="+mn-cs"/>
              </a:defRPr>
            </a:lvl7pPr>
            <a:lvl8pPr marL="1856232" indent="-228600" algn="l" defTabSz="914400" rtl="0" eaLnBrk="1" latinLnBrk="0" hangingPunct="1">
              <a:spcBef>
                <a:spcPts val="1500"/>
              </a:spcBef>
              <a:buFont typeface="Arial" pitchFamily="34" charset="0"/>
              <a:buChar char="•"/>
              <a:defRPr sz="1600" kern="1200" baseline="0">
                <a:solidFill>
                  <a:schemeClr val="tx1"/>
                </a:solidFill>
                <a:latin typeface="+mn-lt"/>
                <a:ea typeface="+mn-ea"/>
                <a:cs typeface="+mn-cs"/>
              </a:defRPr>
            </a:lvl8pPr>
            <a:lvl9pPr marL="2084832" indent="-228600" algn="l" defTabSz="914400" rtl="0" eaLnBrk="1" latinLnBrk="0" hangingPunct="1">
              <a:spcBef>
                <a:spcPts val="1500"/>
              </a:spcBef>
              <a:buSzPct val="70000"/>
              <a:buFont typeface="Wingdings" pitchFamily="2" charset="2"/>
              <a:buChar char="p"/>
              <a:defRPr sz="1600" kern="1200">
                <a:solidFill>
                  <a:schemeClr val="tx1"/>
                </a:solidFill>
                <a:latin typeface="+mn-lt"/>
                <a:ea typeface="+mn-ea"/>
                <a:cs typeface="+mn-cs"/>
              </a:defRPr>
            </a:lvl9pPr>
          </a:lstStyle>
          <a:p>
            <a:endParaRPr lang="en-US" dirty="0"/>
          </a:p>
          <a:p>
            <a:pPr>
              <a:buFont typeface="Wingdings" pitchFamily="2" charset="2"/>
              <a:buNone/>
            </a:pPr>
            <a:r>
              <a:rPr lang="en-US" sz="12800" b="1" dirty="0">
                <a:solidFill>
                  <a:schemeClr val="tx1">
                    <a:lumMod val="85000"/>
                    <a:lumOff val="15000"/>
                  </a:schemeClr>
                </a:solidFill>
                <a:latin typeface="Cambria" pitchFamily="18" charset="0"/>
              </a:rPr>
              <a:t>For</a:t>
            </a:r>
            <a:r>
              <a:rPr lang="en-US" dirty="0"/>
              <a:t>	</a:t>
            </a:r>
            <a:endParaRPr lang="en-US" sz="3600" b="1" dirty="0">
              <a:solidFill>
                <a:srgbClr val="FFFF00"/>
              </a:solidFill>
            </a:endParaRPr>
          </a:p>
        </p:txBody>
      </p:sp>
      <p:sp>
        <p:nvSpPr>
          <p:cNvPr id="5" name="Rectangle 3"/>
          <p:cNvSpPr txBox="1">
            <a:spLocks noChangeArrowheads="1"/>
          </p:cNvSpPr>
          <p:nvPr/>
        </p:nvSpPr>
        <p:spPr>
          <a:xfrm>
            <a:off x="3524250" y="3152774"/>
            <a:ext cx="1371600" cy="914400"/>
          </a:xfrm>
          <a:prstGeom prst="rect">
            <a:avLst/>
          </a:prstGeom>
          <a:noFill/>
          <a:ln>
            <a:noFill/>
          </a:ln>
        </p:spPr>
        <p:txBody>
          <a:bodyPr vert="horz" lIns="182880" tIns="182880" rIns="182880" bIns="182880" rtlCol="0">
            <a:normAutofit fontScale="25000" lnSpcReduction="20000"/>
          </a:bodyPr>
          <a:lstStyle>
            <a:lvl1pPr marL="407988" indent="-381000" algn="l" defTabSz="914400" rtl="0" eaLnBrk="1" latinLnBrk="0" hangingPunct="1">
              <a:spcBef>
                <a:spcPts val="1500"/>
              </a:spcBef>
              <a:buSzPct val="70000"/>
              <a:buFont typeface="Wingdings" pitchFamily="2" charset="2"/>
              <a:buChar char="p"/>
              <a:defRPr sz="2000" kern="1200">
                <a:solidFill>
                  <a:schemeClr val="tx1"/>
                </a:solidFill>
                <a:latin typeface="+mn-lt"/>
                <a:ea typeface="+mn-ea"/>
                <a:cs typeface="+mn-cs"/>
              </a:defRPr>
            </a:lvl1pPr>
            <a:lvl2pPr marL="685800" indent="-430213" algn="l" defTabSz="914400" rtl="0" eaLnBrk="1" latinLnBrk="0" hangingPunct="1">
              <a:spcBef>
                <a:spcPts val="1500"/>
              </a:spcBef>
              <a:buClr>
                <a:schemeClr val="tx2"/>
              </a:buClr>
              <a:buFont typeface="Arial" pitchFamily="34" charset="0"/>
              <a:buChar char="•"/>
              <a:defRPr sz="1800" kern="1200">
                <a:solidFill>
                  <a:schemeClr val="tx1"/>
                </a:solidFill>
                <a:latin typeface="+mn-lt"/>
                <a:ea typeface="+mn-ea"/>
                <a:cs typeface="+mn-cs"/>
              </a:defRPr>
            </a:lvl2pPr>
            <a:lvl3pPr marL="979488" indent="-4953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3pPr>
            <a:lvl4pPr marL="1322388" indent="-430213" algn="l" defTabSz="914400" rtl="0" eaLnBrk="1" latinLnBrk="0" hangingPunct="1">
              <a:spcBef>
                <a:spcPts val="1500"/>
              </a:spcBef>
              <a:buClr>
                <a:schemeClr val="tx2"/>
              </a:buClr>
              <a:buFont typeface="Arial" pitchFamily="34" charset="0"/>
              <a:buChar char="•"/>
              <a:defRPr sz="1600" kern="1200">
                <a:solidFill>
                  <a:schemeClr val="tx1"/>
                </a:solidFill>
                <a:latin typeface="+mn-lt"/>
                <a:ea typeface="+mn-ea"/>
                <a:cs typeface="+mn-cs"/>
              </a:defRPr>
            </a:lvl4pPr>
            <a:lvl5pPr marL="1665288" indent="-12065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5pPr>
            <a:lvl6pPr marL="1399032" indent="-228600" algn="l" defTabSz="914400" rtl="0" eaLnBrk="1" latinLnBrk="0" hangingPunct="1">
              <a:spcBef>
                <a:spcPts val="1500"/>
              </a:spcBef>
              <a:buFont typeface="Arial" pitchFamily="34" charset="0"/>
              <a:buChar char="•"/>
              <a:defRPr sz="1600" kern="1200">
                <a:solidFill>
                  <a:schemeClr val="tx1"/>
                </a:solidFill>
                <a:latin typeface="+mn-lt"/>
                <a:ea typeface="+mn-ea"/>
                <a:cs typeface="+mn-cs"/>
              </a:defRPr>
            </a:lvl6pPr>
            <a:lvl7pPr marL="1627632" indent="-228600" algn="l" defTabSz="914400" rtl="0" eaLnBrk="1" latinLnBrk="0" hangingPunct="1">
              <a:spcBef>
                <a:spcPts val="1500"/>
              </a:spcBef>
              <a:buSzPct val="70000"/>
              <a:buFont typeface="Wingdings" pitchFamily="2" charset="2"/>
              <a:buChar char="p"/>
              <a:defRPr sz="1600" kern="1200" baseline="0">
                <a:solidFill>
                  <a:schemeClr val="tx1"/>
                </a:solidFill>
                <a:latin typeface="+mn-lt"/>
                <a:ea typeface="+mn-ea"/>
                <a:cs typeface="+mn-cs"/>
              </a:defRPr>
            </a:lvl7pPr>
            <a:lvl8pPr marL="1856232" indent="-228600" algn="l" defTabSz="914400" rtl="0" eaLnBrk="1" latinLnBrk="0" hangingPunct="1">
              <a:spcBef>
                <a:spcPts val="1500"/>
              </a:spcBef>
              <a:buFont typeface="Arial" pitchFamily="34" charset="0"/>
              <a:buChar char="•"/>
              <a:defRPr sz="1600" kern="1200" baseline="0">
                <a:solidFill>
                  <a:schemeClr val="tx1"/>
                </a:solidFill>
                <a:latin typeface="+mn-lt"/>
                <a:ea typeface="+mn-ea"/>
                <a:cs typeface="+mn-cs"/>
              </a:defRPr>
            </a:lvl8pPr>
            <a:lvl9pPr marL="2084832" indent="-228600" algn="l" defTabSz="914400" rtl="0" eaLnBrk="1" latinLnBrk="0" hangingPunct="1">
              <a:spcBef>
                <a:spcPts val="1500"/>
              </a:spcBef>
              <a:buSzPct val="70000"/>
              <a:buFont typeface="Wingdings" pitchFamily="2" charset="2"/>
              <a:buChar char="p"/>
              <a:defRPr sz="1600" kern="1200">
                <a:solidFill>
                  <a:schemeClr val="tx1"/>
                </a:solidFill>
                <a:latin typeface="+mn-lt"/>
                <a:ea typeface="+mn-ea"/>
                <a:cs typeface="+mn-cs"/>
              </a:defRPr>
            </a:lvl9pPr>
          </a:lstStyle>
          <a:p>
            <a:endParaRPr lang="en-US" dirty="0"/>
          </a:p>
          <a:p>
            <a:pPr>
              <a:buFont typeface="Wingdings" pitchFamily="2" charset="2"/>
              <a:buNone/>
            </a:pPr>
            <a:r>
              <a:rPr lang="en-US" sz="12800" b="1" dirty="0">
                <a:solidFill>
                  <a:schemeClr val="tx1">
                    <a:lumMod val="85000"/>
                    <a:lumOff val="15000"/>
                  </a:schemeClr>
                </a:solidFill>
                <a:latin typeface="Cambria" pitchFamily="18" charset="0"/>
              </a:rPr>
              <a:t>Is</a:t>
            </a:r>
            <a:r>
              <a:rPr lang="en-US" sz="6700" b="1" dirty="0">
                <a:solidFill>
                  <a:schemeClr val="tx1">
                    <a:lumMod val="85000"/>
                    <a:lumOff val="15000"/>
                  </a:schemeClr>
                </a:solidFill>
                <a:latin typeface="Cambria" pitchFamily="18" charset="0"/>
              </a:rPr>
              <a:t>	</a:t>
            </a:r>
          </a:p>
        </p:txBody>
      </p:sp>
      <p:sp>
        <p:nvSpPr>
          <p:cNvPr id="6" name="Rectangle 3"/>
          <p:cNvSpPr txBox="1">
            <a:spLocks noChangeArrowheads="1"/>
          </p:cNvSpPr>
          <p:nvPr/>
        </p:nvSpPr>
        <p:spPr>
          <a:xfrm>
            <a:off x="2362200" y="2238374"/>
            <a:ext cx="1819275" cy="914400"/>
          </a:xfrm>
          <a:prstGeom prst="rect">
            <a:avLst/>
          </a:prstGeom>
          <a:noFill/>
          <a:ln>
            <a:noFill/>
          </a:ln>
        </p:spPr>
        <p:txBody>
          <a:bodyPr vert="horz" lIns="182880" tIns="182880" rIns="182880" bIns="182880" rtlCol="0">
            <a:normAutofit fontScale="25000" lnSpcReduction="20000"/>
          </a:bodyPr>
          <a:lstStyle>
            <a:lvl1pPr marL="407988" indent="-381000" algn="l" defTabSz="914400" rtl="0" eaLnBrk="1" latinLnBrk="0" hangingPunct="1">
              <a:spcBef>
                <a:spcPts val="1500"/>
              </a:spcBef>
              <a:buSzPct val="70000"/>
              <a:buFont typeface="Wingdings" pitchFamily="2" charset="2"/>
              <a:buChar char="p"/>
              <a:defRPr sz="2000" kern="1200">
                <a:solidFill>
                  <a:schemeClr val="tx1"/>
                </a:solidFill>
                <a:latin typeface="+mn-lt"/>
                <a:ea typeface="+mn-ea"/>
                <a:cs typeface="+mn-cs"/>
              </a:defRPr>
            </a:lvl1pPr>
            <a:lvl2pPr marL="685800" indent="-430213" algn="l" defTabSz="914400" rtl="0" eaLnBrk="1" latinLnBrk="0" hangingPunct="1">
              <a:spcBef>
                <a:spcPts val="1500"/>
              </a:spcBef>
              <a:buClr>
                <a:schemeClr val="tx2"/>
              </a:buClr>
              <a:buFont typeface="Arial" pitchFamily="34" charset="0"/>
              <a:buChar char="•"/>
              <a:defRPr sz="1800" kern="1200">
                <a:solidFill>
                  <a:schemeClr val="tx1"/>
                </a:solidFill>
                <a:latin typeface="+mn-lt"/>
                <a:ea typeface="+mn-ea"/>
                <a:cs typeface="+mn-cs"/>
              </a:defRPr>
            </a:lvl2pPr>
            <a:lvl3pPr marL="979488" indent="-4953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3pPr>
            <a:lvl4pPr marL="1322388" indent="-430213" algn="l" defTabSz="914400" rtl="0" eaLnBrk="1" latinLnBrk="0" hangingPunct="1">
              <a:spcBef>
                <a:spcPts val="1500"/>
              </a:spcBef>
              <a:buClr>
                <a:schemeClr val="tx2"/>
              </a:buClr>
              <a:buFont typeface="Arial" pitchFamily="34" charset="0"/>
              <a:buChar char="•"/>
              <a:defRPr sz="1600" kern="1200">
                <a:solidFill>
                  <a:schemeClr val="tx1"/>
                </a:solidFill>
                <a:latin typeface="+mn-lt"/>
                <a:ea typeface="+mn-ea"/>
                <a:cs typeface="+mn-cs"/>
              </a:defRPr>
            </a:lvl4pPr>
            <a:lvl5pPr marL="1665288" indent="-12065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5pPr>
            <a:lvl6pPr marL="1399032" indent="-228600" algn="l" defTabSz="914400" rtl="0" eaLnBrk="1" latinLnBrk="0" hangingPunct="1">
              <a:spcBef>
                <a:spcPts val="1500"/>
              </a:spcBef>
              <a:buFont typeface="Arial" pitchFamily="34" charset="0"/>
              <a:buChar char="•"/>
              <a:defRPr sz="1600" kern="1200">
                <a:solidFill>
                  <a:schemeClr val="tx1"/>
                </a:solidFill>
                <a:latin typeface="+mn-lt"/>
                <a:ea typeface="+mn-ea"/>
                <a:cs typeface="+mn-cs"/>
              </a:defRPr>
            </a:lvl6pPr>
            <a:lvl7pPr marL="1627632" indent="-228600" algn="l" defTabSz="914400" rtl="0" eaLnBrk="1" latinLnBrk="0" hangingPunct="1">
              <a:spcBef>
                <a:spcPts val="1500"/>
              </a:spcBef>
              <a:buSzPct val="70000"/>
              <a:buFont typeface="Wingdings" pitchFamily="2" charset="2"/>
              <a:buChar char="p"/>
              <a:defRPr sz="1600" kern="1200" baseline="0">
                <a:solidFill>
                  <a:schemeClr val="tx1"/>
                </a:solidFill>
                <a:latin typeface="+mn-lt"/>
                <a:ea typeface="+mn-ea"/>
                <a:cs typeface="+mn-cs"/>
              </a:defRPr>
            </a:lvl7pPr>
            <a:lvl8pPr marL="1856232" indent="-228600" algn="l" defTabSz="914400" rtl="0" eaLnBrk="1" latinLnBrk="0" hangingPunct="1">
              <a:spcBef>
                <a:spcPts val="1500"/>
              </a:spcBef>
              <a:buFont typeface="Arial" pitchFamily="34" charset="0"/>
              <a:buChar char="•"/>
              <a:defRPr sz="1600" kern="1200" baseline="0">
                <a:solidFill>
                  <a:schemeClr val="tx1"/>
                </a:solidFill>
                <a:latin typeface="+mn-lt"/>
                <a:ea typeface="+mn-ea"/>
                <a:cs typeface="+mn-cs"/>
              </a:defRPr>
            </a:lvl8pPr>
            <a:lvl9pPr marL="2084832" indent="-228600" algn="l" defTabSz="914400" rtl="0" eaLnBrk="1" latinLnBrk="0" hangingPunct="1">
              <a:spcBef>
                <a:spcPts val="1500"/>
              </a:spcBef>
              <a:buSzPct val="70000"/>
              <a:buFont typeface="Wingdings" pitchFamily="2" charset="2"/>
              <a:buChar char="p"/>
              <a:defRPr sz="1600" kern="1200">
                <a:solidFill>
                  <a:schemeClr val="tx1"/>
                </a:solidFill>
                <a:latin typeface="+mn-lt"/>
                <a:ea typeface="+mn-ea"/>
                <a:cs typeface="+mn-cs"/>
              </a:defRPr>
            </a:lvl9pPr>
          </a:lstStyle>
          <a:p>
            <a:endParaRPr lang="en-US" dirty="0"/>
          </a:p>
          <a:p>
            <a:pPr>
              <a:buFont typeface="Wingdings" pitchFamily="2" charset="2"/>
              <a:buNone/>
            </a:pPr>
            <a:r>
              <a:rPr lang="en-US" sz="12800" b="1" dirty="0">
                <a:solidFill>
                  <a:schemeClr val="tx1">
                    <a:lumMod val="85000"/>
                    <a:lumOff val="15000"/>
                  </a:schemeClr>
                </a:solidFill>
                <a:latin typeface="Cambria" pitchFamily="18" charset="0"/>
              </a:rPr>
              <a:t>Needed</a:t>
            </a:r>
            <a:r>
              <a:rPr lang="en-US" dirty="0"/>
              <a:t>	</a:t>
            </a:r>
            <a:endParaRPr lang="en-US" sz="3600" b="1" dirty="0">
              <a:solidFill>
                <a:srgbClr val="FFFF00"/>
              </a:solidFill>
            </a:endParaRPr>
          </a:p>
        </p:txBody>
      </p:sp>
      <p:sp>
        <p:nvSpPr>
          <p:cNvPr id="7" name="Rectangle 3"/>
          <p:cNvSpPr txBox="1">
            <a:spLocks noChangeArrowheads="1"/>
          </p:cNvSpPr>
          <p:nvPr/>
        </p:nvSpPr>
        <p:spPr>
          <a:xfrm>
            <a:off x="4800600" y="2400298"/>
            <a:ext cx="1371600" cy="914400"/>
          </a:xfrm>
          <a:prstGeom prst="rect">
            <a:avLst/>
          </a:prstGeom>
          <a:noFill/>
          <a:ln>
            <a:noFill/>
          </a:ln>
        </p:spPr>
        <p:txBody>
          <a:bodyPr vert="horz" lIns="182880" tIns="182880" rIns="182880" bIns="182880" rtlCol="0">
            <a:normAutofit fontScale="25000" lnSpcReduction="20000"/>
          </a:bodyPr>
          <a:lstStyle>
            <a:lvl1pPr marL="407988" indent="-381000" algn="l" defTabSz="914400" rtl="0" eaLnBrk="1" latinLnBrk="0" hangingPunct="1">
              <a:spcBef>
                <a:spcPts val="1500"/>
              </a:spcBef>
              <a:buSzPct val="70000"/>
              <a:buFont typeface="Wingdings" pitchFamily="2" charset="2"/>
              <a:buChar char="p"/>
              <a:defRPr sz="2000" kern="1200">
                <a:solidFill>
                  <a:schemeClr val="tx1"/>
                </a:solidFill>
                <a:latin typeface="+mn-lt"/>
                <a:ea typeface="+mn-ea"/>
                <a:cs typeface="+mn-cs"/>
              </a:defRPr>
            </a:lvl1pPr>
            <a:lvl2pPr marL="685800" indent="-430213" algn="l" defTabSz="914400" rtl="0" eaLnBrk="1" latinLnBrk="0" hangingPunct="1">
              <a:spcBef>
                <a:spcPts val="1500"/>
              </a:spcBef>
              <a:buClr>
                <a:schemeClr val="tx2"/>
              </a:buClr>
              <a:buFont typeface="Arial" pitchFamily="34" charset="0"/>
              <a:buChar char="•"/>
              <a:defRPr sz="1800" kern="1200">
                <a:solidFill>
                  <a:schemeClr val="tx1"/>
                </a:solidFill>
                <a:latin typeface="+mn-lt"/>
                <a:ea typeface="+mn-ea"/>
                <a:cs typeface="+mn-cs"/>
              </a:defRPr>
            </a:lvl2pPr>
            <a:lvl3pPr marL="979488" indent="-4953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3pPr>
            <a:lvl4pPr marL="1322388" indent="-430213" algn="l" defTabSz="914400" rtl="0" eaLnBrk="1" latinLnBrk="0" hangingPunct="1">
              <a:spcBef>
                <a:spcPts val="1500"/>
              </a:spcBef>
              <a:buClr>
                <a:schemeClr val="tx2"/>
              </a:buClr>
              <a:buFont typeface="Arial" pitchFamily="34" charset="0"/>
              <a:buChar char="•"/>
              <a:defRPr sz="1600" kern="1200">
                <a:solidFill>
                  <a:schemeClr val="tx1"/>
                </a:solidFill>
                <a:latin typeface="+mn-lt"/>
                <a:ea typeface="+mn-ea"/>
                <a:cs typeface="+mn-cs"/>
              </a:defRPr>
            </a:lvl4pPr>
            <a:lvl5pPr marL="1665288" indent="-12065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5pPr>
            <a:lvl6pPr marL="1399032" indent="-228600" algn="l" defTabSz="914400" rtl="0" eaLnBrk="1" latinLnBrk="0" hangingPunct="1">
              <a:spcBef>
                <a:spcPts val="1500"/>
              </a:spcBef>
              <a:buFont typeface="Arial" pitchFamily="34" charset="0"/>
              <a:buChar char="•"/>
              <a:defRPr sz="1600" kern="1200">
                <a:solidFill>
                  <a:schemeClr val="tx1"/>
                </a:solidFill>
                <a:latin typeface="+mn-lt"/>
                <a:ea typeface="+mn-ea"/>
                <a:cs typeface="+mn-cs"/>
              </a:defRPr>
            </a:lvl6pPr>
            <a:lvl7pPr marL="1627632" indent="-228600" algn="l" defTabSz="914400" rtl="0" eaLnBrk="1" latinLnBrk="0" hangingPunct="1">
              <a:spcBef>
                <a:spcPts val="1500"/>
              </a:spcBef>
              <a:buSzPct val="70000"/>
              <a:buFont typeface="Wingdings" pitchFamily="2" charset="2"/>
              <a:buChar char="p"/>
              <a:defRPr sz="1600" kern="1200" baseline="0">
                <a:solidFill>
                  <a:schemeClr val="tx1"/>
                </a:solidFill>
                <a:latin typeface="+mn-lt"/>
                <a:ea typeface="+mn-ea"/>
                <a:cs typeface="+mn-cs"/>
              </a:defRPr>
            </a:lvl7pPr>
            <a:lvl8pPr marL="1856232" indent="-228600" algn="l" defTabSz="914400" rtl="0" eaLnBrk="1" latinLnBrk="0" hangingPunct="1">
              <a:spcBef>
                <a:spcPts val="1500"/>
              </a:spcBef>
              <a:buFont typeface="Arial" pitchFamily="34" charset="0"/>
              <a:buChar char="•"/>
              <a:defRPr sz="1600" kern="1200" baseline="0">
                <a:solidFill>
                  <a:schemeClr val="tx1"/>
                </a:solidFill>
                <a:latin typeface="+mn-lt"/>
                <a:ea typeface="+mn-ea"/>
                <a:cs typeface="+mn-cs"/>
              </a:defRPr>
            </a:lvl8pPr>
            <a:lvl9pPr marL="2084832" indent="-228600" algn="l" defTabSz="914400" rtl="0" eaLnBrk="1" latinLnBrk="0" hangingPunct="1">
              <a:spcBef>
                <a:spcPts val="1500"/>
              </a:spcBef>
              <a:buSzPct val="70000"/>
              <a:buFont typeface="Wingdings" pitchFamily="2" charset="2"/>
              <a:buChar char="p"/>
              <a:defRPr sz="1600" kern="1200">
                <a:solidFill>
                  <a:schemeClr val="tx1"/>
                </a:solidFill>
                <a:latin typeface="+mn-lt"/>
                <a:ea typeface="+mn-ea"/>
                <a:cs typeface="+mn-cs"/>
              </a:defRPr>
            </a:lvl9pPr>
          </a:lstStyle>
          <a:p>
            <a:endParaRPr lang="en-US" dirty="0"/>
          </a:p>
          <a:p>
            <a:pPr>
              <a:buFont typeface="Wingdings" pitchFamily="2" charset="2"/>
              <a:buNone/>
            </a:pPr>
            <a:r>
              <a:rPr lang="en-US" sz="12800" b="1" dirty="0">
                <a:solidFill>
                  <a:schemeClr val="tx1">
                    <a:lumMod val="85000"/>
                    <a:lumOff val="15000"/>
                  </a:schemeClr>
                </a:solidFill>
                <a:latin typeface="Cambria" pitchFamily="18" charset="0"/>
              </a:rPr>
              <a:t>The</a:t>
            </a:r>
            <a:r>
              <a:rPr lang="en-US" dirty="0"/>
              <a:t>	</a:t>
            </a:r>
            <a:endParaRPr lang="en-US" sz="3600" b="1" dirty="0">
              <a:solidFill>
                <a:srgbClr val="FFFF00"/>
              </a:solidFill>
            </a:endParaRPr>
          </a:p>
        </p:txBody>
      </p:sp>
      <p:sp>
        <p:nvSpPr>
          <p:cNvPr id="8" name="Rectangle 3"/>
          <p:cNvSpPr txBox="1">
            <a:spLocks noChangeArrowheads="1"/>
          </p:cNvSpPr>
          <p:nvPr/>
        </p:nvSpPr>
        <p:spPr>
          <a:xfrm>
            <a:off x="4895850" y="4114800"/>
            <a:ext cx="1371600" cy="914400"/>
          </a:xfrm>
          <a:prstGeom prst="rect">
            <a:avLst/>
          </a:prstGeom>
          <a:noFill/>
          <a:ln>
            <a:noFill/>
          </a:ln>
        </p:spPr>
        <p:txBody>
          <a:bodyPr vert="horz" lIns="182880" tIns="182880" rIns="182880" bIns="182880" rtlCol="0">
            <a:normAutofit fontScale="25000" lnSpcReduction="20000"/>
          </a:bodyPr>
          <a:lstStyle>
            <a:lvl1pPr marL="407988" indent="-381000" algn="l" defTabSz="914400" rtl="0" eaLnBrk="1" latinLnBrk="0" hangingPunct="1">
              <a:spcBef>
                <a:spcPts val="1500"/>
              </a:spcBef>
              <a:buSzPct val="70000"/>
              <a:buFont typeface="Wingdings" pitchFamily="2" charset="2"/>
              <a:buChar char="p"/>
              <a:defRPr sz="2000" kern="1200">
                <a:solidFill>
                  <a:schemeClr val="tx1"/>
                </a:solidFill>
                <a:latin typeface="+mn-lt"/>
                <a:ea typeface="+mn-ea"/>
                <a:cs typeface="+mn-cs"/>
              </a:defRPr>
            </a:lvl1pPr>
            <a:lvl2pPr marL="685800" indent="-430213" algn="l" defTabSz="914400" rtl="0" eaLnBrk="1" latinLnBrk="0" hangingPunct="1">
              <a:spcBef>
                <a:spcPts val="1500"/>
              </a:spcBef>
              <a:buClr>
                <a:schemeClr val="tx2"/>
              </a:buClr>
              <a:buFont typeface="Arial" pitchFamily="34" charset="0"/>
              <a:buChar char="•"/>
              <a:defRPr sz="1800" kern="1200">
                <a:solidFill>
                  <a:schemeClr val="tx1"/>
                </a:solidFill>
                <a:latin typeface="+mn-lt"/>
                <a:ea typeface="+mn-ea"/>
                <a:cs typeface="+mn-cs"/>
              </a:defRPr>
            </a:lvl2pPr>
            <a:lvl3pPr marL="979488" indent="-4953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3pPr>
            <a:lvl4pPr marL="1322388" indent="-430213" algn="l" defTabSz="914400" rtl="0" eaLnBrk="1" latinLnBrk="0" hangingPunct="1">
              <a:spcBef>
                <a:spcPts val="1500"/>
              </a:spcBef>
              <a:buClr>
                <a:schemeClr val="tx2"/>
              </a:buClr>
              <a:buFont typeface="Arial" pitchFamily="34" charset="0"/>
              <a:buChar char="•"/>
              <a:defRPr sz="1600" kern="1200">
                <a:solidFill>
                  <a:schemeClr val="tx1"/>
                </a:solidFill>
                <a:latin typeface="+mn-lt"/>
                <a:ea typeface="+mn-ea"/>
                <a:cs typeface="+mn-cs"/>
              </a:defRPr>
            </a:lvl4pPr>
            <a:lvl5pPr marL="1665288" indent="-12065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5pPr>
            <a:lvl6pPr marL="1399032" indent="-228600" algn="l" defTabSz="914400" rtl="0" eaLnBrk="1" latinLnBrk="0" hangingPunct="1">
              <a:spcBef>
                <a:spcPts val="1500"/>
              </a:spcBef>
              <a:buFont typeface="Arial" pitchFamily="34" charset="0"/>
              <a:buChar char="•"/>
              <a:defRPr sz="1600" kern="1200">
                <a:solidFill>
                  <a:schemeClr val="tx1"/>
                </a:solidFill>
                <a:latin typeface="+mn-lt"/>
                <a:ea typeface="+mn-ea"/>
                <a:cs typeface="+mn-cs"/>
              </a:defRPr>
            </a:lvl6pPr>
            <a:lvl7pPr marL="1627632" indent="-228600" algn="l" defTabSz="914400" rtl="0" eaLnBrk="1" latinLnBrk="0" hangingPunct="1">
              <a:spcBef>
                <a:spcPts val="1500"/>
              </a:spcBef>
              <a:buSzPct val="70000"/>
              <a:buFont typeface="Wingdings" pitchFamily="2" charset="2"/>
              <a:buChar char="p"/>
              <a:defRPr sz="1600" kern="1200" baseline="0">
                <a:solidFill>
                  <a:schemeClr val="tx1"/>
                </a:solidFill>
                <a:latin typeface="+mn-lt"/>
                <a:ea typeface="+mn-ea"/>
                <a:cs typeface="+mn-cs"/>
              </a:defRPr>
            </a:lvl7pPr>
            <a:lvl8pPr marL="1856232" indent="-228600" algn="l" defTabSz="914400" rtl="0" eaLnBrk="1" latinLnBrk="0" hangingPunct="1">
              <a:spcBef>
                <a:spcPts val="1500"/>
              </a:spcBef>
              <a:buFont typeface="Arial" pitchFamily="34" charset="0"/>
              <a:buChar char="•"/>
              <a:defRPr sz="1600" kern="1200" baseline="0">
                <a:solidFill>
                  <a:schemeClr val="tx1"/>
                </a:solidFill>
                <a:latin typeface="+mn-lt"/>
                <a:ea typeface="+mn-ea"/>
                <a:cs typeface="+mn-cs"/>
              </a:defRPr>
            </a:lvl8pPr>
            <a:lvl9pPr marL="2084832" indent="-228600" algn="l" defTabSz="914400" rtl="0" eaLnBrk="1" latinLnBrk="0" hangingPunct="1">
              <a:spcBef>
                <a:spcPts val="1500"/>
              </a:spcBef>
              <a:buSzPct val="70000"/>
              <a:buFont typeface="Wingdings" pitchFamily="2" charset="2"/>
              <a:buChar char="p"/>
              <a:defRPr sz="1600" kern="1200">
                <a:solidFill>
                  <a:schemeClr val="tx1"/>
                </a:solidFill>
                <a:latin typeface="+mn-lt"/>
                <a:ea typeface="+mn-ea"/>
                <a:cs typeface="+mn-cs"/>
              </a:defRPr>
            </a:lvl9pPr>
          </a:lstStyle>
          <a:p>
            <a:endParaRPr lang="en-US" dirty="0"/>
          </a:p>
          <a:p>
            <a:pPr>
              <a:buFont typeface="Wingdings" pitchFamily="2" charset="2"/>
              <a:buNone/>
            </a:pPr>
            <a:r>
              <a:rPr lang="en-US" sz="12800" b="1" dirty="0">
                <a:solidFill>
                  <a:schemeClr val="tx1">
                    <a:lumMod val="85000"/>
                    <a:lumOff val="15000"/>
                  </a:schemeClr>
                </a:solidFill>
                <a:latin typeface="Cambria" pitchFamily="18" charset="0"/>
              </a:rPr>
              <a:t>Time</a:t>
            </a:r>
            <a:r>
              <a:rPr lang="en-US" dirty="0"/>
              <a:t>	</a:t>
            </a:r>
            <a:endParaRPr lang="en-US" sz="3600" b="1" dirty="0">
              <a:solidFill>
                <a:srgbClr val="FFFF00"/>
              </a:solidFill>
            </a:endParaRPr>
          </a:p>
        </p:txBody>
      </p:sp>
      <p:sp>
        <p:nvSpPr>
          <p:cNvPr id="9" name="Rectangle 3"/>
          <p:cNvSpPr txBox="1">
            <a:spLocks noChangeArrowheads="1"/>
          </p:cNvSpPr>
          <p:nvPr/>
        </p:nvSpPr>
        <p:spPr>
          <a:xfrm>
            <a:off x="2285999" y="4114800"/>
            <a:ext cx="1895475" cy="914400"/>
          </a:xfrm>
          <a:prstGeom prst="rect">
            <a:avLst/>
          </a:prstGeom>
          <a:noFill/>
          <a:ln>
            <a:noFill/>
          </a:ln>
        </p:spPr>
        <p:txBody>
          <a:bodyPr vert="horz" lIns="182880" tIns="182880" rIns="182880" bIns="182880" rtlCol="0">
            <a:normAutofit fontScale="25000" lnSpcReduction="20000"/>
          </a:bodyPr>
          <a:lstStyle>
            <a:lvl1pPr marL="407988" indent="-381000" algn="l" defTabSz="914400" rtl="0" eaLnBrk="1" latinLnBrk="0" hangingPunct="1">
              <a:spcBef>
                <a:spcPts val="1500"/>
              </a:spcBef>
              <a:buSzPct val="70000"/>
              <a:buFont typeface="Wingdings" pitchFamily="2" charset="2"/>
              <a:buChar char="p"/>
              <a:defRPr sz="2000" kern="1200">
                <a:solidFill>
                  <a:schemeClr val="tx1"/>
                </a:solidFill>
                <a:latin typeface="+mn-lt"/>
                <a:ea typeface="+mn-ea"/>
                <a:cs typeface="+mn-cs"/>
              </a:defRPr>
            </a:lvl1pPr>
            <a:lvl2pPr marL="685800" indent="-430213" algn="l" defTabSz="914400" rtl="0" eaLnBrk="1" latinLnBrk="0" hangingPunct="1">
              <a:spcBef>
                <a:spcPts val="1500"/>
              </a:spcBef>
              <a:buClr>
                <a:schemeClr val="tx2"/>
              </a:buClr>
              <a:buFont typeface="Arial" pitchFamily="34" charset="0"/>
              <a:buChar char="•"/>
              <a:defRPr sz="1800" kern="1200">
                <a:solidFill>
                  <a:schemeClr val="tx1"/>
                </a:solidFill>
                <a:latin typeface="+mn-lt"/>
                <a:ea typeface="+mn-ea"/>
                <a:cs typeface="+mn-cs"/>
              </a:defRPr>
            </a:lvl2pPr>
            <a:lvl3pPr marL="979488" indent="-4953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3pPr>
            <a:lvl4pPr marL="1322388" indent="-430213" algn="l" defTabSz="914400" rtl="0" eaLnBrk="1" latinLnBrk="0" hangingPunct="1">
              <a:spcBef>
                <a:spcPts val="1500"/>
              </a:spcBef>
              <a:buClr>
                <a:schemeClr val="tx2"/>
              </a:buClr>
              <a:buFont typeface="Arial" pitchFamily="34" charset="0"/>
              <a:buChar char="•"/>
              <a:defRPr sz="1600" kern="1200">
                <a:solidFill>
                  <a:schemeClr val="tx1"/>
                </a:solidFill>
                <a:latin typeface="+mn-lt"/>
                <a:ea typeface="+mn-ea"/>
                <a:cs typeface="+mn-cs"/>
              </a:defRPr>
            </a:lvl4pPr>
            <a:lvl5pPr marL="1665288" indent="-12065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5pPr>
            <a:lvl6pPr marL="1399032" indent="-228600" algn="l" defTabSz="914400" rtl="0" eaLnBrk="1" latinLnBrk="0" hangingPunct="1">
              <a:spcBef>
                <a:spcPts val="1500"/>
              </a:spcBef>
              <a:buFont typeface="Arial" pitchFamily="34" charset="0"/>
              <a:buChar char="•"/>
              <a:defRPr sz="1600" kern="1200">
                <a:solidFill>
                  <a:schemeClr val="tx1"/>
                </a:solidFill>
                <a:latin typeface="+mn-lt"/>
                <a:ea typeface="+mn-ea"/>
                <a:cs typeface="+mn-cs"/>
              </a:defRPr>
            </a:lvl6pPr>
            <a:lvl7pPr marL="1627632" indent="-228600" algn="l" defTabSz="914400" rtl="0" eaLnBrk="1" latinLnBrk="0" hangingPunct="1">
              <a:spcBef>
                <a:spcPts val="1500"/>
              </a:spcBef>
              <a:buSzPct val="70000"/>
              <a:buFont typeface="Wingdings" pitchFamily="2" charset="2"/>
              <a:buChar char="p"/>
              <a:defRPr sz="1600" kern="1200" baseline="0">
                <a:solidFill>
                  <a:schemeClr val="tx1"/>
                </a:solidFill>
                <a:latin typeface="+mn-lt"/>
                <a:ea typeface="+mn-ea"/>
                <a:cs typeface="+mn-cs"/>
              </a:defRPr>
            </a:lvl7pPr>
            <a:lvl8pPr marL="1856232" indent="-228600" algn="l" defTabSz="914400" rtl="0" eaLnBrk="1" latinLnBrk="0" hangingPunct="1">
              <a:spcBef>
                <a:spcPts val="1500"/>
              </a:spcBef>
              <a:buFont typeface="Arial" pitchFamily="34" charset="0"/>
              <a:buChar char="•"/>
              <a:defRPr sz="1600" kern="1200" baseline="0">
                <a:solidFill>
                  <a:schemeClr val="tx1"/>
                </a:solidFill>
                <a:latin typeface="+mn-lt"/>
                <a:ea typeface="+mn-ea"/>
                <a:cs typeface="+mn-cs"/>
              </a:defRPr>
            </a:lvl8pPr>
            <a:lvl9pPr marL="2084832" indent="-228600" algn="l" defTabSz="914400" rtl="0" eaLnBrk="1" latinLnBrk="0" hangingPunct="1">
              <a:spcBef>
                <a:spcPts val="1500"/>
              </a:spcBef>
              <a:buSzPct val="70000"/>
              <a:buFont typeface="Wingdings" pitchFamily="2" charset="2"/>
              <a:buChar char="p"/>
              <a:defRPr sz="1600" kern="1200">
                <a:solidFill>
                  <a:schemeClr val="tx1"/>
                </a:solidFill>
                <a:latin typeface="+mn-lt"/>
                <a:ea typeface="+mn-ea"/>
                <a:cs typeface="+mn-cs"/>
              </a:defRPr>
            </a:lvl9pPr>
          </a:lstStyle>
          <a:p>
            <a:endParaRPr lang="en-US" dirty="0"/>
          </a:p>
          <a:p>
            <a:pPr>
              <a:buFont typeface="Wingdings" pitchFamily="2" charset="2"/>
              <a:buNone/>
            </a:pPr>
            <a:r>
              <a:rPr lang="en-US" sz="12800" b="1" dirty="0">
                <a:solidFill>
                  <a:schemeClr val="tx1">
                    <a:lumMod val="85000"/>
                    <a:lumOff val="15000"/>
                  </a:schemeClr>
                </a:solidFill>
                <a:latin typeface="Cambria" pitchFamily="18" charset="0"/>
              </a:rPr>
              <a:t>Today</a:t>
            </a:r>
            <a:r>
              <a:rPr lang="en-US" dirty="0"/>
              <a:t>	</a:t>
            </a:r>
            <a:endParaRPr lang="en-US" sz="3600" b="1" dirty="0">
              <a:solidFill>
                <a:srgbClr val="FFFF00"/>
              </a:solidFill>
            </a:endParaRPr>
          </a:p>
        </p:txBody>
      </p:sp>
      <p:sp>
        <p:nvSpPr>
          <p:cNvPr id="2" name="TextBox 1"/>
          <p:cNvSpPr txBox="1"/>
          <p:nvPr/>
        </p:nvSpPr>
        <p:spPr>
          <a:xfrm>
            <a:off x="609600" y="5766375"/>
            <a:ext cx="7772400" cy="584775"/>
          </a:xfrm>
          <a:prstGeom prst="rect">
            <a:avLst/>
          </a:prstGeom>
          <a:noFill/>
        </p:spPr>
        <p:txBody>
          <a:bodyPr wrap="square" rtlCol="0">
            <a:spAutoFit/>
          </a:bodyPr>
          <a:lstStyle/>
          <a:p>
            <a:pPr algn="ctr"/>
            <a:r>
              <a:rPr lang="en-US" sz="3200" b="1" dirty="0">
                <a:solidFill>
                  <a:schemeClr val="tx1">
                    <a:lumMod val="85000"/>
                    <a:lumOff val="15000"/>
                  </a:schemeClr>
                </a:solidFill>
                <a:latin typeface="Cambria" pitchFamily="18" charset="0"/>
              </a:rPr>
              <a:t>Time is needed for the change today.</a:t>
            </a:r>
          </a:p>
        </p:txBody>
      </p:sp>
    </p:spTree>
    <p:extLst>
      <p:ext uri="{BB962C8B-B14F-4D97-AF65-F5344CB8AC3E}">
        <p14:creationId xmlns:p14="http://schemas.microsoft.com/office/powerpoint/2010/main" val="30516743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3.33333E-6 C 0.00086 0.00092 0.00382 0.00162 0.00295 0.00277 C 0.00156 0.00486 -0.0033 -0.00093 -0.00417 -0.00139 C -0.0132 -0.00672 -0.02309 -0.0088 -0.03229 -0.01389 C -0.04688 -0.02176 -0.06025 -0.03148 -0.07379 -0.04167 C -0.0816 -0.04746 -0.08594 -0.05602 -0.09462 -0.05834 C -0.10261 -0.06598 -0.11094 -0.07639 -0.12049 -0.08056 C -0.13125 -0.09491 -0.12587 -0.08889 -0.14861 -0.10417 C -0.1566 -0.10949 -0.18091 -0.12778 -0.19132 -0.13056 C -0.20052 -0.13866 -0.21789 -0.15047 -0.22743 -0.15417 C -0.24358 -0.16852 -0.26216 -0.17732 -0.27934 -0.18889 C -0.28039 -0.18959 -0.28125 -0.19098 -0.28247 -0.19167 C -0.28559 -0.19329 -0.28889 -0.19398 -0.29184 -0.19584 C -0.30608 -0.20463 -0.29167 -0.19931 -0.30226 -0.20278 C -0.30973 -0.21019 -0.32066 -0.21783 -0.32934 -0.22223 C -0.34045 -0.23727 -0.32552 -0.21829 -0.33542 -0.22778 C -0.34167 -0.23357 -0.34375 -0.23936 -0.35 -0.24445 C -0.35295 -0.25255 -0.36042 -0.25741 -0.36563 -0.26389 C -0.37882 -0.2801 -0.36875 -0.27014 -0.38229 -0.28334 C -0.38681 -0.28773 -0.39271 -0.29121 -0.39566 -0.29723 C -0.39896 -0.30394 -0.40469 -0.30996 -0.4092 -0.31528 C -0.41146 -0.31783 -0.41285 -0.32176 -0.41545 -0.32361 C -0.41684 -0.32454 -0.41841 -0.325 -0.41962 -0.32639 C -0.42188 -0.32894 -0.42327 -0.33264 -0.42587 -0.33473 C -0.42761 -0.33611 -0.42934 -0.3375 -0.43108 -0.33889 C -0.43316 -0.34074 -0.43733 -0.34445 -0.43733 -0.34422 C -0.44375 -0.34144 -0.44358 -0.34445 -0.44358 -0.34028 " pathEditMode="relative" rAng="0" ptsTypes="ffffffffffffffffffffffffffA">
                                      <p:cBhvr>
                                        <p:cTn id="6" dur="2000" fill="hold"/>
                                        <p:tgtEl>
                                          <p:spTgt spid="8"/>
                                        </p:tgtEl>
                                        <p:attrNameLst>
                                          <p:attrName>ppt_x</p:attrName>
                                          <p:attrName>ppt_y</p:attrName>
                                        </p:attrNameLst>
                                      </p:cBhvr>
                                      <p:rCtr x="-21997" y="-16991"/>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0.01771 -0.09282 C 0.01493 -0.10324 0.01927 -0.09028 0.01372 -0.09977 C 0.01285 -0.10069 0.0132 -0.10231 0.0125 -0.1037 C 0.01007 -0.1088 0.00539 -0.11273 0.00226 -0.11736 C -0.00191 -0.12384 -0.00312 -0.13079 -0.01007 -0.13518 C -0.01406 -0.14074 -0.01823 -0.1456 -0.02257 -0.15093 C -0.02482 -0.15764 -0.02257 -0.15602 -0.0276 -0.15764 C -0.03177 -0.16481 -0.0368 -0.17037 -0.04201 -0.17662 C -0.04305 -0.17755 -0.04392 -0.17893 -0.04514 -0.1794 C -0.04705 -0.18056 -0.05139 -0.18125 -0.05139 -0.18125 C -0.05468 -0.18611 -0.05816 -0.18657 -0.06371 -0.18843 C -0.06475 -0.18866 -0.06666 -0.18912 -0.06666 -0.18912 " pathEditMode="relative" rAng="0" ptsTypes="fffffffffffA">
                                      <p:cBhvr>
                                        <p:cTn id="9" dur="500" fill="hold"/>
                                        <p:tgtEl>
                                          <p:spTgt spid="5"/>
                                        </p:tgtEl>
                                        <p:attrNameLst>
                                          <p:attrName>ppt_x</p:attrName>
                                          <p:attrName>ppt_y</p:attrName>
                                        </p:attrNameLst>
                                      </p:cBhvr>
                                      <p:rCtr x="-4149" y="-4699"/>
                                    </p:animMotion>
                                  </p:childTnLst>
                                </p:cTn>
                              </p:par>
                            </p:childTnLst>
                          </p:cTn>
                        </p:par>
                        <p:par>
                          <p:cTn id="10" fill="hold">
                            <p:stCondLst>
                              <p:cond delay="2500"/>
                            </p:stCondLst>
                            <p:childTnLst>
                              <p:par>
                                <p:cTn id="11" presetID="0" presetClass="path" presetSubtype="0" accel="50000" decel="50000" fill="hold" grpId="0" nodeType="afterEffect">
                                  <p:stCondLst>
                                    <p:cond delay="0"/>
                                  </p:stCondLst>
                                  <p:childTnLst>
                                    <p:animMotion origin="layout" path="M 0.13386 -0.06551 C 0.15764 -0.07084 0.14219 -0.06852 0.18073 -0.0669 C 0.19809 -0.06412 0.21545 -0.0632 0.23282 -0.05996 C 0.24236 -0.06181 0.25139 -0.06042 0.26094 -0.05857 C 0.2665 -0.06112 0.27205 -0.06158 0.27761 -0.06412 C 0.27934 -0.06482 0.2724 -0.06274 0.2724 -0.0625 " pathEditMode="relative" rAng="0" ptsTypes="fffffA">
                                      <p:cBhvr>
                                        <p:cTn id="12" dur="500" fill="hold"/>
                                        <p:tgtEl>
                                          <p:spTgt spid="6"/>
                                        </p:tgtEl>
                                        <p:attrNameLst>
                                          <p:attrName>ppt_x</p:attrName>
                                          <p:attrName>ppt_y</p:attrName>
                                        </p:attrNameLst>
                                      </p:cBhvr>
                                      <p:rCtr x="7274" y="69"/>
                                    </p:animMotion>
                                  </p:childTnLst>
                                </p:cTn>
                              </p:par>
                            </p:childTnLst>
                          </p:cTn>
                        </p:par>
                        <p:par>
                          <p:cTn id="13" fill="hold">
                            <p:stCondLst>
                              <p:cond delay="3000"/>
                            </p:stCondLst>
                            <p:childTnLst>
                              <p:par>
                                <p:cTn id="14" presetID="0" presetClass="path" presetSubtype="0" accel="50000" decel="50000" fill="hold" grpId="0" nodeType="afterEffect">
                                  <p:stCondLst>
                                    <p:cond delay="0"/>
                                  </p:stCondLst>
                                  <p:childTnLst>
                                    <p:animMotion origin="layout" path="M -0.23333 0.0625 C -0.2118 0.05671 -0.18871 0.0588 -0.16666 0.05694 C -0.14548 0.05301 -0.12413 0.0537 -0.10312 0.04722 C -0.08211 0.04074 -0.10781 0.04907 -0.08645 0.03889 C -0.07222 0.03194 -0.05642 0.03125 -0.04166 0.02639 C -0.03073 0.02268 -0.01979 0.01782 -0.00833 0.01528 C -0.00034 0.00995 0.00834 0.0081 0.01667 0.00417 C 0.02587 -0.00023 0.03386 -0.00602 0.04271 -0.01111 C 0.04549 -0.01273 0.05295 -0.01482 0.05417 -0.01528 C 0.0625 -0.01806 0.07205 -0.02662 0.07813 -0.03472 C 0.07639 -0.03565 0.07483 -0.0375 0.07292 -0.0375 C 0.06858 -0.0375 0.06493 -0.03333 0.06042 -0.03333 " pathEditMode="relative" rAng="0" ptsTypes="fffffffffffA">
                                      <p:cBhvr>
                                        <p:cTn id="15" dur="500" fill="hold"/>
                                        <p:tgtEl>
                                          <p:spTgt spid="4"/>
                                        </p:tgtEl>
                                        <p:attrNameLst>
                                          <p:attrName>ppt_x</p:attrName>
                                          <p:attrName>ppt_y</p:attrName>
                                        </p:attrNameLst>
                                      </p:cBhvr>
                                      <p:rCtr x="15573" y="-5000"/>
                                    </p:animMotion>
                                  </p:childTnLst>
                                </p:cTn>
                              </p:par>
                            </p:childTnLst>
                          </p:cTn>
                        </p:par>
                        <p:par>
                          <p:cTn id="16" fill="hold">
                            <p:stCondLst>
                              <p:cond delay="3500"/>
                            </p:stCondLst>
                            <p:childTnLst>
                              <p:par>
                                <p:cTn id="17" presetID="0" presetClass="path" presetSubtype="0" accel="50000" decel="50000" fill="hold" grpId="0" nodeType="afterEffect">
                                  <p:stCondLst>
                                    <p:cond delay="0"/>
                                  </p:stCondLst>
                                  <p:childTnLst>
                                    <p:animMotion origin="layout" path="M 0.14045 0.01666 C 0.13125 0.01967 0.12274 0.02245 0.11337 0.02361 C 0.10781 0.02615 0.10295 0.02777 0.0967 0.02916 C 0.08524 0.03541 0.09566 0.03078 0.07274 0.03333 C 0.05503 0.03541 0.03733 0.03889 0.01962 0.04027 C 0.01111 0.04398 0.00365 0.04722 -0.00538 0.04861 C -0.01389 0.05231 -0.0224 0.05208 -0.03125 0.05277 C -0.05955 0.06782 -0.09167 0.06921 -0.12187 0.07222 C -0.12292 0.07176 -0.125 0.07083 -0.125 0.07106 " pathEditMode="relative" rAng="0" ptsTypes="ffffffffA">
                                      <p:cBhvr>
                                        <p:cTn id="18" dur="500" fill="hold"/>
                                        <p:tgtEl>
                                          <p:spTgt spid="7"/>
                                        </p:tgtEl>
                                        <p:attrNameLst>
                                          <p:attrName>ppt_x</p:attrName>
                                          <p:attrName>ppt_y</p:attrName>
                                        </p:attrNameLst>
                                      </p:cBhvr>
                                      <p:rCtr x="-13281" y="2778"/>
                                    </p:animMotion>
                                  </p:childTnLst>
                                </p:cTn>
                              </p:par>
                            </p:childTnLst>
                          </p:cTn>
                        </p:par>
                        <p:par>
                          <p:cTn id="19" fill="hold">
                            <p:stCondLst>
                              <p:cond delay="4000"/>
                            </p:stCondLst>
                            <p:childTnLst>
                              <p:par>
                                <p:cTn id="20" presetID="0" presetClass="path" presetSubtype="0" accel="50000" decel="50000" fill="hold" grpId="0" nodeType="afterEffect">
                                  <p:stCondLst>
                                    <p:cond delay="0"/>
                                  </p:stCondLst>
                                  <p:childTnLst>
                                    <p:animMotion origin="layout" path="M 0.10243 0.08171 C 0.10573 0.08426 0.11285 0.08935 0.11598 0.09283 C 0.13021 0.10857 0.11667 0.0963 0.12535 0.10394 C 0.13091 0.11482 0.13716 0.12523 0.14306 0.13588 C 0.14375 0.13958 0.14358 0.14375 0.14514 0.14699 C 0.14653 0.14977 0.14931 0.15533 0.14931 0.15556 C 0.14913 0.15648 0.14931 0.16852 0.14618 0.1706 C 0.14549 0.17107 0.14618 0.16875 0.14618 0.16783 " pathEditMode="relative" rAng="0" ptsTypes="fffffffA">
                                      <p:cBhvr>
                                        <p:cTn id="21" dur="500" fill="hold"/>
                                        <p:tgtEl>
                                          <p:spTgt spid="90115">
                                            <p:txEl>
                                              <p:pRg st="0" end="0"/>
                                            </p:txEl>
                                          </p:spTgt>
                                        </p:tgtEl>
                                        <p:attrNameLst>
                                          <p:attrName>ppt_x</p:attrName>
                                          <p:attrName>ppt_y</p:attrName>
                                        </p:attrNameLst>
                                      </p:cBhvr>
                                      <p:rCtr x="2344" y="4468"/>
                                    </p:animMotion>
                                  </p:childTnLst>
                                </p:cTn>
                              </p:par>
                            </p:childTnLst>
                          </p:cTn>
                        </p:par>
                        <p:par>
                          <p:cTn id="22" fill="hold">
                            <p:stCondLst>
                              <p:cond delay="4500"/>
                            </p:stCondLst>
                            <p:childTnLst>
                              <p:par>
                                <p:cTn id="23" presetID="0" presetClass="path" presetSubtype="0" accel="50000" decel="50000" fill="hold" grpId="0" nodeType="afterEffect">
                                  <p:stCondLst>
                                    <p:cond delay="0"/>
                                  </p:stCondLst>
                                  <p:childTnLst>
                                    <p:animMotion origin="layout" path="M -0.02032 0.05416 C -0.00712 0.04699 0.00763 0.04467 0.02187 0.04328 C 0.05069 0.03379 0.07968 0.02176 0.10885 0.01551 C 0.11354 0.01157 0.11979 0.00764 0.12413 0.00301 C 0.12899 -0.00209 0.13229 -0.01135 0.13819 -0.01389 C 0.1427 -0.02269 0.14809 -0.0301 0.15104 -0.04028 C 0.15208 -0.04329 0.1526 -0.0463 0.15347 -0.04954 C 0.15382 -0.05093 0.15468 -0.05417 0.15468 -0.05394 C 0.15347 -0.05463 0.15225 -0.05556 0.15104 -0.05556 C 0.14566 -0.05556 0.14913 -0.05209 0.14635 -0.05556 " pathEditMode="relative" rAng="0" ptsTypes="fffffffffA">
                                      <p:cBhvr>
                                        <p:cTn id="24" dur="500" fill="hold"/>
                                        <p:tgtEl>
                                          <p:spTgt spid="9"/>
                                        </p:tgtEl>
                                        <p:attrNameLst>
                                          <p:attrName>ppt_x</p:attrName>
                                          <p:attrName>ppt_y</p:attrName>
                                        </p:attrNameLst>
                                      </p:cBhvr>
                                      <p:rCtr x="8750" y="-5486"/>
                                    </p:animMotion>
                                  </p:childTnLst>
                                </p:cTn>
                              </p:par>
                            </p:childTnLst>
                          </p:cTn>
                        </p:par>
                        <p:par>
                          <p:cTn id="25" fill="hold">
                            <p:stCondLst>
                              <p:cond delay="5000"/>
                            </p:stCondLst>
                            <p:childTnLst>
                              <p:par>
                                <p:cTn id="26" presetID="2" presetClass="entr" presetSubtype="4" fill="hold" nodeType="after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 calcmode="lin" valueType="num">
                                      <p:cBhvr additive="base">
                                        <p:cTn id="2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P spid="4" grpId="0"/>
      <p:bldP spid="5" grpId="0"/>
      <p:bldP spid="6" grpId="0"/>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228600" y="1828800"/>
            <a:ext cx="8519160" cy="4648200"/>
          </a:xfrm>
        </p:spPr>
        <p:txBody>
          <a:bodyPr>
            <a:normAutofit/>
          </a:bodyPr>
          <a:lstStyle/>
          <a:p>
            <a:pPr marL="1166813" lvl="1" indent="-533400">
              <a:buFontTx/>
              <a:buNone/>
              <a:tabLst>
                <a:tab pos="1154113" algn="l"/>
              </a:tabLst>
            </a:pPr>
            <a:endParaRPr lang="en-US" sz="700" dirty="0">
              <a:latin typeface="Calibri" pitchFamily="34" charset="0"/>
            </a:endParaRPr>
          </a:p>
        </p:txBody>
      </p:sp>
      <p:sp>
        <p:nvSpPr>
          <p:cNvPr id="16386" name="Title 1"/>
          <p:cNvSpPr>
            <a:spLocks noGrp="1"/>
          </p:cNvSpPr>
          <p:nvPr>
            <p:ph type="title"/>
          </p:nvPr>
        </p:nvSpPr>
        <p:spPr>
          <a:xfrm>
            <a:off x="76200" y="228600"/>
            <a:ext cx="9067800" cy="1143000"/>
          </a:xfrm>
        </p:spPr>
        <p:txBody>
          <a:bodyPr/>
          <a:lstStyle/>
          <a:p>
            <a:r>
              <a:rPr lang="en-US" sz="4800" b="1" dirty="0">
                <a:latin typeface="Cambria" pitchFamily="18" charset="0"/>
                <a:ea typeface="Cambria Math" pitchFamily="18" charset="0"/>
              </a:rPr>
              <a:t>What Does GPRA Measure?</a:t>
            </a:r>
          </a:p>
        </p:txBody>
      </p:sp>
      <p:sp>
        <p:nvSpPr>
          <p:cNvPr id="2" name="Rectangle 1"/>
          <p:cNvSpPr/>
          <p:nvPr/>
        </p:nvSpPr>
        <p:spPr>
          <a:xfrm>
            <a:off x="1752600" y="1276350"/>
            <a:ext cx="5638800" cy="369332"/>
          </a:xfrm>
          <a:prstGeom prst="rect">
            <a:avLst/>
          </a:prstGeom>
        </p:spPr>
        <p:txBody>
          <a:bodyPr wrap="square">
            <a:spAutoFit/>
          </a:bodyPr>
          <a:lstStyle/>
          <a:p>
            <a:pPr marL="0" indent="0">
              <a:buClr>
                <a:schemeClr val="tx1"/>
              </a:buClr>
              <a:buNone/>
              <a:tabLst>
                <a:tab pos="1154113" algn="l"/>
              </a:tabLst>
            </a:pPr>
            <a:r>
              <a:rPr lang="en-US" b="1" dirty="0">
                <a:latin typeface="Cambria" pitchFamily="18" charset="0"/>
              </a:rPr>
              <a:t>National Outcome Measures (NOM’s)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09800"/>
            <a:ext cx="7791450" cy="431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8060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304800" y="2438400"/>
            <a:ext cx="8504238" cy="3733800"/>
          </a:xfrm>
        </p:spPr>
        <p:txBody>
          <a:bodyPr>
            <a:normAutofit/>
          </a:bodyPr>
          <a:lstStyle/>
          <a:p>
            <a:pPr marL="26988" indent="0">
              <a:lnSpc>
                <a:spcPct val="80000"/>
              </a:lnSpc>
              <a:spcAft>
                <a:spcPts val="1200"/>
              </a:spcAft>
              <a:buClr>
                <a:schemeClr val="tx1"/>
              </a:buClr>
              <a:buNone/>
            </a:pPr>
            <a:r>
              <a:rPr lang="en-US" sz="2800" dirty="0">
                <a:latin typeface="Calibri" pitchFamily="34" charset="0"/>
              </a:rPr>
              <a:t>Required Sections of Data Collection Tool</a:t>
            </a:r>
          </a:p>
          <a:p>
            <a:pPr marL="712788" lvl="2" indent="-457200">
              <a:lnSpc>
                <a:spcPct val="80000"/>
              </a:lnSpc>
              <a:spcAft>
                <a:spcPts val="1200"/>
              </a:spcAft>
            </a:pPr>
            <a:r>
              <a:rPr lang="en-US" sz="2600" dirty="0">
                <a:solidFill>
                  <a:srgbClr val="FFFF00"/>
                </a:solidFill>
                <a:latin typeface="Calibri" pitchFamily="34" charset="0"/>
              </a:rPr>
              <a:t>Screening Only </a:t>
            </a:r>
            <a:r>
              <a:rPr lang="en-US" sz="2600" dirty="0">
                <a:latin typeface="Calibri" pitchFamily="34" charset="0"/>
              </a:rPr>
              <a:t>– Section A</a:t>
            </a:r>
          </a:p>
          <a:p>
            <a:pPr marL="712788" lvl="2" indent="-457200">
              <a:lnSpc>
                <a:spcPct val="80000"/>
              </a:lnSpc>
              <a:spcAft>
                <a:spcPts val="1200"/>
              </a:spcAft>
              <a:buSzPct val="101000"/>
            </a:pPr>
            <a:r>
              <a:rPr lang="en-US" sz="2600" dirty="0">
                <a:solidFill>
                  <a:srgbClr val="FFFF00"/>
                </a:solidFill>
                <a:latin typeface="Calibri" pitchFamily="34" charset="0"/>
              </a:rPr>
              <a:t>Brief Education Patients </a:t>
            </a:r>
            <a:r>
              <a:rPr lang="en-US" sz="2600" dirty="0">
                <a:solidFill>
                  <a:schemeClr val="tx1"/>
                </a:solidFill>
                <a:latin typeface="Calibri" pitchFamily="34" charset="0"/>
              </a:rPr>
              <a:t>— Sections A &amp; B</a:t>
            </a:r>
          </a:p>
          <a:p>
            <a:pPr marL="1104900" lvl="2" indent="-342900">
              <a:lnSpc>
                <a:spcPct val="80000"/>
              </a:lnSpc>
              <a:spcAft>
                <a:spcPts val="1200"/>
              </a:spcAft>
              <a:buSzPct val="101000"/>
            </a:pPr>
            <a:r>
              <a:rPr lang="en-US" sz="2400" dirty="0">
                <a:latin typeface="Calibri" pitchFamily="34" charset="0"/>
              </a:rPr>
              <a:t>Sampling for follow-up interviews (10%)</a:t>
            </a:r>
          </a:p>
          <a:p>
            <a:pPr marL="712788" lvl="2" indent="-457200">
              <a:lnSpc>
                <a:spcPct val="80000"/>
              </a:lnSpc>
              <a:spcAft>
                <a:spcPts val="1200"/>
              </a:spcAft>
              <a:buSzPct val="101000"/>
            </a:pPr>
            <a:r>
              <a:rPr lang="en-US" sz="2600" dirty="0">
                <a:solidFill>
                  <a:srgbClr val="FFFF00"/>
                </a:solidFill>
                <a:latin typeface="Calibri" pitchFamily="34" charset="0"/>
              </a:rPr>
              <a:t>Brief Coaching and Referral Patients </a:t>
            </a:r>
            <a:r>
              <a:rPr lang="en-US" sz="2600" dirty="0">
                <a:solidFill>
                  <a:schemeClr val="tx1"/>
                </a:solidFill>
                <a:latin typeface="Calibri" pitchFamily="34" charset="0"/>
              </a:rPr>
              <a:t>— Sections A-G</a:t>
            </a:r>
            <a:endParaRPr lang="en-US" sz="2800" dirty="0">
              <a:latin typeface="Calibri" pitchFamily="34" charset="0"/>
            </a:endParaRPr>
          </a:p>
          <a:p>
            <a:pPr marL="1104900" lvl="2" indent="-342900">
              <a:lnSpc>
                <a:spcPct val="80000"/>
              </a:lnSpc>
              <a:spcAft>
                <a:spcPts val="1200"/>
              </a:spcAft>
              <a:buClr>
                <a:schemeClr val="tx1"/>
              </a:buClr>
            </a:pPr>
            <a:r>
              <a:rPr lang="en-US" sz="2400" dirty="0">
                <a:latin typeface="Calibri" pitchFamily="34" charset="0"/>
              </a:rPr>
              <a:t>Sampling for follow-up interviews (10%)</a:t>
            </a:r>
          </a:p>
          <a:p>
            <a:pPr lvl="2" indent="-381000">
              <a:lnSpc>
                <a:spcPct val="80000"/>
              </a:lnSpc>
              <a:buClr>
                <a:schemeClr val="tx1"/>
              </a:buClr>
              <a:buFont typeface="Wingdings" pitchFamily="2" charset="2"/>
              <a:buChar char="v"/>
            </a:pPr>
            <a:endParaRPr lang="en-US" sz="2400" dirty="0">
              <a:latin typeface="Calibri" pitchFamily="34" charset="0"/>
            </a:endParaRPr>
          </a:p>
          <a:p>
            <a:pPr marL="255588" lvl="2" indent="0">
              <a:lnSpc>
                <a:spcPct val="80000"/>
              </a:lnSpc>
              <a:buNone/>
            </a:pPr>
            <a:endParaRPr lang="en-US" sz="2600" dirty="0">
              <a:latin typeface="Calibri" pitchFamily="34" charset="0"/>
            </a:endParaRPr>
          </a:p>
        </p:txBody>
      </p:sp>
      <p:sp>
        <p:nvSpPr>
          <p:cNvPr id="23554" name="Title 1"/>
          <p:cNvSpPr>
            <a:spLocks noGrp="1"/>
          </p:cNvSpPr>
          <p:nvPr>
            <p:ph type="title"/>
          </p:nvPr>
        </p:nvSpPr>
        <p:spPr>
          <a:xfrm>
            <a:off x="457200" y="274638"/>
            <a:ext cx="8221980" cy="1143000"/>
          </a:xfrm>
        </p:spPr>
        <p:txBody>
          <a:bodyPr/>
          <a:lstStyle/>
          <a:p>
            <a:r>
              <a:rPr lang="en-US" sz="4800" b="1" dirty="0">
                <a:latin typeface="Cambria" pitchFamily="18" charset="0"/>
                <a:ea typeface="Cambria Math" pitchFamily="18" charset="0"/>
              </a:rPr>
              <a:t>What Data are Collected?</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609600" y="2286000"/>
            <a:ext cx="7696200" cy="3429000"/>
          </a:xfrm>
        </p:spPr>
        <p:txBody>
          <a:bodyPr/>
          <a:lstStyle/>
          <a:p>
            <a:pPr>
              <a:lnSpc>
                <a:spcPct val="150000"/>
              </a:lnSpc>
              <a:defRPr/>
            </a:pPr>
            <a:r>
              <a:rPr lang="en-US" sz="2400" b="1" dirty="0">
                <a:latin typeface="Calibri" pitchFamily="34" charset="0"/>
              </a:rPr>
              <a:t>3-item alcohol screen to identify risky drinkers or those with active alcohol use disorders</a:t>
            </a:r>
          </a:p>
          <a:p>
            <a:pPr>
              <a:lnSpc>
                <a:spcPct val="150000"/>
              </a:lnSpc>
              <a:defRPr/>
            </a:pPr>
            <a:r>
              <a:rPr lang="en-US" sz="2400" b="1" dirty="0">
                <a:latin typeface="Calibri" pitchFamily="34" charset="0"/>
              </a:rPr>
              <a:t>Scored on a scale of 0-12</a:t>
            </a:r>
          </a:p>
          <a:p>
            <a:pPr>
              <a:lnSpc>
                <a:spcPct val="150000"/>
              </a:lnSpc>
              <a:defRPr/>
            </a:pPr>
            <a:r>
              <a:rPr lang="en-US" sz="2400" b="1" dirty="0">
                <a:latin typeface="Calibri" pitchFamily="34" charset="0"/>
              </a:rPr>
              <a:t>Generally the higher the score, the more likely risky drinking is involved.</a:t>
            </a:r>
          </a:p>
          <a:p>
            <a:pPr eaLnBrk="1" hangingPunct="1">
              <a:lnSpc>
                <a:spcPct val="150000"/>
              </a:lnSpc>
              <a:spcAft>
                <a:spcPts val="600"/>
              </a:spcAft>
              <a:buFont typeface="Wingdings 2" pitchFamily="18" charset="2"/>
              <a:buNone/>
            </a:pPr>
            <a:endParaRPr lang="en-US" b="1" dirty="0">
              <a:latin typeface="Calibri" pitchFamily="34" charset="0"/>
            </a:endParaRPr>
          </a:p>
          <a:p>
            <a:pPr eaLnBrk="1" hangingPunct="1">
              <a:buFont typeface="Wingdings 2" pitchFamily="18" charset="2"/>
              <a:buNone/>
            </a:pPr>
            <a:endParaRPr lang="en-US" dirty="0"/>
          </a:p>
        </p:txBody>
      </p:sp>
      <p:sp>
        <p:nvSpPr>
          <p:cNvPr id="19458" name="Title 1"/>
          <p:cNvSpPr>
            <a:spLocks noGrp="1"/>
          </p:cNvSpPr>
          <p:nvPr>
            <p:ph type="title"/>
          </p:nvPr>
        </p:nvSpPr>
        <p:spPr>
          <a:xfrm>
            <a:off x="76200" y="570156"/>
            <a:ext cx="8368553" cy="1054250"/>
          </a:xfrm>
        </p:spPr>
        <p:txBody>
          <a:bodyPr/>
          <a:lstStyle/>
          <a:p>
            <a:pPr eaLnBrk="1" hangingPunct="1"/>
            <a:r>
              <a:rPr lang="en-US" b="1" dirty="0">
                <a:solidFill>
                  <a:schemeClr val="tx2"/>
                </a:solidFill>
                <a:latin typeface="Cambria" pitchFamily="18" charset="0"/>
              </a:rPr>
              <a:t>Alcohol Use Assessment-C</a:t>
            </a:r>
          </a:p>
        </p:txBody>
      </p:sp>
    </p:spTree>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7110" y="152400"/>
            <a:ext cx="8368553" cy="1054250"/>
          </a:xfrm>
        </p:spPr>
        <p:txBody>
          <a:bodyPr/>
          <a:lstStyle/>
          <a:p>
            <a:pPr eaLnBrk="1" hangingPunct="1"/>
            <a:r>
              <a:rPr lang="en-US" b="1" dirty="0">
                <a:solidFill>
                  <a:schemeClr val="tx2"/>
                </a:solidFill>
                <a:latin typeface="Cambria" pitchFamily="18" charset="0"/>
              </a:rPr>
              <a:t>Alcohol Use Assessment-C</a:t>
            </a:r>
          </a:p>
        </p:txBody>
      </p:sp>
      <p:sp>
        <p:nvSpPr>
          <p:cNvPr id="2" name="Content Placeholder 1"/>
          <p:cNvSpPr>
            <a:spLocks noGrp="1"/>
          </p:cNvSpPr>
          <p:nvPr>
            <p:ph idx="1"/>
          </p:nvPr>
        </p:nvSpPr>
        <p:spPr/>
        <p:txBody>
          <a:bodyPr/>
          <a:lstStyle/>
          <a:p>
            <a:endParaRPr lang="en-US"/>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66800"/>
            <a:ext cx="7904163"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069233"/>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4800" y="304800"/>
            <a:ext cx="8610600" cy="1054250"/>
          </a:xfrm>
        </p:spPr>
        <p:txBody>
          <a:bodyPr/>
          <a:lstStyle/>
          <a:p>
            <a:pPr eaLnBrk="1" hangingPunct="1"/>
            <a:r>
              <a:rPr lang="en-US" b="1" dirty="0">
                <a:solidFill>
                  <a:schemeClr val="tx2"/>
                </a:solidFill>
                <a:latin typeface="Cambria" pitchFamily="18" charset="0"/>
              </a:rPr>
              <a:t>Readiness to Change Slider</a:t>
            </a:r>
          </a:p>
        </p:txBody>
      </p:sp>
      <p:sp>
        <p:nvSpPr>
          <p:cNvPr id="3" name="Content Placeholder 2"/>
          <p:cNvSpPr>
            <a:spLocks noGrp="1"/>
          </p:cNvSpPr>
          <p:nvPr>
            <p:ph idx="1"/>
          </p:nvPr>
        </p:nvSpPr>
        <p:spPr/>
        <p:txBody>
          <a:bodyPr/>
          <a:lstStyle/>
          <a:p>
            <a:endParaRPr lang="en-US"/>
          </a:p>
        </p:txBody>
      </p:sp>
      <p:pic>
        <p:nvPicPr>
          <p:cNvPr id="2050" name="Picture 2" descr="\\Mimhfp\sbirt\IS\eSBIRT\Images\RTC-Sli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21498"/>
            <a:ext cx="8458200" cy="33125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990600" y="2362200"/>
            <a:ext cx="7223760" cy="3200400"/>
          </a:xfrm>
        </p:spPr>
        <p:txBody>
          <a:bodyPr/>
          <a:lstStyle/>
          <a:p>
            <a:pPr>
              <a:lnSpc>
                <a:spcPct val="150000"/>
              </a:lnSpc>
              <a:defRPr/>
            </a:pPr>
            <a:r>
              <a:rPr lang="en-US" sz="2400" b="1" dirty="0">
                <a:latin typeface="Calibri" pitchFamily="34" charset="0"/>
              </a:rPr>
              <a:t>Looks for co-occurring problems</a:t>
            </a:r>
          </a:p>
          <a:p>
            <a:pPr>
              <a:lnSpc>
                <a:spcPct val="150000"/>
              </a:lnSpc>
              <a:defRPr/>
            </a:pPr>
            <a:r>
              <a:rPr lang="en-US" sz="2400" b="1" dirty="0">
                <a:latin typeface="Calibri" pitchFamily="34" charset="0"/>
              </a:rPr>
              <a:t>The mental health screen consists of questions 2, 5 &amp; 6 from the GPRA Section F</a:t>
            </a:r>
          </a:p>
          <a:p>
            <a:pPr>
              <a:lnSpc>
                <a:spcPct val="150000"/>
              </a:lnSpc>
              <a:defRPr/>
            </a:pPr>
            <a:r>
              <a:rPr lang="en-US" sz="2400" b="1" dirty="0">
                <a:latin typeface="Calibri" pitchFamily="34" charset="0"/>
              </a:rPr>
              <a:t>Provides mental health service information</a:t>
            </a:r>
          </a:p>
          <a:p>
            <a:pPr eaLnBrk="1" hangingPunct="1">
              <a:lnSpc>
                <a:spcPct val="150000"/>
              </a:lnSpc>
              <a:spcAft>
                <a:spcPts val="600"/>
              </a:spcAft>
              <a:buFont typeface="Wingdings 2" pitchFamily="18" charset="2"/>
              <a:buNone/>
            </a:pPr>
            <a:endParaRPr lang="en-US" b="1" dirty="0">
              <a:latin typeface="Calibri" pitchFamily="34" charset="0"/>
            </a:endParaRPr>
          </a:p>
          <a:p>
            <a:pPr eaLnBrk="1" hangingPunct="1">
              <a:buFont typeface="Wingdings 2" pitchFamily="18" charset="2"/>
              <a:buNone/>
            </a:pPr>
            <a:endParaRPr lang="en-US" dirty="0"/>
          </a:p>
        </p:txBody>
      </p:sp>
      <p:sp>
        <p:nvSpPr>
          <p:cNvPr id="19458" name="Title 1"/>
          <p:cNvSpPr>
            <a:spLocks noGrp="1"/>
          </p:cNvSpPr>
          <p:nvPr>
            <p:ph type="title"/>
          </p:nvPr>
        </p:nvSpPr>
        <p:spPr/>
        <p:txBody>
          <a:bodyPr/>
          <a:lstStyle/>
          <a:p>
            <a:pPr eaLnBrk="1" hangingPunct="1"/>
            <a:r>
              <a:rPr lang="en-US" b="1" dirty="0">
                <a:solidFill>
                  <a:schemeClr val="tx2"/>
                </a:solidFill>
                <a:latin typeface="Cambria" pitchFamily="18" charset="0"/>
              </a:rPr>
              <a:t>Mental Health Screen</a:t>
            </a:r>
          </a:p>
        </p:txBody>
      </p:sp>
    </p:spTree>
    <p:extLst>
      <p:ext uri="{BB962C8B-B14F-4D97-AF65-F5344CB8AC3E}">
        <p14:creationId xmlns:p14="http://schemas.microsoft.com/office/powerpoint/2010/main" val="1601417928"/>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381000" y="2362200"/>
            <a:ext cx="8458200" cy="3810000"/>
          </a:xfrm>
        </p:spPr>
        <p:txBody>
          <a:bodyPr/>
          <a:lstStyle/>
          <a:p>
            <a:pPr>
              <a:lnSpc>
                <a:spcPct val="150000"/>
              </a:lnSpc>
              <a:defRPr/>
            </a:pPr>
            <a:r>
              <a:rPr lang="en-US" sz="2400" b="1" dirty="0">
                <a:latin typeface="Calibri" pitchFamily="34" charset="0"/>
              </a:rPr>
              <a:t>Center for Substance Abuse Prevention (CSAP) GPRA Attitudes and Beliefs Regarding Substance Use – Adult (2005)</a:t>
            </a:r>
          </a:p>
          <a:p>
            <a:pPr>
              <a:lnSpc>
                <a:spcPct val="150000"/>
              </a:lnSpc>
              <a:defRPr/>
            </a:pPr>
            <a:r>
              <a:rPr lang="en-US" sz="2400" b="1" dirty="0">
                <a:latin typeface="Calibri" pitchFamily="34" charset="0"/>
              </a:rPr>
              <a:t>ATOD – Alcohol, Tobacco, and Other Drugs</a:t>
            </a:r>
          </a:p>
          <a:p>
            <a:pPr>
              <a:lnSpc>
                <a:spcPct val="150000"/>
              </a:lnSpc>
              <a:defRPr/>
            </a:pPr>
            <a:r>
              <a:rPr lang="en-US" sz="2400" b="1" dirty="0">
                <a:latin typeface="Calibri" pitchFamily="34" charset="0"/>
              </a:rPr>
              <a:t>8 questions about how the patient feels about the use and risks associated with ATOD</a:t>
            </a:r>
          </a:p>
          <a:p>
            <a:pPr eaLnBrk="1" hangingPunct="1">
              <a:lnSpc>
                <a:spcPct val="150000"/>
              </a:lnSpc>
              <a:buFont typeface="Wingdings 2" pitchFamily="18" charset="2"/>
              <a:buNone/>
            </a:pPr>
            <a:endParaRPr lang="en-US" b="1" dirty="0">
              <a:latin typeface="Calibri" pitchFamily="34" charset="0"/>
            </a:endParaRPr>
          </a:p>
          <a:p>
            <a:pPr eaLnBrk="1" hangingPunct="1">
              <a:buFont typeface="Wingdings 2" pitchFamily="18" charset="2"/>
              <a:buNone/>
            </a:pPr>
            <a:endParaRPr lang="en-US" dirty="0"/>
          </a:p>
          <a:p>
            <a:pPr eaLnBrk="1" hangingPunct="1"/>
            <a:endParaRPr lang="en-US" dirty="0"/>
          </a:p>
        </p:txBody>
      </p:sp>
      <p:sp>
        <p:nvSpPr>
          <p:cNvPr id="20482" name="Title 1"/>
          <p:cNvSpPr>
            <a:spLocks noGrp="1"/>
          </p:cNvSpPr>
          <p:nvPr>
            <p:ph type="title"/>
          </p:nvPr>
        </p:nvSpPr>
        <p:spPr>
          <a:xfrm>
            <a:off x="533400" y="304800"/>
            <a:ext cx="7498080" cy="1143000"/>
          </a:xfrm>
        </p:spPr>
        <p:txBody>
          <a:bodyPr/>
          <a:lstStyle/>
          <a:p>
            <a:pPr eaLnBrk="1" hangingPunct="1"/>
            <a:r>
              <a:rPr lang="en-US" sz="4800" b="1" dirty="0">
                <a:solidFill>
                  <a:schemeClr val="tx2"/>
                </a:solidFill>
                <a:latin typeface="Cambria" pitchFamily="18" charset="0"/>
              </a:rPr>
              <a:t>ATOD Beliefs and Attitudes Scale </a:t>
            </a:r>
          </a:p>
        </p:txBody>
      </p:sp>
    </p:spTree>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Content Placeholder 2"/>
          <p:cNvSpPr>
            <a:spLocks noGrp="1"/>
          </p:cNvSpPr>
          <p:nvPr>
            <p:ph idx="1"/>
          </p:nvPr>
        </p:nvSpPr>
        <p:spPr>
          <a:xfrm>
            <a:off x="457200" y="2438400"/>
            <a:ext cx="8534400" cy="4235823"/>
          </a:xfrm>
        </p:spPr>
        <p:txBody>
          <a:bodyPr>
            <a:normAutofit/>
          </a:bodyPr>
          <a:lstStyle/>
          <a:p>
            <a:pPr>
              <a:lnSpc>
                <a:spcPct val="140000"/>
              </a:lnSpc>
              <a:defRPr/>
            </a:pPr>
            <a:r>
              <a:rPr lang="en-US" sz="2400" b="1" dirty="0">
                <a:latin typeface="Calibri" pitchFamily="34" charset="0"/>
              </a:rPr>
              <a:t>It is important to understand the level of patients’ satisfaction with MOSBIRT </a:t>
            </a:r>
          </a:p>
          <a:p>
            <a:pPr>
              <a:lnSpc>
                <a:spcPct val="140000"/>
              </a:lnSpc>
              <a:defRPr/>
            </a:pPr>
            <a:r>
              <a:rPr lang="en-US" sz="2400" b="1" dirty="0">
                <a:latin typeface="Calibri" pitchFamily="34" charset="0"/>
              </a:rPr>
              <a:t>The feedback informs us of the areas needing improvement</a:t>
            </a:r>
          </a:p>
          <a:p>
            <a:pPr>
              <a:lnSpc>
                <a:spcPct val="140000"/>
              </a:lnSpc>
              <a:defRPr/>
            </a:pPr>
            <a:r>
              <a:rPr lang="en-US" sz="2400" b="1" dirty="0">
                <a:latin typeface="Calibri" pitchFamily="34" charset="0"/>
              </a:rPr>
              <a:t>Patients will complete the survey without assistance from the health coach</a:t>
            </a:r>
          </a:p>
        </p:txBody>
      </p:sp>
      <p:sp>
        <p:nvSpPr>
          <p:cNvPr id="22531" name="Title 1"/>
          <p:cNvSpPr>
            <a:spLocks noGrp="1"/>
          </p:cNvSpPr>
          <p:nvPr>
            <p:ph type="title"/>
          </p:nvPr>
        </p:nvSpPr>
        <p:spPr>
          <a:xfrm>
            <a:off x="719109" y="198438"/>
            <a:ext cx="7498080" cy="1143000"/>
          </a:xfrm>
        </p:spPr>
        <p:txBody>
          <a:bodyPr/>
          <a:lstStyle/>
          <a:p>
            <a:pPr eaLnBrk="1" hangingPunct="1"/>
            <a:r>
              <a:rPr lang="en-US" b="1" dirty="0">
                <a:solidFill>
                  <a:schemeClr val="tx2"/>
                </a:solidFill>
                <a:latin typeface="Cambria" pitchFamily="18" charset="0"/>
              </a:rPr>
              <a:t>Patient Satisfaction Survey</a:t>
            </a:r>
          </a:p>
        </p:txBody>
      </p:sp>
    </p:spTree>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imhfp\sbirt\IS\eSBIRT\Images\Session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76200"/>
            <a:ext cx="6641716"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335781"/>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6425" cy="3267075"/>
          </a:xfrm>
        </p:spPr>
        <p:txBody>
          <a:bodyPr>
            <a:normAutofit/>
          </a:bodyPr>
          <a:lstStyle/>
          <a:p>
            <a:pPr>
              <a:defRPr/>
            </a:pPr>
            <a:r>
              <a:rPr lang="en-US" sz="2800" dirty="0">
                <a:latin typeface="Calibri" pitchFamily="34" charset="0"/>
              </a:rPr>
              <a:t>The window for 6 month follow-up is </a:t>
            </a:r>
            <a:r>
              <a:rPr lang="en-US" sz="3200" b="1" dirty="0">
                <a:solidFill>
                  <a:srgbClr val="FFFF00"/>
                </a:solidFill>
                <a:latin typeface="Calibri" pitchFamily="34" charset="0"/>
              </a:rPr>
              <a:t>30 Days </a:t>
            </a:r>
            <a:r>
              <a:rPr lang="en-US" sz="2800" dirty="0">
                <a:latin typeface="Calibri" pitchFamily="34" charset="0"/>
              </a:rPr>
              <a:t>before and </a:t>
            </a:r>
            <a:r>
              <a:rPr lang="en-US" sz="3200" b="1" dirty="0">
                <a:solidFill>
                  <a:srgbClr val="FFFF00"/>
                </a:solidFill>
                <a:latin typeface="Calibri" pitchFamily="34" charset="0"/>
              </a:rPr>
              <a:t>60 Days </a:t>
            </a:r>
            <a:r>
              <a:rPr lang="en-US" sz="2800" dirty="0">
                <a:latin typeface="Calibri" pitchFamily="34" charset="0"/>
              </a:rPr>
              <a:t>after the 6 month anniversary of the intake date. </a:t>
            </a:r>
          </a:p>
        </p:txBody>
      </p:sp>
      <p:sp>
        <p:nvSpPr>
          <p:cNvPr id="31746" name="Title 1"/>
          <p:cNvSpPr>
            <a:spLocks noGrp="1"/>
          </p:cNvSpPr>
          <p:nvPr>
            <p:ph type="title"/>
          </p:nvPr>
        </p:nvSpPr>
        <p:spPr>
          <a:xfrm>
            <a:off x="838200" y="76200"/>
            <a:ext cx="7498080" cy="1143000"/>
          </a:xfrm>
        </p:spPr>
        <p:txBody>
          <a:bodyPr/>
          <a:lstStyle/>
          <a:p>
            <a:r>
              <a:rPr lang="en-US" sz="4800" b="1" dirty="0">
                <a:latin typeface="Cambria" pitchFamily="18" charset="0"/>
                <a:ea typeface="Cambria Math" pitchFamily="18" charset="0"/>
              </a:rPr>
              <a:t>Follow-Up Window Period</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p:txBody>
          <a:bodyPr/>
          <a:lstStyle/>
          <a:p>
            <a:pPr eaLnBrk="1" hangingPunct="1"/>
            <a:endParaRPr lang="en-US" dirty="0"/>
          </a:p>
          <a:p>
            <a:pPr>
              <a:lnSpc>
                <a:spcPct val="80000"/>
              </a:lnSpc>
              <a:spcBef>
                <a:spcPts val="600"/>
              </a:spcBef>
              <a:spcAft>
                <a:spcPts val="600"/>
              </a:spcAft>
              <a:defRPr/>
            </a:pPr>
            <a:r>
              <a:rPr lang="en-US" sz="3600" dirty="0">
                <a:latin typeface="Calibri" pitchFamily="34" charset="0"/>
              </a:rPr>
              <a:t>Can be summed in one word: </a:t>
            </a:r>
          </a:p>
          <a:p>
            <a:pPr eaLnBrk="1" hangingPunct="1"/>
            <a:endParaRPr lang="en-US" dirty="0"/>
          </a:p>
          <a:p>
            <a:pPr eaLnBrk="1" hangingPunct="1">
              <a:buFont typeface="Wingdings" pitchFamily="2" charset="2"/>
              <a:buNone/>
            </a:pPr>
            <a:r>
              <a:rPr lang="en-US" dirty="0"/>
              <a:t>		</a:t>
            </a:r>
            <a:r>
              <a:rPr lang="en-US" sz="3600" b="1" dirty="0">
                <a:solidFill>
                  <a:schemeClr val="accent1"/>
                </a:solidFill>
              </a:rPr>
              <a:t>STANDARDIZATION</a:t>
            </a:r>
          </a:p>
        </p:txBody>
      </p:sp>
      <p:sp>
        <p:nvSpPr>
          <p:cNvPr id="90114" name="AutoShape 2"/>
          <p:cNvSpPr>
            <a:spLocks noGrp="1" noChangeArrowheads="1"/>
          </p:cNvSpPr>
          <p:nvPr>
            <p:ph type="title"/>
          </p:nvPr>
        </p:nvSpPr>
        <p:spPr>
          <a:xfrm>
            <a:off x="381000" y="304800"/>
            <a:ext cx="8216153" cy="1054250"/>
          </a:xfrm>
        </p:spPr>
        <p:txBody>
          <a:bodyPr/>
          <a:lstStyle/>
          <a:p>
            <a:pPr eaLnBrk="1" hangingPunct="1">
              <a:defRPr/>
            </a:pPr>
            <a:r>
              <a:rPr lang="en-US" b="1" dirty="0">
                <a:latin typeface="Cambria" pitchFamily="18" charset="0"/>
                <a:ea typeface="Cambria Math" pitchFamily="18" charset="0"/>
              </a:rPr>
              <a:t>Why do we need training?</a:t>
            </a:r>
          </a:p>
        </p:txBody>
      </p:sp>
    </p:spTree>
    <p:extLst>
      <p:ext uri="{BB962C8B-B14F-4D97-AF65-F5344CB8AC3E}">
        <p14:creationId xmlns:p14="http://schemas.microsoft.com/office/powerpoint/2010/main" val="2680609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90115">
                                            <p:txEl>
                                              <p:pRg st="3" end="3"/>
                                            </p:txEl>
                                          </p:spTgt>
                                        </p:tgtEl>
                                        <p:attrNameLst>
                                          <p:attrName>style.visibility</p:attrName>
                                        </p:attrNameLst>
                                      </p:cBhvr>
                                      <p:to>
                                        <p:strVal val="visible"/>
                                      </p:to>
                                    </p:set>
                                    <p:anim calcmode="lin" valueType="num">
                                      <p:cBhvr additive="base">
                                        <p:cTn id="7" dur="5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mph" presetSubtype="0" fill="hold" nodeType="clickEffect">
                                  <p:stCondLst>
                                    <p:cond delay="0"/>
                                  </p:stCondLst>
                                  <p:iterate type="lt">
                                    <p:tmPct val="10000"/>
                                  </p:iterate>
                                  <p:childTnLst>
                                    <p:set>
                                      <p:cBhvr override="childStyle">
                                        <p:cTn id="12" dur="500" autoRev="1" fill="hold"/>
                                        <p:tgtEl>
                                          <p:spTgt spid="90115">
                                            <p:txEl>
                                              <p:pRg st="3" end="3"/>
                                            </p:txEl>
                                          </p:spTgt>
                                        </p:tgtEl>
                                        <p:attrNameLst>
                                          <p:attrName>style.color</p:attrName>
                                        </p:attrNameLst>
                                      </p:cBhvr>
                                      <p:to>
                                        <p:clrVal>
                                          <a:schemeClr val="tx2"/>
                                        </p:clrVal>
                                      </p:to>
                                    </p:set>
                                    <p:set>
                                      <p:cBhvr>
                                        <p:cTn id="13" dur="500" autoRev="1" fill="hold"/>
                                        <p:tgtEl>
                                          <p:spTgt spid="90115">
                                            <p:txEl>
                                              <p:pRg st="3" end="3"/>
                                            </p:txEl>
                                          </p:spTgt>
                                        </p:tgtEl>
                                        <p:attrNameLst>
                                          <p:attrName>fillcolor</p:attrName>
                                        </p:attrNameLst>
                                      </p:cBhvr>
                                      <p:to>
                                        <p:clrVal>
                                          <a:schemeClr val="tx2"/>
                                        </p:clrVal>
                                      </p:to>
                                    </p:set>
                                    <p:set>
                                      <p:cBhvr>
                                        <p:cTn id="14" dur="500" autoRev="1" fill="hold"/>
                                        <p:tgtEl>
                                          <p:spTgt spid="9011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6425" cy="3267075"/>
          </a:xfrm>
        </p:spPr>
        <p:txBody>
          <a:bodyPr>
            <a:normAutofit/>
          </a:bodyPr>
          <a:lstStyle/>
          <a:p>
            <a:pPr marL="274320" indent="-274320" fontAlgn="auto">
              <a:spcAft>
                <a:spcPts val="0"/>
              </a:spcAft>
              <a:buClr>
                <a:schemeClr val="tx1"/>
              </a:buClr>
              <a:buFont typeface="Wingdings 2"/>
              <a:buChar char=""/>
              <a:defRPr/>
            </a:pPr>
            <a:endParaRPr lang="en-US" sz="2800" dirty="0">
              <a:latin typeface="Calibri"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5244"/>
            <a:ext cx="9115425" cy="568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71339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533400" y="2286000"/>
            <a:ext cx="8001000" cy="4114799"/>
          </a:xfrm>
        </p:spPr>
        <p:txBody>
          <a:bodyPr>
            <a:normAutofit fontScale="92500" lnSpcReduction="10000"/>
          </a:bodyPr>
          <a:lstStyle/>
          <a:p>
            <a:pPr marL="484188" indent="-457200">
              <a:lnSpc>
                <a:spcPct val="150000"/>
              </a:lnSpc>
              <a:spcBef>
                <a:spcPts val="1200"/>
              </a:spcBef>
            </a:pPr>
            <a:r>
              <a:rPr lang="en-US" sz="2800" dirty="0">
                <a:latin typeface="Calibri" pitchFamily="34" charset="0"/>
              </a:rPr>
              <a:t>Developed based on Tracking database fields</a:t>
            </a:r>
          </a:p>
          <a:p>
            <a:pPr marL="484188" indent="-457200">
              <a:lnSpc>
                <a:spcPct val="150000"/>
              </a:lnSpc>
              <a:spcBef>
                <a:spcPts val="1200"/>
              </a:spcBef>
            </a:pPr>
            <a:r>
              <a:rPr lang="en-US" sz="2800" dirty="0">
                <a:latin typeface="Calibri" pitchFamily="34" charset="0"/>
              </a:rPr>
              <a:t>Information forwarded to tracker for entry into web-based tracking database</a:t>
            </a:r>
          </a:p>
          <a:p>
            <a:pPr marL="484188" indent="-457200">
              <a:lnSpc>
                <a:spcPct val="150000"/>
              </a:lnSpc>
              <a:spcBef>
                <a:spcPts val="1200"/>
              </a:spcBef>
            </a:pPr>
            <a:r>
              <a:rPr lang="en-US" sz="2800" dirty="0">
                <a:latin typeface="Calibri" pitchFamily="34" charset="0"/>
              </a:rPr>
              <a:t>Has consent to contact individuals/agencies listed, must be signed by patient</a:t>
            </a:r>
          </a:p>
          <a:p>
            <a:pPr marL="484188" indent="-457200">
              <a:lnSpc>
                <a:spcPct val="150000"/>
              </a:lnSpc>
              <a:spcBef>
                <a:spcPts val="1200"/>
              </a:spcBef>
            </a:pPr>
            <a:r>
              <a:rPr lang="en-US" sz="2800" dirty="0">
                <a:latin typeface="Calibri" pitchFamily="34" charset="0"/>
              </a:rPr>
              <a:t>Paper copy to be kept in participant folder</a:t>
            </a:r>
          </a:p>
          <a:p>
            <a:pPr marL="407988" indent="-381000">
              <a:lnSpc>
                <a:spcPct val="80000"/>
              </a:lnSpc>
              <a:buClr>
                <a:schemeClr val="tx1"/>
              </a:buClr>
              <a:buNone/>
            </a:pPr>
            <a:endParaRPr lang="en-US" sz="2800" dirty="0">
              <a:latin typeface="Calibri" pitchFamily="34" charset="0"/>
            </a:endParaRPr>
          </a:p>
        </p:txBody>
      </p:sp>
      <p:sp>
        <p:nvSpPr>
          <p:cNvPr id="35842" name="Title 1"/>
          <p:cNvSpPr>
            <a:spLocks noGrp="1"/>
          </p:cNvSpPr>
          <p:nvPr>
            <p:ph type="title"/>
          </p:nvPr>
        </p:nvSpPr>
        <p:spPr/>
        <p:txBody>
          <a:bodyPr/>
          <a:lstStyle/>
          <a:p>
            <a:r>
              <a:rPr lang="en-US" sz="4800" b="1" dirty="0">
                <a:latin typeface="Cambria" pitchFamily="18" charset="0"/>
                <a:ea typeface="Cambria Math" pitchFamily="18" charset="0"/>
              </a:rPr>
              <a:t>Locator Form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457200" y="2590800"/>
            <a:ext cx="8504238" cy="3581400"/>
          </a:xfrm>
        </p:spPr>
        <p:txBody>
          <a:bodyPr/>
          <a:lstStyle/>
          <a:p>
            <a:pPr marL="484188" indent="-457200">
              <a:lnSpc>
                <a:spcPct val="80000"/>
              </a:lnSpc>
            </a:pPr>
            <a:r>
              <a:rPr lang="en-US" sz="3200" dirty="0">
                <a:latin typeface="Calibri" pitchFamily="34" charset="0"/>
              </a:rPr>
              <a:t>Never mention substance use or treatment study</a:t>
            </a:r>
          </a:p>
          <a:p>
            <a:pPr marL="484188" indent="-457200">
              <a:lnSpc>
                <a:spcPct val="80000"/>
              </a:lnSpc>
            </a:pPr>
            <a:r>
              <a:rPr lang="en-US" sz="3200" dirty="0">
                <a:latin typeface="Calibri" pitchFamily="34" charset="0"/>
              </a:rPr>
              <a:t>Do not divulge confidential information</a:t>
            </a:r>
          </a:p>
          <a:p>
            <a:pPr marL="484188" indent="-457200">
              <a:lnSpc>
                <a:spcPct val="80000"/>
              </a:lnSpc>
            </a:pPr>
            <a:r>
              <a:rPr lang="en-US" sz="3200" dirty="0">
                <a:latin typeface="Calibri" pitchFamily="34" charset="0"/>
              </a:rPr>
              <a:t>Keep information under lock and key</a:t>
            </a:r>
          </a:p>
          <a:p>
            <a:pPr marL="1078548" lvl="3" indent="-457200">
              <a:lnSpc>
                <a:spcPct val="80000"/>
              </a:lnSpc>
            </a:pPr>
            <a:r>
              <a:rPr lang="en-US" sz="3000" dirty="0">
                <a:latin typeface="Calibri" pitchFamily="34" charset="0"/>
              </a:rPr>
              <a:t>Double locked</a:t>
            </a:r>
          </a:p>
          <a:p>
            <a:pPr marL="484188" indent="-457200">
              <a:lnSpc>
                <a:spcPct val="80000"/>
              </a:lnSpc>
            </a:pPr>
            <a:r>
              <a:rPr lang="en-US" sz="3200" dirty="0">
                <a:latin typeface="Calibri" pitchFamily="34" charset="0"/>
              </a:rPr>
              <a:t>Make interview experience positive </a:t>
            </a:r>
          </a:p>
          <a:p>
            <a:endParaRPr lang="en-US" dirty="0"/>
          </a:p>
        </p:txBody>
      </p:sp>
      <p:sp>
        <p:nvSpPr>
          <p:cNvPr id="37890" name="Title 1"/>
          <p:cNvSpPr>
            <a:spLocks noGrp="1"/>
          </p:cNvSpPr>
          <p:nvPr>
            <p:ph type="title"/>
          </p:nvPr>
        </p:nvSpPr>
        <p:spPr>
          <a:xfrm>
            <a:off x="609600" y="228600"/>
            <a:ext cx="7756263" cy="1054250"/>
          </a:xfrm>
        </p:spPr>
        <p:txBody>
          <a:bodyPr/>
          <a:lstStyle/>
          <a:p>
            <a:r>
              <a:rPr lang="en-US" sz="4800" b="1" dirty="0">
                <a:latin typeface="Cambria" pitchFamily="18" charset="0"/>
                <a:ea typeface="Cambria Math" pitchFamily="18" charset="0"/>
              </a:rPr>
              <a:t>Good Follow-Up Requirements</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609600" y="2590800"/>
            <a:ext cx="8196263" cy="3581400"/>
          </a:xfrm>
        </p:spPr>
        <p:txBody>
          <a:bodyPr>
            <a:normAutofit fontScale="77500" lnSpcReduction="20000"/>
          </a:bodyPr>
          <a:lstStyle/>
          <a:p>
            <a:pPr marL="484188" indent="-457200">
              <a:lnSpc>
                <a:spcPct val="150000"/>
              </a:lnSpc>
            </a:pPr>
            <a:r>
              <a:rPr lang="en-US" sz="3200" dirty="0">
                <a:latin typeface="Calibri" pitchFamily="34" charset="0"/>
              </a:rPr>
              <a:t>Get Full name, DOB, SSN</a:t>
            </a:r>
          </a:p>
          <a:p>
            <a:pPr marL="484188" indent="-457200">
              <a:lnSpc>
                <a:spcPct val="150000"/>
              </a:lnSpc>
            </a:pPr>
            <a:r>
              <a:rPr lang="en-US" sz="3200" dirty="0">
                <a:latin typeface="Calibri" pitchFamily="34" charset="0"/>
              </a:rPr>
              <a:t>Prior Addresses</a:t>
            </a:r>
          </a:p>
          <a:p>
            <a:pPr marL="484188" indent="-457200">
              <a:lnSpc>
                <a:spcPct val="150000"/>
              </a:lnSpc>
            </a:pPr>
            <a:r>
              <a:rPr lang="en-US" sz="3200" dirty="0">
                <a:latin typeface="Calibri" pitchFamily="34" charset="0"/>
              </a:rPr>
              <a:t>Places they frequent</a:t>
            </a:r>
          </a:p>
          <a:p>
            <a:pPr marL="484188" indent="-457200">
              <a:lnSpc>
                <a:spcPct val="150000"/>
              </a:lnSpc>
            </a:pPr>
            <a:r>
              <a:rPr lang="en-US" sz="3200" dirty="0">
                <a:latin typeface="Calibri" pitchFamily="34" charset="0"/>
              </a:rPr>
              <a:t>Places of employment</a:t>
            </a:r>
          </a:p>
          <a:p>
            <a:pPr marL="484188" indent="-457200">
              <a:lnSpc>
                <a:spcPct val="150000"/>
              </a:lnSpc>
            </a:pPr>
            <a:r>
              <a:rPr lang="en-US" sz="3200" dirty="0">
                <a:latin typeface="Calibri" pitchFamily="34" charset="0"/>
              </a:rPr>
              <a:t>Agencies they use, i.e. Social Services, ADA services, etc.</a:t>
            </a:r>
          </a:p>
          <a:p>
            <a:pPr marL="411480" lvl="1" indent="0">
              <a:buNone/>
            </a:pPr>
            <a:endParaRPr lang="en-US" dirty="0"/>
          </a:p>
        </p:txBody>
      </p:sp>
      <p:sp>
        <p:nvSpPr>
          <p:cNvPr id="38914" name="Title 1"/>
          <p:cNvSpPr>
            <a:spLocks noGrp="1"/>
          </p:cNvSpPr>
          <p:nvPr>
            <p:ph type="title"/>
          </p:nvPr>
        </p:nvSpPr>
        <p:spPr>
          <a:xfrm>
            <a:off x="152400" y="533400"/>
            <a:ext cx="8686800" cy="758825"/>
          </a:xfrm>
        </p:spPr>
        <p:txBody>
          <a:bodyPr/>
          <a:lstStyle/>
          <a:p>
            <a:r>
              <a:rPr lang="en-US" sz="3200" b="1" dirty="0">
                <a:latin typeface="Cambria" pitchFamily="18" charset="0"/>
                <a:ea typeface="Cambria Math" pitchFamily="18" charset="0"/>
              </a:rPr>
              <a:t>Lessons Learned from Other SBIRT Programs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381000" y="1143000"/>
            <a:ext cx="8305800" cy="5486399"/>
          </a:xfrm>
        </p:spPr>
        <p:txBody>
          <a:bodyPr>
            <a:normAutofit/>
          </a:bodyPr>
          <a:lstStyle/>
          <a:p>
            <a:pPr marL="407988" indent="-381000">
              <a:lnSpc>
                <a:spcPct val="90000"/>
              </a:lnSpc>
              <a:buClr>
                <a:schemeClr val="tx1"/>
              </a:buClr>
              <a:buFont typeface="Wingdings" pitchFamily="2" charset="2"/>
              <a:buChar char="v"/>
            </a:pPr>
            <a:r>
              <a:rPr lang="en-US" sz="3200" dirty="0">
                <a:latin typeface="Calibri" pitchFamily="34" charset="0"/>
              </a:rPr>
              <a:t>Get as much contact information as possible</a:t>
            </a:r>
          </a:p>
          <a:p>
            <a:pPr marL="26988" indent="0">
              <a:lnSpc>
                <a:spcPct val="90000"/>
              </a:lnSpc>
              <a:buClr>
                <a:schemeClr val="tx1"/>
              </a:buClr>
              <a:buNone/>
            </a:pPr>
            <a:endParaRPr lang="en-US" sz="3200" dirty="0">
              <a:latin typeface="Calibri" pitchFamily="34" charset="0"/>
            </a:endParaRPr>
          </a:p>
          <a:p>
            <a:pPr marL="712788" lvl="2" indent="-457200">
              <a:lnSpc>
                <a:spcPct val="90000"/>
              </a:lnSpc>
            </a:pPr>
            <a:r>
              <a:rPr lang="en-US" sz="2800" dirty="0">
                <a:latin typeface="Calibri" pitchFamily="34" charset="0"/>
              </a:rPr>
              <a:t>Closest female relative</a:t>
            </a:r>
          </a:p>
          <a:p>
            <a:pPr marL="712788" lvl="2" indent="-457200">
              <a:lnSpc>
                <a:spcPct val="90000"/>
              </a:lnSpc>
            </a:pPr>
            <a:r>
              <a:rPr lang="en-US" sz="2800" dirty="0">
                <a:latin typeface="Calibri" pitchFamily="34" charset="0"/>
              </a:rPr>
              <a:t>Closest friend</a:t>
            </a:r>
          </a:p>
          <a:p>
            <a:pPr marL="712788" lvl="2" indent="-457200">
              <a:lnSpc>
                <a:spcPct val="90000"/>
              </a:lnSpc>
            </a:pPr>
            <a:r>
              <a:rPr lang="en-US" sz="2800" dirty="0">
                <a:latin typeface="Calibri" pitchFamily="34" charset="0"/>
              </a:rPr>
              <a:t>Church/Pastor</a:t>
            </a:r>
          </a:p>
          <a:p>
            <a:pPr marL="712788" lvl="2" indent="-457200">
              <a:lnSpc>
                <a:spcPct val="90000"/>
              </a:lnSpc>
            </a:pPr>
            <a:r>
              <a:rPr lang="en-US" sz="2800" dirty="0">
                <a:latin typeface="Calibri" pitchFamily="34" charset="0"/>
              </a:rPr>
              <a:t>Nicknames, street names</a:t>
            </a:r>
          </a:p>
          <a:p>
            <a:pPr marL="712788" lvl="2" indent="-457200">
              <a:lnSpc>
                <a:spcPct val="90000"/>
              </a:lnSpc>
            </a:pPr>
            <a:r>
              <a:rPr lang="en-US" sz="2800" dirty="0">
                <a:latin typeface="Calibri" pitchFamily="34" charset="0"/>
              </a:rPr>
              <a:t>Name of Dr., pharmacy used</a:t>
            </a:r>
          </a:p>
          <a:p>
            <a:pPr marL="0" indent="0">
              <a:lnSpc>
                <a:spcPct val="90000"/>
              </a:lnSpc>
              <a:buClr>
                <a:schemeClr val="tx1"/>
              </a:buClr>
              <a:buNone/>
            </a:pPr>
            <a:r>
              <a:rPr lang="en-US" sz="2800" dirty="0">
                <a:latin typeface="Calibri" pitchFamily="34" charset="0"/>
              </a:rPr>
              <a:t>If homeless, </a:t>
            </a:r>
          </a:p>
          <a:p>
            <a:pPr marL="712788" lvl="3" indent="-457200">
              <a:lnSpc>
                <a:spcPct val="90000"/>
              </a:lnSpc>
            </a:pPr>
            <a:r>
              <a:rPr lang="en-US" sz="2800" dirty="0">
                <a:latin typeface="Calibri" pitchFamily="34" charset="0"/>
              </a:rPr>
              <a:t>Where do you sleep when it is cold?</a:t>
            </a:r>
          </a:p>
          <a:p>
            <a:pPr marL="712788" lvl="3" indent="-457200">
              <a:lnSpc>
                <a:spcPct val="90000"/>
              </a:lnSpc>
            </a:pPr>
            <a:r>
              <a:rPr lang="en-US" sz="2800" dirty="0">
                <a:latin typeface="Calibri" pitchFamily="34" charset="0"/>
              </a:rPr>
              <a:t>Food Pantry</a:t>
            </a:r>
          </a:p>
          <a:p>
            <a:pPr lvl="1"/>
            <a:endParaRPr lang="en-US" dirty="0"/>
          </a:p>
          <a:p>
            <a:pPr lvl="1"/>
            <a:endParaRPr lang="en-US" dirty="0"/>
          </a:p>
        </p:txBody>
      </p:sp>
      <p:sp>
        <p:nvSpPr>
          <p:cNvPr id="39938" name="Title 1"/>
          <p:cNvSpPr>
            <a:spLocks noGrp="1"/>
          </p:cNvSpPr>
          <p:nvPr>
            <p:ph type="title"/>
          </p:nvPr>
        </p:nvSpPr>
        <p:spPr>
          <a:xfrm>
            <a:off x="301625" y="228600"/>
            <a:ext cx="8689975" cy="758825"/>
          </a:xfrm>
        </p:spPr>
        <p:txBody>
          <a:bodyPr/>
          <a:lstStyle/>
          <a:p>
            <a:r>
              <a:rPr lang="en-US" sz="3200" b="1" dirty="0">
                <a:latin typeface="Cambria" pitchFamily="18" charset="0"/>
                <a:ea typeface="Cambria Math" pitchFamily="18" charset="0"/>
              </a:rPr>
              <a:t>Lessons Learned from Other SBIRT Programs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idx="4294967295"/>
          </p:nvPr>
        </p:nvSpPr>
        <p:spPr>
          <a:xfrm>
            <a:off x="-152400" y="685800"/>
            <a:ext cx="9525000" cy="758825"/>
          </a:xfrm>
        </p:spPr>
        <p:txBody>
          <a:bodyPr/>
          <a:lstStyle/>
          <a:p>
            <a:pPr eaLnBrk="1" hangingPunct="1">
              <a:defRPr/>
            </a:pPr>
            <a:r>
              <a:rPr lang="en-US" b="1" dirty="0">
                <a:latin typeface="Cambria" pitchFamily="18" charset="0"/>
                <a:ea typeface="Cambria Math" pitchFamily="18" charset="0"/>
              </a:rPr>
              <a:t>Three Goals of Standardization</a:t>
            </a:r>
          </a:p>
        </p:txBody>
      </p:sp>
      <p:sp>
        <p:nvSpPr>
          <p:cNvPr id="33795" name="Rectangle 3"/>
          <p:cNvSpPr>
            <a:spLocks noGrp="1" noChangeArrowheads="1"/>
          </p:cNvSpPr>
          <p:nvPr>
            <p:ph idx="4294967295"/>
          </p:nvPr>
        </p:nvSpPr>
        <p:spPr>
          <a:xfrm>
            <a:off x="76200" y="1905000"/>
            <a:ext cx="8915400" cy="4038600"/>
          </a:xfrm>
        </p:spPr>
        <p:txBody>
          <a:bodyPr>
            <a:noAutofit/>
          </a:bodyPr>
          <a:lstStyle/>
          <a:p>
            <a:pPr>
              <a:lnSpc>
                <a:spcPct val="160000"/>
              </a:lnSpc>
            </a:pPr>
            <a:r>
              <a:rPr lang="en-US" sz="2800" dirty="0">
                <a:latin typeface="Calibri" pitchFamily="34" charset="0"/>
              </a:rPr>
              <a:t>Each patient is exposed to the same question experience</a:t>
            </a:r>
          </a:p>
          <a:p>
            <a:pPr>
              <a:lnSpc>
                <a:spcPct val="200000"/>
              </a:lnSpc>
            </a:pPr>
            <a:r>
              <a:rPr lang="en-US" sz="2800" dirty="0">
                <a:latin typeface="Calibri" pitchFamily="34" charset="0"/>
              </a:rPr>
              <a:t>All answers are recorded in the same manner</a:t>
            </a:r>
          </a:p>
          <a:p>
            <a:pPr>
              <a:lnSpc>
                <a:spcPct val="150000"/>
              </a:lnSpc>
            </a:pPr>
            <a:r>
              <a:rPr lang="en-US" sz="2800" dirty="0">
                <a:latin typeface="Calibri" pitchFamily="34" charset="0"/>
              </a:rPr>
              <a:t>Any differences in answers should be directly attributable to differences between individuals, </a:t>
            </a:r>
            <a:r>
              <a:rPr lang="en-US" sz="2800" b="1" dirty="0">
                <a:latin typeface="Calibri" pitchFamily="34" charset="0"/>
              </a:rPr>
              <a:t>not</a:t>
            </a:r>
            <a:r>
              <a:rPr lang="en-US" sz="2800" dirty="0">
                <a:latin typeface="Calibri" pitchFamily="34" charset="0"/>
              </a:rPr>
              <a:t> to differences in the process that produced that answer</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blinds(horizontal)">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17"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Grp="1" noChangeArrowheads="1"/>
          </p:cNvSpPr>
          <p:nvPr>
            <p:ph type="title"/>
          </p:nvPr>
        </p:nvSpPr>
        <p:spPr>
          <a:xfrm>
            <a:off x="0" y="609600"/>
            <a:ext cx="9220200" cy="762000"/>
          </a:xfrm>
        </p:spPr>
        <p:txBody>
          <a:bodyPr/>
          <a:lstStyle/>
          <a:p>
            <a:pPr eaLnBrk="1" hangingPunct="1">
              <a:defRPr/>
            </a:pPr>
            <a:r>
              <a:rPr lang="en-US" sz="4800" b="1" dirty="0">
                <a:latin typeface="Cambria" pitchFamily="18" charset="0"/>
                <a:ea typeface="Cambria Math" pitchFamily="18" charset="0"/>
              </a:rPr>
              <a:t>Before asking the questions</a:t>
            </a:r>
            <a:r>
              <a:rPr lang="en-US" b="1" dirty="0">
                <a:latin typeface="Cambria" pitchFamily="18" charset="0"/>
                <a:ea typeface="Cambria Math" pitchFamily="18" charset="0"/>
              </a:rPr>
              <a:t> </a:t>
            </a:r>
          </a:p>
        </p:txBody>
      </p:sp>
      <p:sp>
        <p:nvSpPr>
          <p:cNvPr id="6" name="Rectangle 3"/>
          <p:cNvSpPr txBox="1">
            <a:spLocks noChangeArrowheads="1"/>
          </p:cNvSpPr>
          <p:nvPr/>
        </p:nvSpPr>
        <p:spPr>
          <a:xfrm>
            <a:off x="247650" y="2209800"/>
            <a:ext cx="8686800" cy="4648200"/>
          </a:xfrm>
          <a:prstGeom prst="rect">
            <a:avLst/>
          </a:prstGeom>
        </p:spPr>
        <p:txBody>
          <a:bodyPr vert="horz">
            <a:noAutofit/>
          </a:bodyPr>
          <a:lstStyle/>
          <a:p>
            <a:pPr marL="365760" marR="0" lvl="0" indent="-365760" eaLnBrk="1" fontAlgn="auto" hangingPunct="1">
              <a:spcBef>
                <a:spcPct val="20000"/>
              </a:spcBef>
              <a:spcAft>
                <a:spcPts val="0"/>
              </a:spcAft>
              <a:buClr>
                <a:schemeClr val="accent1"/>
              </a:buClr>
              <a:buSzPct val="70000"/>
              <a:buFont typeface="Wingdings" pitchFamily="2" charset="2"/>
              <a:buChar char=""/>
              <a:tabLst/>
              <a:defRPr/>
            </a:pPr>
            <a:r>
              <a:rPr lang="en-US" sz="2800" dirty="0">
                <a:solidFill>
                  <a:schemeClr val="tx1">
                    <a:lumMod val="85000"/>
                    <a:lumOff val="15000"/>
                  </a:schemeClr>
                </a:solidFill>
                <a:latin typeface="Calibri" pitchFamily="34" charset="0"/>
              </a:rPr>
              <a:t>Understand the distinction between screening and assessment:</a:t>
            </a:r>
          </a:p>
          <a:p>
            <a:pPr marL="822960" lvl="3" indent="-365760" eaLnBrk="1" fontAlgn="auto" hangingPunct="1">
              <a:lnSpc>
                <a:spcPct val="150000"/>
              </a:lnSpc>
              <a:spcBef>
                <a:spcPct val="20000"/>
              </a:spcBef>
              <a:spcAft>
                <a:spcPts val="0"/>
              </a:spcAft>
              <a:buClr>
                <a:schemeClr val="accent1"/>
              </a:buClr>
              <a:buSzPct val="70000"/>
              <a:buFont typeface="Wingdings" pitchFamily="2" charset="2"/>
              <a:buChar char=""/>
              <a:defRPr/>
            </a:pPr>
            <a:r>
              <a:rPr lang="en-US" sz="2800" dirty="0">
                <a:solidFill>
                  <a:schemeClr val="tx1">
                    <a:lumMod val="85000"/>
                    <a:lumOff val="15000"/>
                  </a:schemeClr>
                </a:solidFill>
                <a:latin typeface="Calibri" pitchFamily="34" charset="0"/>
              </a:rPr>
              <a:t>Screening is not to diagnose AOD abuse</a:t>
            </a:r>
          </a:p>
          <a:p>
            <a:pPr marL="822960" lvl="3" indent="-365760" eaLnBrk="1" fontAlgn="auto" hangingPunct="1">
              <a:spcBef>
                <a:spcPct val="20000"/>
              </a:spcBef>
              <a:spcAft>
                <a:spcPts val="0"/>
              </a:spcAft>
              <a:buClr>
                <a:schemeClr val="accent1"/>
              </a:buClr>
              <a:buSzPct val="70000"/>
              <a:buFont typeface="Wingdings" pitchFamily="2" charset="2"/>
              <a:buChar char=""/>
              <a:defRPr/>
            </a:pPr>
            <a:r>
              <a:rPr lang="en-US" sz="2800" dirty="0">
                <a:solidFill>
                  <a:schemeClr val="tx1">
                    <a:lumMod val="85000"/>
                    <a:lumOff val="15000"/>
                  </a:schemeClr>
                </a:solidFill>
                <a:latin typeface="Calibri" pitchFamily="34" charset="0"/>
              </a:rPr>
              <a:t>Screening identifies patients at risk for AOD problems </a:t>
            </a:r>
          </a:p>
          <a:p>
            <a:pPr marL="365760" marR="0" lvl="0" indent="-365760" eaLnBrk="1" fontAlgn="auto" hangingPunct="1">
              <a:spcBef>
                <a:spcPct val="20000"/>
              </a:spcBef>
              <a:spcAft>
                <a:spcPts val="0"/>
              </a:spcAft>
              <a:buClr>
                <a:schemeClr val="accent1"/>
              </a:buClr>
              <a:buSzPct val="70000"/>
              <a:buFont typeface="Wingdings" pitchFamily="2" charset="2"/>
              <a:buChar char=""/>
              <a:tabLst/>
              <a:defRPr/>
            </a:pPr>
            <a:r>
              <a:rPr lang="en-US" sz="2800" dirty="0">
                <a:solidFill>
                  <a:schemeClr val="tx1">
                    <a:lumMod val="85000"/>
                    <a:lumOff val="15000"/>
                  </a:schemeClr>
                </a:solidFill>
                <a:latin typeface="Calibri" pitchFamily="34" charset="0"/>
              </a:rPr>
              <a:t>Talk with the patient about the purpose of the q</a:t>
            </a:r>
            <a:r>
              <a:rPr lang="en-US" sz="2800" dirty="0">
                <a:latin typeface="Calibri" pitchFamily="34" charset="0"/>
              </a:rPr>
              <a:t>uestions and how the results will be used</a:t>
            </a:r>
          </a:p>
          <a:p>
            <a:pPr marL="407988" indent="-381000" eaLnBrk="1" fontAlgn="auto" hangingPunct="1">
              <a:lnSpc>
                <a:spcPct val="150000"/>
              </a:lnSpc>
              <a:spcBef>
                <a:spcPts val="1500"/>
              </a:spcBef>
              <a:spcAft>
                <a:spcPts val="0"/>
              </a:spcAft>
              <a:buClr>
                <a:schemeClr val="tx1"/>
              </a:buClr>
              <a:buSzPct val="70000"/>
              <a:defRPr/>
            </a:pPr>
            <a:endParaRPr lang="en-US" sz="2800" dirty="0">
              <a:latin typeface="Calibri"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Grp="1" noChangeArrowheads="1"/>
          </p:cNvSpPr>
          <p:nvPr>
            <p:ph type="title"/>
          </p:nvPr>
        </p:nvSpPr>
        <p:spPr>
          <a:xfrm>
            <a:off x="200025" y="609600"/>
            <a:ext cx="8915400" cy="762000"/>
          </a:xfrm>
        </p:spPr>
        <p:txBody>
          <a:bodyPr/>
          <a:lstStyle/>
          <a:p>
            <a:pPr eaLnBrk="1" hangingPunct="1">
              <a:defRPr/>
            </a:pPr>
            <a:r>
              <a:rPr lang="en-US" sz="4800" b="1" dirty="0">
                <a:latin typeface="Cambria" pitchFamily="18" charset="0"/>
                <a:ea typeface="Cambria Math" pitchFamily="18" charset="0"/>
              </a:rPr>
              <a:t>Before asking the questions </a:t>
            </a:r>
          </a:p>
        </p:txBody>
      </p:sp>
      <p:sp>
        <p:nvSpPr>
          <p:cNvPr id="6" name="Rectangle 3"/>
          <p:cNvSpPr txBox="1">
            <a:spLocks noChangeArrowheads="1"/>
          </p:cNvSpPr>
          <p:nvPr/>
        </p:nvSpPr>
        <p:spPr>
          <a:xfrm>
            <a:off x="461323" y="2286000"/>
            <a:ext cx="8530275" cy="800100"/>
          </a:xfrm>
          <a:prstGeom prst="rect">
            <a:avLst/>
          </a:prstGeom>
        </p:spPr>
        <p:txBody>
          <a:bodyPr vert="horz">
            <a:noAutofit/>
          </a:bodyPr>
          <a:lstStyle/>
          <a:p>
            <a:pPr marL="407988" marR="0" lvl="0" indent="-381000" eaLnBrk="1" fontAlgn="auto" hangingPunct="1">
              <a:spcBef>
                <a:spcPts val="0"/>
              </a:spcBef>
              <a:spcAft>
                <a:spcPts val="0"/>
              </a:spcAft>
              <a:buClr>
                <a:schemeClr val="tx1"/>
              </a:buClr>
              <a:buSzPct val="70000"/>
              <a:tabLst/>
              <a:defRPr/>
            </a:pPr>
            <a:r>
              <a:rPr lang="en-US" sz="3200" b="1" dirty="0">
                <a:latin typeface="Calibri" pitchFamily="34" charset="0"/>
              </a:rPr>
              <a:t>Understand you have multiple responsibilities:</a:t>
            </a:r>
          </a:p>
          <a:p>
            <a:pPr marL="865188" lvl="1" indent="-381000" eaLnBrk="1" fontAlgn="auto" hangingPunct="1">
              <a:lnSpc>
                <a:spcPct val="150000"/>
              </a:lnSpc>
              <a:spcBef>
                <a:spcPts val="1500"/>
              </a:spcBef>
              <a:spcAft>
                <a:spcPts val="0"/>
              </a:spcAft>
              <a:buClr>
                <a:schemeClr val="tx1"/>
              </a:buClr>
              <a:buSzPct val="70000"/>
              <a:buFont typeface="Wingdings" pitchFamily="2" charset="2"/>
              <a:buChar char="v"/>
              <a:defRPr/>
            </a:pPr>
            <a:endParaRPr lang="en-US" sz="1100" dirty="0">
              <a:latin typeface="Calibri" pitchFamily="34" charset="0"/>
            </a:endParaRPr>
          </a:p>
          <a:p>
            <a:pPr marL="407988" indent="-381000" eaLnBrk="1" fontAlgn="auto" hangingPunct="1">
              <a:lnSpc>
                <a:spcPct val="150000"/>
              </a:lnSpc>
              <a:spcBef>
                <a:spcPts val="1500"/>
              </a:spcBef>
              <a:spcAft>
                <a:spcPts val="0"/>
              </a:spcAft>
              <a:buClr>
                <a:schemeClr val="tx1"/>
              </a:buClr>
              <a:buSzPct val="70000"/>
              <a:defRPr/>
            </a:pPr>
            <a:r>
              <a:rPr lang="en-US" sz="2800" dirty="0">
                <a:latin typeface="Calibri" pitchFamily="34" charset="0"/>
              </a:rPr>
              <a:t>		</a:t>
            </a:r>
          </a:p>
          <a:p>
            <a:pPr marL="407988" indent="-381000" eaLnBrk="1" fontAlgn="auto" hangingPunct="1">
              <a:lnSpc>
                <a:spcPct val="150000"/>
              </a:lnSpc>
              <a:spcBef>
                <a:spcPts val="1500"/>
              </a:spcBef>
              <a:spcAft>
                <a:spcPts val="0"/>
              </a:spcAft>
              <a:buClr>
                <a:schemeClr val="tx1"/>
              </a:buClr>
              <a:buSzPct val="70000"/>
              <a:defRPr/>
            </a:pPr>
            <a:r>
              <a:rPr lang="en-US" sz="2800" dirty="0">
                <a:latin typeface="Calibri" pitchFamily="34" charset="0"/>
              </a:rPr>
              <a:t>	</a:t>
            </a:r>
          </a:p>
        </p:txBody>
      </p:sp>
      <p:sp>
        <p:nvSpPr>
          <p:cNvPr id="11" name="Rectangle 3"/>
          <p:cNvSpPr txBox="1">
            <a:spLocks noChangeArrowheads="1"/>
          </p:cNvSpPr>
          <p:nvPr/>
        </p:nvSpPr>
        <p:spPr>
          <a:xfrm>
            <a:off x="381000" y="3086100"/>
            <a:ext cx="8458200" cy="2667000"/>
          </a:xfrm>
          <a:prstGeom prst="rect">
            <a:avLst/>
          </a:prstGeom>
        </p:spPr>
        <p:txBody>
          <a:bodyPr vert="horz">
            <a:noAutofit/>
          </a:bodyPr>
          <a:lstStyle/>
          <a:p>
            <a:pPr marL="407988" indent="-381000" eaLnBrk="1" fontAlgn="auto" hangingPunct="1">
              <a:spcBef>
                <a:spcPts val="600"/>
              </a:spcBef>
              <a:spcAft>
                <a:spcPts val="0"/>
              </a:spcAft>
              <a:buClr>
                <a:schemeClr val="tx1"/>
              </a:buClr>
              <a:buSzPct val="70000"/>
              <a:defRPr/>
            </a:pPr>
            <a:r>
              <a:rPr lang="en-US" sz="2800" dirty="0">
                <a:solidFill>
                  <a:schemeClr val="accent1"/>
                </a:solidFill>
                <a:latin typeface="Calibri" pitchFamily="34" charset="0"/>
              </a:rPr>
              <a:t>First:</a:t>
            </a:r>
          </a:p>
          <a:p>
            <a:pPr marL="407988" indent="-381000" eaLnBrk="1" fontAlgn="auto" hangingPunct="1">
              <a:spcBef>
                <a:spcPts val="600"/>
              </a:spcBef>
              <a:spcAft>
                <a:spcPts val="0"/>
              </a:spcAft>
              <a:buClr>
                <a:schemeClr val="tx1"/>
              </a:buClr>
              <a:buSzPct val="70000"/>
              <a:defRPr/>
            </a:pPr>
            <a:r>
              <a:rPr lang="en-US" sz="2800" dirty="0">
                <a:latin typeface="Calibri" pitchFamily="34" charset="0"/>
              </a:rPr>
              <a:t>Ask the screening questions to determine if the patient is at risk and qualifies for an Intervention</a:t>
            </a:r>
          </a:p>
          <a:p>
            <a:pPr marL="407988" indent="-381000" eaLnBrk="1" fontAlgn="auto" hangingPunct="1">
              <a:spcBef>
                <a:spcPts val="600"/>
              </a:spcBef>
              <a:spcAft>
                <a:spcPts val="0"/>
              </a:spcAft>
              <a:buClr>
                <a:schemeClr val="tx1"/>
              </a:buClr>
              <a:buSzPct val="70000"/>
              <a:defRPr/>
            </a:pPr>
            <a:r>
              <a:rPr lang="en-US" sz="2800" dirty="0">
                <a:solidFill>
                  <a:schemeClr val="accent1"/>
                </a:solidFill>
                <a:latin typeface="Calibri" pitchFamily="34" charset="0"/>
              </a:rPr>
              <a:t>Then:</a:t>
            </a:r>
          </a:p>
          <a:p>
            <a:pPr marL="407988" indent="-381000" eaLnBrk="1" fontAlgn="auto" hangingPunct="1">
              <a:spcBef>
                <a:spcPts val="600"/>
              </a:spcBef>
              <a:spcAft>
                <a:spcPts val="0"/>
              </a:spcAft>
              <a:buClr>
                <a:schemeClr val="tx1"/>
              </a:buClr>
              <a:buSzPct val="70000"/>
              <a:defRPr/>
            </a:pPr>
            <a:r>
              <a:rPr lang="en-US" sz="2800" dirty="0">
                <a:latin typeface="Calibri" pitchFamily="34" charset="0"/>
              </a:rPr>
              <a:t>If the patient is at risk, use your MI skills to administer appropriate Intervention</a:t>
            </a:r>
            <a:endParaRPr lang="en-US" sz="2800" dirty="0"/>
          </a:p>
          <a:p>
            <a:pPr marL="407988" indent="-381000" eaLnBrk="1" fontAlgn="auto" hangingPunct="1">
              <a:lnSpc>
                <a:spcPct val="150000"/>
              </a:lnSpc>
              <a:spcBef>
                <a:spcPts val="1500"/>
              </a:spcBef>
              <a:spcAft>
                <a:spcPts val="0"/>
              </a:spcAft>
              <a:buClr>
                <a:schemeClr val="tx1"/>
              </a:buClr>
              <a:buSzPct val="70000"/>
              <a:defRPr/>
            </a:pPr>
            <a:endParaRPr lang="en-US" sz="2800" dirty="0">
              <a:latin typeface="Calibri" pitchFamily="34" charset="0"/>
            </a:endParaRPr>
          </a:p>
          <a:p>
            <a:pPr marL="407988" indent="-381000" eaLnBrk="1" fontAlgn="auto" hangingPunct="1">
              <a:lnSpc>
                <a:spcPct val="150000"/>
              </a:lnSpc>
              <a:spcBef>
                <a:spcPts val="1500"/>
              </a:spcBef>
              <a:spcAft>
                <a:spcPts val="0"/>
              </a:spcAft>
              <a:buClr>
                <a:schemeClr val="tx1"/>
              </a:buClr>
              <a:buSzPct val="70000"/>
              <a:defRPr/>
            </a:pPr>
            <a:endParaRPr lang="en-US" sz="2800" dirty="0">
              <a:latin typeface="Calibri" pitchFamily="34" charset="0"/>
            </a:endParaRPr>
          </a:p>
          <a:p>
            <a:pPr marL="407988" indent="-381000" eaLnBrk="1" fontAlgn="auto" hangingPunct="1">
              <a:lnSpc>
                <a:spcPct val="150000"/>
              </a:lnSpc>
              <a:spcBef>
                <a:spcPts val="1500"/>
              </a:spcBef>
              <a:spcAft>
                <a:spcPts val="0"/>
              </a:spcAft>
              <a:buClr>
                <a:schemeClr val="tx1"/>
              </a:buClr>
              <a:buSzPct val="70000"/>
              <a:defRPr/>
            </a:pPr>
            <a:endParaRPr lang="en-US" sz="2800" dirty="0">
              <a:latin typeface="Calibri" pitchFamily="34" charset="0"/>
            </a:endParaRPr>
          </a:p>
          <a:p>
            <a:pPr marL="407988" indent="-381000" eaLnBrk="1" fontAlgn="auto" hangingPunct="1">
              <a:lnSpc>
                <a:spcPct val="150000"/>
              </a:lnSpc>
              <a:spcBef>
                <a:spcPts val="1500"/>
              </a:spcBef>
              <a:spcAft>
                <a:spcPts val="0"/>
              </a:spcAft>
              <a:buClr>
                <a:schemeClr val="tx1"/>
              </a:buClr>
              <a:buSzPct val="70000"/>
              <a:defRPr/>
            </a:pPr>
            <a:r>
              <a:rPr lang="en-US" sz="2800" dirty="0">
                <a:latin typeface="Calibri" pitchFamily="34" charset="0"/>
              </a:rPr>
              <a:t>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Grp="1" noChangeArrowheads="1"/>
          </p:cNvSpPr>
          <p:nvPr>
            <p:ph type="title"/>
          </p:nvPr>
        </p:nvSpPr>
        <p:spPr>
          <a:xfrm>
            <a:off x="381000" y="152400"/>
            <a:ext cx="8610600" cy="762000"/>
          </a:xfrm>
        </p:spPr>
        <p:txBody>
          <a:bodyPr/>
          <a:lstStyle/>
          <a:p>
            <a:pPr eaLnBrk="1" hangingPunct="1">
              <a:defRPr/>
            </a:pPr>
            <a:r>
              <a:rPr lang="en-US" sz="4800" b="1" dirty="0">
                <a:latin typeface="Cambria" pitchFamily="18" charset="0"/>
                <a:ea typeface="Cambria Math" pitchFamily="18" charset="0"/>
              </a:rPr>
              <a:t>MOSBIRT Evaluation </a:t>
            </a:r>
          </a:p>
        </p:txBody>
      </p:sp>
      <p:sp>
        <p:nvSpPr>
          <p:cNvPr id="6" name="Rectangle 3"/>
          <p:cNvSpPr txBox="1">
            <a:spLocks noChangeArrowheads="1"/>
          </p:cNvSpPr>
          <p:nvPr/>
        </p:nvSpPr>
        <p:spPr>
          <a:xfrm>
            <a:off x="533400" y="990600"/>
            <a:ext cx="7010400" cy="5181600"/>
          </a:xfrm>
          <a:prstGeom prst="rect">
            <a:avLst/>
          </a:prstGeom>
        </p:spPr>
        <p:txBody>
          <a:bodyPr vert="horz">
            <a:noAutofit/>
          </a:bodyPr>
          <a:lstStyle/>
          <a:p>
            <a:pPr marL="407988" indent="-381000" eaLnBrk="1" fontAlgn="auto" hangingPunct="1">
              <a:lnSpc>
                <a:spcPct val="150000"/>
              </a:lnSpc>
              <a:spcBef>
                <a:spcPts val="1500"/>
              </a:spcBef>
              <a:spcAft>
                <a:spcPts val="0"/>
              </a:spcAft>
              <a:buClr>
                <a:schemeClr val="tx1"/>
              </a:buClr>
              <a:buSzPct val="70000"/>
              <a:defRPr/>
            </a:pPr>
            <a:r>
              <a:rPr lang="en-US" sz="2800" dirty="0">
                <a:latin typeface="Calibri" pitchFamily="34" charset="0"/>
              </a:rPr>
              <a:t>		</a:t>
            </a:r>
          </a:p>
          <a:p>
            <a:pPr marL="407988" indent="-381000" eaLnBrk="1" fontAlgn="auto" hangingPunct="1">
              <a:lnSpc>
                <a:spcPct val="150000"/>
              </a:lnSpc>
              <a:spcBef>
                <a:spcPts val="1500"/>
              </a:spcBef>
              <a:spcAft>
                <a:spcPts val="0"/>
              </a:spcAft>
              <a:buClr>
                <a:schemeClr val="tx1"/>
              </a:buClr>
              <a:buSzPct val="70000"/>
              <a:defRPr/>
            </a:pPr>
            <a:endParaRPr lang="en-US" sz="2800" dirty="0">
              <a:latin typeface="Calibri" pitchFamily="34" charset="0"/>
            </a:endParaRPr>
          </a:p>
          <a:p>
            <a:pPr marL="407988" indent="-381000" eaLnBrk="1" fontAlgn="auto" hangingPunct="1">
              <a:lnSpc>
                <a:spcPct val="150000"/>
              </a:lnSpc>
              <a:spcBef>
                <a:spcPts val="1500"/>
              </a:spcBef>
              <a:spcAft>
                <a:spcPts val="0"/>
              </a:spcAft>
              <a:buClr>
                <a:schemeClr val="tx1"/>
              </a:buClr>
              <a:buSzPct val="70000"/>
              <a:defRPr/>
            </a:pPr>
            <a:r>
              <a:rPr lang="en-US" sz="2800" dirty="0">
                <a:latin typeface="Calibri" pitchFamily="34" charset="0"/>
              </a:rPr>
              <a:t>	</a:t>
            </a:r>
          </a:p>
        </p:txBody>
      </p:sp>
      <p:sp>
        <p:nvSpPr>
          <p:cNvPr id="7" name="Rectangle 6"/>
          <p:cNvSpPr/>
          <p:nvPr/>
        </p:nvSpPr>
        <p:spPr>
          <a:xfrm>
            <a:off x="428625" y="2286000"/>
            <a:ext cx="8229600" cy="4131900"/>
          </a:xfrm>
          <a:prstGeom prst="rect">
            <a:avLst/>
          </a:prstGeom>
        </p:spPr>
        <p:txBody>
          <a:bodyPr wrap="square">
            <a:spAutoFit/>
          </a:bodyPr>
          <a:lstStyle/>
          <a:p>
            <a:pPr marL="575628" marR="0" lvl="0" indent="-365760" eaLnBrk="1" fontAlgn="auto" hangingPunct="1">
              <a:lnSpc>
                <a:spcPct val="150000"/>
              </a:lnSpc>
              <a:spcBef>
                <a:spcPct val="20000"/>
              </a:spcBef>
              <a:spcAft>
                <a:spcPts val="0"/>
              </a:spcAft>
              <a:buClr>
                <a:schemeClr val="accent1"/>
              </a:buClr>
              <a:buSzPct val="70000"/>
              <a:buFont typeface="Wingdings" pitchFamily="2" charset="2"/>
              <a:buChar char=""/>
              <a:tabLst/>
              <a:defRPr/>
            </a:pPr>
            <a:r>
              <a:rPr lang="en-US" sz="2800" dirty="0">
                <a:solidFill>
                  <a:schemeClr val="tx1">
                    <a:lumMod val="85000"/>
                    <a:lumOff val="15000"/>
                  </a:schemeClr>
                </a:solidFill>
                <a:latin typeface="Calibri" pitchFamily="34" charset="0"/>
              </a:rPr>
              <a:t>Is an important component of MOSBIRT</a:t>
            </a:r>
          </a:p>
          <a:p>
            <a:pPr marL="575628" marR="0" lvl="0" indent="-365760" eaLnBrk="1" fontAlgn="auto" hangingPunct="1">
              <a:lnSpc>
                <a:spcPct val="150000"/>
              </a:lnSpc>
              <a:spcBef>
                <a:spcPct val="20000"/>
              </a:spcBef>
              <a:spcAft>
                <a:spcPts val="0"/>
              </a:spcAft>
              <a:buClr>
                <a:schemeClr val="accent1"/>
              </a:buClr>
              <a:buSzPct val="70000"/>
              <a:buFont typeface="Wingdings" pitchFamily="2" charset="2"/>
              <a:buChar char=""/>
              <a:tabLst/>
              <a:defRPr/>
            </a:pPr>
            <a:r>
              <a:rPr lang="en-US" sz="2800" dirty="0">
                <a:solidFill>
                  <a:schemeClr val="tx1">
                    <a:lumMod val="85000"/>
                    <a:lumOff val="15000"/>
                  </a:schemeClr>
                </a:solidFill>
                <a:latin typeface="Calibri" pitchFamily="34" charset="0"/>
              </a:rPr>
              <a:t>Ensures we achieve valid and reliable data</a:t>
            </a:r>
          </a:p>
          <a:p>
            <a:pPr marL="827088" lvl="1" indent="-365760" eaLnBrk="1" fontAlgn="auto" hangingPunct="1">
              <a:lnSpc>
                <a:spcPct val="150000"/>
              </a:lnSpc>
              <a:spcBef>
                <a:spcPct val="20000"/>
              </a:spcBef>
              <a:spcAft>
                <a:spcPts val="0"/>
              </a:spcAft>
              <a:buClr>
                <a:schemeClr val="accent1"/>
              </a:buClr>
              <a:buSzPct val="70000"/>
              <a:buFont typeface="Wingdings" pitchFamily="2" charset="2"/>
              <a:buChar char=""/>
              <a:defRPr/>
            </a:pPr>
            <a:r>
              <a:rPr lang="en-US" sz="2800" dirty="0">
                <a:solidFill>
                  <a:schemeClr val="tx1">
                    <a:lumMod val="85000"/>
                    <a:lumOff val="15000"/>
                  </a:schemeClr>
                </a:solidFill>
                <a:latin typeface="Calibri" pitchFamily="34" charset="0"/>
              </a:rPr>
              <a:t>By asking the patients questions from the standardized questionnaires</a:t>
            </a:r>
          </a:p>
          <a:p>
            <a:pPr marL="827088" lvl="1" indent="-365760" eaLnBrk="1" fontAlgn="auto" hangingPunct="1">
              <a:lnSpc>
                <a:spcPct val="150000"/>
              </a:lnSpc>
              <a:spcBef>
                <a:spcPct val="20000"/>
              </a:spcBef>
              <a:spcAft>
                <a:spcPts val="0"/>
              </a:spcAft>
              <a:buClr>
                <a:schemeClr val="accent1"/>
              </a:buClr>
              <a:buSzPct val="70000"/>
              <a:buFont typeface="Wingdings" pitchFamily="2" charset="2"/>
              <a:buChar char=""/>
              <a:defRPr/>
            </a:pPr>
            <a:r>
              <a:rPr lang="en-US" sz="2800" dirty="0">
                <a:solidFill>
                  <a:schemeClr val="tx1">
                    <a:lumMod val="85000"/>
                    <a:lumOff val="15000"/>
                  </a:schemeClr>
                </a:solidFill>
                <a:latin typeface="Calibri" pitchFamily="34" charset="0"/>
              </a:rPr>
              <a:t>By</a:t>
            </a:r>
            <a:r>
              <a:rPr lang="en-US" sz="2400" dirty="0">
                <a:latin typeface="Calibri" pitchFamily="34" charset="0"/>
              </a:rPr>
              <a:t> asking and recording the questions in a standardized manner</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685800" y="2209800"/>
            <a:ext cx="7772400" cy="3657600"/>
          </a:xfrm>
        </p:spPr>
        <p:txBody>
          <a:bodyPr>
            <a:normAutofit/>
          </a:bodyPr>
          <a:lstStyle/>
          <a:p>
            <a:pPr marL="26988" indent="0" eaLnBrk="1" hangingPunct="1">
              <a:buNone/>
            </a:pPr>
            <a:endParaRPr lang="en-US" sz="2400" dirty="0"/>
          </a:p>
          <a:p>
            <a:pPr>
              <a:lnSpc>
                <a:spcPct val="150000"/>
              </a:lnSpc>
              <a:defRPr/>
            </a:pPr>
            <a:r>
              <a:rPr lang="en-US" sz="3000" dirty="0">
                <a:latin typeface="Calibri" pitchFamily="34" charset="0"/>
              </a:rPr>
              <a:t>Practice, Practice, Practice!</a:t>
            </a:r>
          </a:p>
          <a:p>
            <a:pPr>
              <a:lnSpc>
                <a:spcPct val="150000"/>
              </a:lnSpc>
              <a:defRPr/>
            </a:pPr>
            <a:r>
              <a:rPr lang="en-US" sz="3000" dirty="0">
                <a:latin typeface="Calibri" pitchFamily="34" charset="0"/>
              </a:rPr>
              <a:t>Understand Purpose of the Questions</a:t>
            </a:r>
          </a:p>
          <a:p>
            <a:pPr>
              <a:lnSpc>
                <a:spcPct val="150000"/>
              </a:lnSpc>
              <a:defRPr/>
            </a:pPr>
            <a:r>
              <a:rPr lang="en-US" sz="3000" dirty="0">
                <a:latin typeface="Calibri" pitchFamily="34" charset="0"/>
              </a:rPr>
              <a:t>Have Supplies, including Scale Cards</a:t>
            </a:r>
          </a:p>
          <a:p>
            <a:pPr eaLnBrk="1" hangingPunct="1">
              <a:buFont typeface="Wingdings" pitchFamily="2" charset="2"/>
              <a:buNone/>
            </a:pPr>
            <a:endParaRPr lang="en-US" sz="3200" dirty="0"/>
          </a:p>
          <a:p>
            <a:pPr eaLnBrk="1" hangingPunct="1">
              <a:buFont typeface="Wingdings" pitchFamily="2" charset="2"/>
              <a:buNone/>
            </a:pPr>
            <a:endParaRPr lang="en-US" dirty="0"/>
          </a:p>
        </p:txBody>
      </p:sp>
      <p:sp>
        <p:nvSpPr>
          <p:cNvPr id="35842" name="AutoShape 2"/>
          <p:cNvSpPr>
            <a:spLocks noGrp="1" noChangeArrowheads="1"/>
          </p:cNvSpPr>
          <p:nvPr>
            <p:ph type="title"/>
          </p:nvPr>
        </p:nvSpPr>
        <p:spPr>
          <a:xfrm>
            <a:off x="76200" y="228600"/>
            <a:ext cx="8991600" cy="1143000"/>
          </a:xfrm>
        </p:spPr>
        <p:txBody>
          <a:bodyPr/>
          <a:lstStyle/>
          <a:p>
            <a:pPr eaLnBrk="1" hangingPunct="1">
              <a:defRPr/>
            </a:pPr>
            <a:r>
              <a:rPr lang="en-US" sz="4800" b="1" dirty="0">
                <a:latin typeface="Cambria" pitchFamily="18" charset="0"/>
                <a:ea typeface="Cambria Math" pitchFamily="18" charset="0"/>
              </a:rPr>
              <a:t>Before Meeting with the Patients</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14453</TotalTime>
  <Words>2086</Words>
  <Application>Microsoft Office PowerPoint</Application>
  <PresentationFormat>On-screen Show (4:3)</PresentationFormat>
  <Paragraphs>302</Paragraphs>
  <Slides>44</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Book Antiqua</vt:lpstr>
      <vt:lpstr>Calibri</vt:lpstr>
      <vt:lpstr>Cambria</vt:lpstr>
      <vt:lpstr>Georgia</vt:lpstr>
      <vt:lpstr>Times New Roman</vt:lpstr>
      <vt:lpstr>Wingdings</vt:lpstr>
      <vt:lpstr>Wingdings 2</vt:lpstr>
      <vt:lpstr>Theme2</vt:lpstr>
      <vt:lpstr>PowerPoint Presentation</vt:lpstr>
      <vt:lpstr>Seven Word Sentence:</vt:lpstr>
      <vt:lpstr>Seven Word Sentence:</vt:lpstr>
      <vt:lpstr>Why do we need training?</vt:lpstr>
      <vt:lpstr>Three Goals of Standardization</vt:lpstr>
      <vt:lpstr>Before asking the questions </vt:lpstr>
      <vt:lpstr>Before asking the questions </vt:lpstr>
      <vt:lpstr>MOSBIRT Evaluation </vt:lpstr>
      <vt:lpstr>Before Meeting with the Patients</vt:lpstr>
      <vt:lpstr>First Contact</vt:lpstr>
      <vt:lpstr>Avoid Creating Interviewer Bias</vt:lpstr>
      <vt:lpstr>When asking the questions you must:</vt:lpstr>
      <vt:lpstr>Keeping Patient on Track </vt:lpstr>
      <vt:lpstr>Keeping Patient on Track </vt:lpstr>
      <vt:lpstr>Keeping Patient on Track </vt:lpstr>
      <vt:lpstr>Interviewing Tips: When asking the questions, keep in mind: </vt:lpstr>
      <vt:lpstr>Three Goals of Standardization</vt:lpstr>
      <vt:lpstr>MOSBIRT Instruments</vt:lpstr>
      <vt:lpstr>Objectives</vt:lpstr>
      <vt:lpstr>The Instruments used for MOSBIRT</vt:lpstr>
      <vt:lpstr>Prescreen</vt:lpstr>
      <vt:lpstr>Prescreen</vt:lpstr>
      <vt:lpstr>ASSIST</vt:lpstr>
      <vt:lpstr>A.S.S.I.S.T. (cont.)</vt:lpstr>
      <vt:lpstr>What is GPRA?</vt:lpstr>
      <vt:lpstr>What Does This Mean for MOSBIRT?</vt:lpstr>
      <vt:lpstr>How is the SBIRT GPRA Tool Used?</vt:lpstr>
      <vt:lpstr>What Does GPRA Measure?</vt:lpstr>
      <vt:lpstr>What Does GPRA Measure?</vt:lpstr>
      <vt:lpstr>What Does GPRA Measure?</vt:lpstr>
      <vt:lpstr>What Data are Collected?</vt:lpstr>
      <vt:lpstr>Alcohol Use Assessment-C</vt:lpstr>
      <vt:lpstr>Alcohol Use Assessment-C</vt:lpstr>
      <vt:lpstr>Readiness to Change Slider</vt:lpstr>
      <vt:lpstr>Mental Health Screen</vt:lpstr>
      <vt:lpstr>ATOD Beliefs and Attitudes Scale </vt:lpstr>
      <vt:lpstr>Patient Satisfaction Survey</vt:lpstr>
      <vt:lpstr>PowerPoint Presentation</vt:lpstr>
      <vt:lpstr>Follow-Up Window Period</vt:lpstr>
      <vt:lpstr>PowerPoint Presentation</vt:lpstr>
      <vt:lpstr>Locator Form</vt:lpstr>
      <vt:lpstr>Good Follow-Up Requirements</vt:lpstr>
      <vt:lpstr>Lessons Learned from Other SBIRT Programs</vt:lpstr>
      <vt:lpstr>Lessons Learned from Other SBIRT Programs</vt:lpstr>
    </vt:vector>
  </TitlesOfParts>
  <Company>MIMH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Avoid Creating Interviewer Effects, do not:</dc:title>
  <dc:creator>Jayne M. Callier</dc:creator>
  <cp:lastModifiedBy>Keith Eldridge</cp:lastModifiedBy>
  <cp:revision>562</cp:revision>
  <cp:lastPrinted>2012-04-05T22:09:22Z</cp:lastPrinted>
  <dcterms:created xsi:type="dcterms:W3CDTF">1999-10-13T19:11:08Z</dcterms:created>
  <dcterms:modified xsi:type="dcterms:W3CDTF">2025-04-24T18:49:27Z</dcterms:modified>
</cp:coreProperties>
</file>