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00" r:id="rId4"/>
    <p:sldId id="271" r:id="rId5"/>
    <p:sldId id="299" r:id="rId6"/>
    <p:sldId id="260" r:id="rId7"/>
    <p:sldId id="286" r:id="rId8"/>
    <p:sldId id="296" r:id="rId9"/>
    <p:sldId id="295" r:id="rId10"/>
    <p:sldId id="293" r:id="rId11"/>
    <p:sldId id="280" r:id="rId12"/>
    <p:sldId id="261" r:id="rId13"/>
    <p:sldId id="263" r:id="rId14"/>
    <p:sldId id="262" r:id="rId15"/>
    <p:sldId id="298" r:id="rId16"/>
    <p:sldId id="278" r:id="rId17"/>
    <p:sldId id="294" r:id="rId18"/>
    <p:sldId id="264" r:id="rId19"/>
    <p:sldId id="265" r:id="rId20"/>
    <p:sldId id="266" r:id="rId21"/>
    <p:sldId id="297" r:id="rId22"/>
    <p:sldId id="308" r:id="rId23"/>
    <p:sldId id="288" r:id="rId24"/>
    <p:sldId id="289" r:id="rId25"/>
    <p:sldId id="301" r:id="rId26"/>
    <p:sldId id="302" r:id="rId27"/>
    <p:sldId id="303" r:id="rId28"/>
    <p:sldId id="305" r:id="rId29"/>
    <p:sldId id="306" r:id="rId30"/>
    <p:sldId id="307" r:id="rId31"/>
    <p:sldId id="282" r:id="rId32"/>
    <p:sldId id="291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E6A9E-DB1D-4105-AE2D-39D6E4269CA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9E457BB1-9B13-43F5-A22D-BD9CD353EE92}">
      <dgm:prSet phldrT="[Text]" custT="1"/>
      <dgm:spPr/>
      <dgm:t>
        <a:bodyPr/>
        <a:lstStyle/>
        <a:p>
          <a:pPr algn="l"/>
          <a:r>
            <a:rPr lang="en-US" sz="2000" dirty="0" smtClean="0"/>
            <a:t>Data</a:t>
          </a:r>
          <a:endParaRPr lang="en-US" sz="2000" dirty="0"/>
        </a:p>
      </dgm:t>
    </dgm:pt>
    <dgm:pt modelId="{A547B8BF-B904-4134-AB43-149D2ECBA2AF}" type="parTrans" cxnId="{1ED92A1B-398F-4B2B-B5F0-89109CAC443D}">
      <dgm:prSet/>
      <dgm:spPr/>
      <dgm:t>
        <a:bodyPr/>
        <a:lstStyle/>
        <a:p>
          <a:endParaRPr lang="en-US"/>
        </a:p>
      </dgm:t>
    </dgm:pt>
    <dgm:pt modelId="{0F933DB4-19C7-4A93-B3D1-DABC021A88A6}" type="sibTrans" cxnId="{1ED92A1B-398F-4B2B-B5F0-89109CAC443D}">
      <dgm:prSet/>
      <dgm:spPr/>
      <dgm:t>
        <a:bodyPr/>
        <a:lstStyle/>
        <a:p>
          <a:endParaRPr lang="en-US"/>
        </a:p>
      </dgm:t>
    </dgm:pt>
    <dgm:pt modelId="{BD499A83-21E4-4C5D-A5DD-B89CA2A5D22D}">
      <dgm:prSet phldrT="[Text]" custT="1"/>
      <dgm:spPr/>
      <dgm:t>
        <a:bodyPr/>
        <a:lstStyle/>
        <a:p>
          <a:pPr algn="l"/>
          <a:r>
            <a:rPr lang="en-US" sz="2000" dirty="0" smtClean="0"/>
            <a:t>Encrypted Database</a:t>
          </a:r>
          <a:endParaRPr lang="en-US" sz="2000" dirty="0"/>
        </a:p>
      </dgm:t>
    </dgm:pt>
    <dgm:pt modelId="{ADB7CE59-A58C-4388-9325-256CE0C9D98C}" type="parTrans" cxnId="{9CC6F99B-6A3C-4A5C-91FB-4A9AA801B61F}">
      <dgm:prSet/>
      <dgm:spPr/>
      <dgm:t>
        <a:bodyPr/>
        <a:lstStyle/>
        <a:p>
          <a:endParaRPr lang="en-US"/>
        </a:p>
      </dgm:t>
    </dgm:pt>
    <dgm:pt modelId="{42CB10E8-BABD-4EC6-881E-C16BF169447C}" type="sibTrans" cxnId="{9CC6F99B-6A3C-4A5C-91FB-4A9AA801B61F}">
      <dgm:prSet/>
      <dgm:spPr/>
      <dgm:t>
        <a:bodyPr/>
        <a:lstStyle/>
        <a:p>
          <a:endParaRPr lang="en-US"/>
        </a:p>
      </dgm:t>
    </dgm:pt>
    <dgm:pt modelId="{205DA94E-5981-4D82-A371-05D5F335790E}">
      <dgm:prSet phldrT="[Text]" custT="1"/>
      <dgm:spPr/>
      <dgm:t>
        <a:bodyPr/>
        <a:lstStyle/>
        <a:p>
          <a:pPr algn="l"/>
          <a:r>
            <a:rPr lang="en-US" sz="2000" smtClean="0"/>
            <a:t>eSBIRT Password</a:t>
          </a:r>
          <a:endParaRPr lang="en-US" sz="2000" dirty="0"/>
        </a:p>
      </dgm:t>
    </dgm:pt>
    <dgm:pt modelId="{F66BCA1E-1A98-4A8E-B29B-195622DD097A}" type="parTrans" cxnId="{4D773A05-4545-4159-BF4C-2AD1270D6286}">
      <dgm:prSet/>
      <dgm:spPr/>
      <dgm:t>
        <a:bodyPr/>
        <a:lstStyle/>
        <a:p>
          <a:endParaRPr lang="en-US"/>
        </a:p>
      </dgm:t>
    </dgm:pt>
    <dgm:pt modelId="{C33B8C6B-1350-4EF7-9727-F99948A78097}" type="sibTrans" cxnId="{4D773A05-4545-4159-BF4C-2AD1270D6286}">
      <dgm:prSet/>
      <dgm:spPr/>
      <dgm:t>
        <a:bodyPr/>
        <a:lstStyle/>
        <a:p>
          <a:endParaRPr lang="en-US"/>
        </a:p>
      </dgm:t>
    </dgm:pt>
    <dgm:pt modelId="{3CBFF771-ACBC-44A1-B636-821106136C9D}">
      <dgm:prSet phldrT="[Text]" custT="1"/>
      <dgm:spPr/>
      <dgm:t>
        <a:bodyPr/>
        <a:lstStyle/>
        <a:p>
          <a:pPr algn="l"/>
          <a:r>
            <a:rPr lang="en-US" sz="2000" dirty="0" smtClean="0"/>
            <a:t>SSL</a:t>
          </a:r>
          <a:endParaRPr lang="en-US" sz="2000" dirty="0"/>
        </a:p>
      </dgm:t>
    </dgm:pt>
    <dgm:pt modelId="{F0C9139A-19AC-401D-A0D0-AE8ADF82FCEF}" type="sibTrans" cxnId="{69300FC7-A2A7-4E08-9558-DDA50DABFDBB}">
      <dgm:prSet/>
      <dgm:spPr/>
      <dgm:t>
        <a:bodyPr/>
        <a:lstStyle/>
        <a:p>
          <a:endParaRPr lang="en-US"/>
        </a:p>
      </dgm:t>
    </dgm:pt>
    <dgm:pt modelId="{B3DAFBE0-C886-462A-BE54-04821EA4CA72}" type="parTrans" cxnId="{69300FC7-A2A7-4E08-9558-DDA50DABFDBB}">
      <dgm:prSet/>
      <dgm:spPr/>
      <dgm:t>
        <a:bodyPr/>
        <a:lstStyle/>
        <a:p>
          <a:endParaRPr lang="en-US"/>
        </a:p>
      </dgm:t>
    </dgm:pt>
    <dgm:pt modelId="{13A5F243-FCD4-4C44-884B-6DB439D6AD23}" type="pres">
      <dgm:prSet presAssocID="{337E6A9E-DB1D-4105-AE2D-39D6E4269CA2}" presName="composite" presStyleCnt="0">
        <dgm:presLayoutVars>
          <dgm:chMax val="5"/>
          <dgm:dir/>
          <dgm:resizeHandles val="exact"/>
        </dgm:presLayoutVars>
      </dgm:prSet>
      <dgm:spPr/>
    </dgm:pt>
    <dgm:pt modelId="{3C68C498-69D9-45F5-B0EE-007A00F9F10D}" type="pres">
      <dgm:prSet presAssocID="{9E457BB1-9B13-43F5-A22D-BD9CD353EE92}" presName="circle1" presStyleLbl="lnNode1" presStyleIdx="0" presStyleCnt="4"/>
      <dgm:spPr>
        <a:solidFill>
          <a:srgbClr val="FF0000"/>
        </a:solidFill>
      </dgm:spPr>
    </dgm:pt>
    <dgm:pt modelId="{BCE1814A-46FC-45AA-B312-A585E217437E}" type="pres">
      <dgm:prSet presAssocID="{9E457BB1-9B13-43F5-A22D-BD9CD353EE92}" presName="text1" presStyleLbl="revTx" presStyleIdx="0" presStyleCnt="4" custScaleX="137495" custLinFactNeighborX="17665" custLinFactNeighborY="-8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78B0E-440A-4F8D-9168-4E5DEB8176D6}" type="pres">
      <dgm:prSet presAssocID="{9E457BB1-9B13-43F5-A22D-BD9CD353EE92}" presName="line1" presStyleLbl="callout" presStyleIdx="0" presStyleCnt="8"/>
      <dgm:spPr>
        <a:ln w="28575">
          <a:solidFill>
            <a:schemeClr val="tx1"/>
          </a:solidFill>
        </a:ln>
      </dgm:spPr>
    </dgm:pt>
    <dgm:pt modelId="{3A50FE93-12FE-4087-884C-B9B316214743}" type="pres">
      <dgm:prSet presAssocID="{9E457BB1-9B13-43F5-A22D-BD9CD353EE92}" presName="d1" presStyleLbl="callout" presStyleIdx="1" presStyleCnt="8"/>
      <dgm:spPr>
        <a:ln w="28575">
          <a:solidFill>
            <a:schemeClr val="tx1"/>
          </a:solidFill>
        </a:ln>
      </dgm:spPr>
    </dgm:pt>
    <dgm:pt modelId="{8F310E14-161A-48F2-B285-9862C7068377}" type="pres">
      <dgm:prSet presAssocID="{BD499A83-21E4-4C5D-A5DD-B89CA2A5D22D}" presName="circle2" presStyleLbl="lnNode1" presStyleIdx="1" presStyleCnt="4"/>
      <dgm:spPr>
        <a:solidFill>
          <a:srgbClr val="FFC000"/>
        </a:solidFill>
      </dgm:spPr>
    </dgm:pt>
    <dgm:pt modelId="{8C1D57D7-3547-49E1-AB06-F63600DC7175}" type="pres">
      <dgm:prSet presAssocID="{BD499A83-21E4-4C5D-A5DD-B89CA2A5D22D}" presName="text2" presStyleLbl="revTx" presStyleIdx="1" presStyleCnt="4" custScaleX="137495" custLinFactNeighborX="17665" custLinFactNeighborY="-8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6AE39-2C14-4018-B922-EBFBD52F8A24}" type="pres">
      <dgm:prSet presAssocID="{BD499A83-21E4-4C5D-A5DD-B89CA2A5D22D}" presName="line2" presStyleLbl="callout" presStyleIdx="2" presStyleCnt="8"/>
      <dgm:spPr>
        <a:ln w="28575">
          <a:solidFill>
            <a:schemeClr val="tx1"/>
          </a:solidFill>
        </a:ln>
      </dgm:spPr>
    </dgm:pt>
    <dgm:pt modelId="{87649A43-5963-4E97-B42F-AAA191F20F80}" type="pres">
      <dgm:prSet presAssocID="{BD499A83-21E4-4C5D-A5DD-B89CA2A5D22D}" presName="d2" presStyleLbl="callout" presStyleIdx="3" presStyleCnt="8"/>
      <dgm:spPr>
        <a:ln w="28575">
          <a:solidFill>
            <a:schemeClr val="tx1"/>
          </a:solidFill>
        </a:ln>
      </dgm:spPr>
    </dgm:pt>
    <dgm:pt modelId="{E18E0EEB-9D61-4239-A960-28F5114C3318}" type="pres">
      <dgm:prSet presAssocID="{205DA94E-5981-4D82-A371-05D5F335790E}" presName="circle3" presStyleLbl="lnNode1" presStyleIdx="2" presStyleCnt="4"/>
      <dgm:spPr>
        <a:solidFill>
          <a:srgbClr val="FFFF00"/>
        </a:solidFill>
      </dgm:spPr>
    </dgm:pt>
    <dgm:pt modelId="{112D862B-9747-4C04-B43C-83A8378F9163}" type="pres">
      <dgm:prSet presAssocID="{205DA94E-5981-4D82-A371-05D5F335790E}" presName="text3" presStyleLbl="revTx" presStyleIdx="2" presStyleCnt="4" custScaleX="137495" custLinFactNeighborX="17665" custLinFactNeighborY="-8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19A3E-956B-4FAC-AC70-0169C31A7C0E}" type="pres">
      <dgm:prSet presAssocID="{205DA94E-5981-4D82-A371-05D5F335790E}" presName="line3" presStyleLbl="callout" presStyleIdx="4" presStyleCnt="8"/>
      <dgm:spPr>
        <a:ln w="28575">
          <a:solidFill>
            <a:schemeClr val="tx1"/>
          </a:solidFill>
        </a:ln>
      </dgm:spPr>
    </dgm:pt>
    <dgm:pt modelId="{03410071-5C76-42E2-A328-98CA2399B649}" type="pres">
      <dgm:prSet presAssocID="{205DA94E-5981-4D82-A371-05D5F335790E}" presName="d3" presStyleLbl="callout" presStyleIdx="5" presStyleCnt="8"/>
      <dgm:spPr>
        <a:ln w="28575">
          <a:solidFill>
            <a:schemeClr val="tx1"/>
          </a:solidFill>
        </a:ln>
      </dgm:spPr>
    </dgm:pt>
    <dgm:pt modelId="{474FA8D2-955A-4F48-894A-E4D047310DF6}" type="pres">
      <dgm:prSet presAssocID="{3CBFF771-ACBC-44A1-B636-821106136C9D}" presName="circle4" presStyleLbl="lnNode1" presStyleIdx="3" presStyleCnt="4"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4CB6091D-92DA-476C-BD3D-B22D677EBF31}" type="pres">
      <dgm:prSet presAssocID="{3CBFF771-ACBC-44A1-B636-821106136C9D}" presName="text4" presStyleLbl="revTx" presStyleIdx="3" presStyleCnt="4" custScaleX="137495" custLinFactNeighborX="17665" custLinFactNeighborY="-8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3F27F-F8E4-48FC-930A-210FDCE9F31B}" type="pres">
      <dgm:prSet presAssocID="{3CBFF771-ACBC-44A1-B636-821106136C9D}" presName="line4" presStyleLbl="callout" presStyleIdx="6" presStyleCnt="8"/>
      <dgm:spPr>
        <a:ln w="28575">
          <a:solidFill>
            <a:schemeClr val="tx1"/>
          </a:solidFill>
        </a:ln>
      </dgm:spPr>
    </dgm:pt>
    <dgm:pt modelId="{D269B42F-B7CB-454B-AEA6-C8590E2C5D64}" type="pres">
      <dgm:prSet presAssocID="{3CBFF771-ACBC-44A1-B636-821106136C9D}" presName="d4" presStyleLbl="callout" presStyleIdx="7" presStyleCnt="8"/>
      <dgm:spPr>
        <a:ln w="28575">
          <a:solidFill>
            <a:schemeClr val="tx1"/>
          </a:solidFill>
        </a:ln>
      </dgm:spPr>
    </dgm:pt>
  </dgm:ptLst>
  <dgm:cxnLst>
    <dgm:cxn modelId="{4566D004-48CB-49B9-8041-FB85BE4C8261}" type="presOf" srcId="{337E6A9E-DB1D-4105-AE2D-39D6E4269CA2}" destId="{13A5F243-FCD4-4C44-884B-6DB439D6AD23}" srcOrd="0" destOrd="0" presId="urn:microsoft.com/office/officeart/2005/8/layout/target1"/>
    <dgm:cxn modelId="{45DC0270-2976-47C0-87B0-78B8C5F5E910}" type="presOf" srcId="{9E457BB1-9B13-43F5-A22D-BD9CD353EE92}" destId="{BCE1814A-46FC-45AA-B312-A585E217437E}" srcOrd="0" destOrd="0" presId="urn:microsoft.com/office/officeart/2005/8/layout/target1"/>
    <dgm:cxn modelId="{4D773A05-4545-4159-BF4C-2AD1270D6286}" srcId="{337E6A9E-DB1D-4105-AE2D-39D6E4269CA2}" destId="{205DA94E-5981-4D82-A371-05D5F335790E}" srcOrd="2" destOrd="0" parTransId="{F66BCA1E-1A98-4A8E-B29B-195622DD097A}" sibTransId="{C33B8C6B-1350-4EF7-9727-F99948A78097}"/>
    <dgm:cxn modelId="{1ED92A1B-398F-4B2B-B5F0-89109CAC443D}" srcId="{337E6A9E-DB1D-4105-AE2D-39D6E4269CA2}" destId="{9E457BB1-9B13-43F5-A22D-BD9CD353EE92}" srcOrd="0" destOrd="0" parTransId="{A547B8BF-B904-4134-AB43-149D2ECBA2AF}" sibTransId="{0F933DB4-19C7-4A93-B3D1-DABC021A88A6}"/>
    <dgm:cxn modelId="{9CC6F99B-6A3C-4A5C-91FB-4A9AA801B61F}" srcId="{337E6A9E-DB1D-4105-AE2D-39D6E4269CA2}" destId="{BD499A83-21E4-4C5D-A5DD-B89CA2A5D22D}" srcOrd="1" destOrd="0" parTransId="{ADB7CE59-A58C-4388-9325-256CE0C9D98C}" sibTransId="{42CB10E8-BABD-4EC6-881E-C16BF169447C}"/>
    <dgm:cxn modelId="{DB1CEB9E-CDB5-463B-993B-F1981798F161}" type="presOf" srcId="{BD499A83-21E4-4C5D-A5DD-B89CA2A5D22D}" destId="{8C1D57D7-3547-49E1-AB06-F63600DC7175}" srcOrd="0" destOrd="0" presId="urn:microsoft.com/office/officeart/2005/8/layout/target1"/>
    <dgm:cxn modelId="{03DB0388-C758-44E3-A845-E2EDD4BB056C}" type="presOf" srcId="{205DA94E-5981-4D82-A371-05D5F335790E}" destId="{112D862B-9747-4C04-B43C-83A8378F9163}" srcOrd="0" destOrd="0" presId="urn:microsoft.com/office/officeart/2005/8/layout/target1"/>
    <dgm:cxn modelId="{69300FC7-A2A7-4E08-9558-DDA50DABFDBB}" srcId="{337E6A9E-DB1D-4105-AE2D-39D6E4269CA2}" destId="{3CBFF771-ACBC-44A1-B636-821106136C9D}" srcOrd="3" destOrd="0" parTransId="{B3DAFBE0-C886-462A-BE54-04821EA4CA72}" sibTransId="{F0C9139A-19AC-401D-A0D0-AE8ADF82FCEF}"/>
    <dgm:cxn modelId="{5D0844C9-B971-45EF-AF8B-B15293793C01}" type="presOf" srcId="{3CBFF771-ACBC-44A1-B636-821106136C9D}" destId="{4CB6091D-92DA-476C-BD3D-B22D677EBF31}" srcOrd="0" destOrd="0" presId="urn:microsoft.com/office/officeart/2005/8/layout/target1"/>
    <dgm:cxn modelId="{635E97BA-F164-4BBC-826F-ECC90A3E7EFA}" type="presParOf" srcId="{13A5F243-FCD4-4C44-884B-6DB439D6AD23}" destId="{3C68C498-69D9-45F5-B0EE-007A00F9F10D}" srcOrd="0" destOrd="0" presId="urn:microsoft.com/office/officeart/2005/8/layout/target1"/>
    <dgm:cxn modelId="{F265F4D9-F624-468B-B53D-50A1F28E4340}" type="presParOf" srcId="{13A5F243-FCD4-4C44-884B-6DB439D6AD23}" destId="{BCE1814A-46FC-45AA-B312-A585E217437E}" srcOrd="1" destOrd="0" presId="urn:microsoft.com/office/officeart/2005/8/layout/target1"/>
    <dgm:cxn modelId="{FE8D954C-C514-4952-97A2-76716923F890}" type="presParOf" srcId="{13A5F243-FCD4-4C44-884B-6DB439D6AD23}" destId="{D4A78B0E-440A-4F8D-9168-4E5DEB8176D6}" srcOrd="2" destOrd="0" presId="urn:microsoft.com/office/officeart/2005/8/layout/target1"/>
    <dgm:cxn modelId="{B1F742BE-16E0-4343-BDE5-A87AC925A6CE}" type="presParOf" srcId="{13A5F243-FCD4-4C44-884B-6DB439D6AD23}" destId="{3A50FE93-12FE-4087-884C-B9B316214743}" srcOrd="3" destOrd="0" presId="urn:microsoft.com/office/officeart/2005/8/layout/target1"/>
    <dgm:cxn modelId="{28A17102-B2FD-4F52-8078-B0F94D16C4AC}" type="presParOf" srcId="{13A5F243-FCD4-4C44-884B-6DB439D6AD23}" destId="{8F310E14-161A-48F2-B285-9862C7068377}" srcOrd="4" destOrd="0" presId="urn:microsoft.com/office/officeart/2005/8/layout/target1"/>
    <dgm:cxn modelId="{C6D79E07-3366-4235-9ABF-0ACA24A2C9DA}" type="presParOf" srcId="{13A5F243-FCD4-4C44-884B-6DB439D6AD23}" destId="{8C1D57D7-3547-49E1-AB06-F63600DC7175}" srcOrd="5" destOrd="0" presId="urn:microsoft.com/office/officeart/2005/8/layout/target1"/>
    <dgm:cxn modelId="{A06EAEBF-D247-42EC-A20F-FEDDFB86FCD3}" type="presParOf" srcId="{13A5F243-FCD4-4C44-884B-6DB439D6AD23}" destId="{BA26AE39-2C14-4018-B922-EBFBD52F8A24}" srcOrd="6" destOrd="0" presId="urn:microsoft.com/office/officeart/2005/8/layout/target1"/>
    <dgm:cxn modelId="{42CBFA82-2306-4246-B65D-8CC13EC8B64D}" type="presParOf" srcId="{13A5F243-FCD4-4C44-884B-6DB439D6AD23}" destId="{87649A43-5963-4E97-B42F-AAA191F20F80}" srcOrd="7" destOrd="0" presId="urn:microsoft.com/office/officeart/2005/8/layout/target1"/>
    <dgm:cxn modelId="{54447A7C-C5E0-4668-8F5B-75CD699825D7}" type="presParOf" srcId="{13A5F243-FCD4-4C44-884B-6DB439D6AD23}" destId="{E18E0EEB-9D61-4239-A960-28F5114C3318}" srcOrd="8" destOrd="0" presId="urn:microsoft.com/office/officeart/2005/8/layout/target1"/>
    <dgm:cxn modelId="{08D22CE3-2FD3-4492-90A2-F06EF08AC0A8}" type="presParOf" srcId="{13A5F243-FCD4-4C44-884B-6DB439D6AD23}" destId="{112D862B-9747-4C04-B43C-83A8378F9163}" srcOrd="9" destOrd="0" presId="urn:microsoft.com/office/officeart/2005/8/layout/target1"/>
    <dgm:cxn modelId="{34CFAA5F-9078-4B49-B436-3C67EDF646D4}" type="presParOf" srcId="{13A5F243-FCD4-4C44-884B-6DB439D6AD23}" destId="{B9719A3E-956B-4FAC-AC70-0169C31A7C0E}" srcOrd="10" destOrd="0" presId="urn:microsoft.com/office/officeart/2005/8/layout/target1"/>
    <dgm:cxn modelId="{6C1FC6C6-AC03-439E-A109-2BA1E93EE451}" type="presParOf" srcId="{13A5F243-FCD4-4C44-884B-6DB439D6AD23}" destId="{03410071-5C76-42E2-A328-98CA2399B649}" srcOrd="11" destOrd="0" presId="urn:microsoft.com/office/officeart/2005/8/layout/target1"/>
    <dgm:cxn modelId="{011F8B85-FFB5-47FE-89E2-871A221F23C7}" type="presParOf" srcId="{13A5F243-FCD4-4C44-884B-6DB439D6AD23}" destId="{474FA8D2-955A-4F48-894A-E4D047310DF6}" srcOrd="12" destOrd="0" presId="urn:microsoft.com/office/officeart/2005/8/layout/target1"/>
    <dgm:cxn modelId="{13DB619D-5299-40B7-AF62-3A796EC53FA5}" type="presParOf" srcId="{13A5F243-FCD4-4C44-884B-6DB439D6AD23}" destId="{4CB6091D-92DA-476C-BD3D-B22D677EBF31}" srcOrd="13" destOrd="0" presId="urn:microsoft.com/office/officeart/2005/8/layout/target1"/>
    <dgm:cxn modelId="{980695D1-A02B-4F3C-A4D1-C59AEEA198E1}" type="presParOf" srcId="{13A5F243-FCD4-4C44-884B-6DB439D6AD23}" destId="{DD13F27F-F8E4-48FC-930A-210FDCE9F31B}" srcOrd="14" destOrd="0" presId="urn:microsoft.com/office/officeart/2005/8/layout/target1"/>
    <dgm:cxn modelId="{B1D2B9D9-7999-4F0C-91C5-E5247D83D3F2}" type="presParOf" srcId="{13A5F243-FCD4-4C44-884B-6DB439D6AD23}" destId="{D269B42F-B7CB-454B-AEA6-C8590E2C5D64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FA8D2-955A-4F48-894A-E4D047310DF6}">
      <dsp:nvSpPr>
        <dsp:cNvPr id="0" name=""/>
        <dsp:cNvSpPr/>
      </dsp:nvSpPr>
      <dsp:spPr>
        <a:xfrm>
          <a:off x="773805" y="1265237"/>
          <a:ext cx="3795712" cy="3795712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E0EEB-9D61-4239-A960-28F5114C3318}">
      <dsp:nvSpPr>
        <dsp:cNvPr id="0" name=""/>
        <dsp:cNvSpPr/>
      </dsp:nvSpPr>
      <dsp:spPr>
        <a:xfrm>
          <a:off x="1316276" y="1807708"/>
          <a:ext cx="2710771" cy="2710771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10E14-161A-48F2-B285-9862C7068377}">
      <dsp:nvSpPr>
        <dsp:cNvPr id="0" name=""/>
        <dsp:cNvSpPr/>
      </dsp:nvSpPr>
      <dsp:spPr>
        <a:xfrm>
          <a:off x="1858430" y="2349862"/>
          <a:ext cx="1626462" cy="1626462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8C498-69D9-45F5-B0EE-007A00F9F10D}">
      <dsp:nvSpPr>
        <dsp:cNvPr id="0" name=""/>
        <dsp:cNvSpPr/>
      </dsp:nvSpPr>
      <dsp:spPr>
        <a:xfrm>
          <a:off x="2400585" y="2892016"/>
          <a:ext cx="542154" cy="542154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1814A-46FC-45AA-B312-A585E217437E}">
      <dsp:nvSpPr>
        <dsp:cNvPr id="0" name=""/>
        <dsp:cNvSpPr/>
      </dsp:nvSpPr>
      <dsp:spPr>
        <a:xfrm>
          <a:off x="5181592" y="0"/>
          <a:ext cx="2609457" cy="907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</a:t>
          </a:r>
          <a:endParaRPr lang="en-US" sz="2000" kern="1200" dirty="0"/>
        </a:p>
      </dsp:txBody>
      <dsp:txXfrm>
        <a:off x="5181592" y="0"/>
        <a:ext cx="2609457" cy="907807"/>
      </dsp:txXfrm>
    </dsp:sp>
    <dsp:sp modelId="{D4A78B0E-440A-4F8D-9168-4E5DEB8176D6}">
      <dsp:nvSpPr>
        <dsp:cNvPr id="0" name=""/>
        <dsp:cNvSpPr/>
      </dsp:nvSpPr>
      <dsp:spPr>
        <a:xfrm>
          <a:off x="4727673" y="453903"/>
          <a:ext cx="474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0FE93-12FE-4087-884C-B9B316214743}">
      <dsp:nvSpPr>
        <dsp:cNvPr id="0" name=""/>
        <dsp:cNvSpPr/>
      </dsp:nvSpPr>
      <dsp:spPr>
        <a:xfrm rot="5400000">
          <a:off x="2342700" y="752816"/>
          <a:ext cx="2682303" cy="208764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D57D7-3547-49E1-AB06-F63600DC7175}">
      <dsp:nvSpPr>
        <dsp:cNvPr id="0" name=""/>
        <dsp:cNvSpPr/>
      </dsp:nvSpPr>
      <dsp:spPr>
        <a:xfrm>
          <a:off x="5181592" y="831606"/>
          <a:ext cx="2609457" cy="907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Encrypted Database</a:t>
          </a:r>
          <a:endParaRPr lang="en-US" sz="2000" kern="1200" dirty="0"/>
        </a:p>
      </dsp:txBody>
      <dsp:txXfrm>
        <a:off x="5181592" y="831606"/>
        <a:ext cx="2609457" cy="907807"/>
      </dsp:txXfrm>
    </dsp:sp>
    <dsp:sp modelId="{BA26AE39-2C14-4018-B922-EBFBD52F8A24}">
      <dsp:nvSpPr>
        <dsp:cNvPr id="0" name=""/>
        <dsp:cNvSpPr/>
      </dsp:nvSpPr>
      <dsp:spPr>
        <a:xfrm>
          <a:off x="4727673" y="1361711"/>
          <a:ext cx="474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49A43-5963-4E97-B42F-AAA191F20F80}">
      <dsp:nvSpPr>
        <dsp:cNvPr id="0" name=""/>
        <dsp:cNvSpPr/>
      </dsp:nvSpPr>
      <dsp:spPr>
        <a:xfrm rot="5400000">
          <a:off x="2807042" y="1645757"/>
          <a:ext cx="2202778" cy="163531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D862B-9747-4C04-B43C-83A8378F9163}">
      <dsp:nvSpPr>
        <dsp:cNvPr id="0" name=""/>
        <dsp:cNvSpPr/>
      </dsp:nvSpPr>
      <dsp:spPr>
        <a:xfrm>
          <a:off x="5181592" y="1739414"/>
          <a:ext cx="2609457" cy="907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eSBIRT Password</a:t>
          </a:r>
          <a:endParaRPr lang="en-US" sz="2000" kern="1200" dirty="0"/>
        </a:p>
      </dsp:txBody>
      <dsp:txXfrm>
        <a:off x="5181592" y="1739414"/>
        <a:ext cx="2609457" cy="907807"/>
      </dsp:txXfrm>
    </dsp:sp>
    <dsp:sp modelId="{B9719A3E-956B-4FAC-AC70-0169C31A7C0E}">
      <dsp:nvSpPr>
        <dsp:cNvPr id="0" name=""/>
        <dsp:cNvSpPr/>
      </dsp:nvSpPr>
      <dsp:spPr>
        <a:xfrm>
          <a:off x="4727673" y="2269519"/>
          <a:ext cx="474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10071-5C76-42E2-A328-98CA2399B649}">
      <dsp:nvSpPr>
        <dsp:cNvPr id="0" name=""/>
        <dsp:cNvSpPr/>
      </dsp:nvSpPr>
      <dsp:spPr>
        <a:xfrm rot="5400000">
          <a:off x="3256518" y="2477967"/>
          <a:ext cx="1680235" cy="126207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6091D-92DA-476C-BD3D-B22D677EBF31}">
      <dsp:nvSpPr>
        <dsp:cNvPr id="0" name=""/>
        <dsp:cNvSpPr/>
      </dsp:nvSpPr>
      <dsp:spPr>
        <a:xfrm>
          <a:off x="5181592" y="2647222"/>
          <a:ext cx="2609457" cy="907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SSL</a:t>
          </a:r>
          <a:endParaRPr lang="en-US" sz="2000" kern="1200" dirty="0"/>
        </a:p>
      </dsp:txBody>
      <dsp:txXfrm>
        <a:off x="5181592" y="2647222"/>
        <a:ext cx="2609457" cy="907807"/>
      </dsp:txXfrm>
    </dsp:sp>
    <dsp:sp modelId="{DD13F27F-F8E4-48FC-930A-210FDCE9F31B}">
      <dsp:nvSpPr>
        <dsp:cNvPr id="0" name=""/>
        <dsp:cNvSpPr/>
      </dsp:nvSpPr>
      <dsp:spPr>
        <a:xfrm>
          <a:off x="4727673" y="3177327"/>
          <a:ext cx="474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9B42F-B7CB-454B-AEA6-C8590E2C5D64}">
      <dsp:nvSpPr>
        <dsp:cNvPr id="0" name=""/>
        <dsp:cNvSpPr/>
      </dsp:nvSpPr>
      <dsp:spPr>
        <a:xfrm rot="5400000">
          <a:off x="3707069" y="3313467"/>
          <a:ext cx="1154908" cy="88187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MIMH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693D69-36E2-488C-8C32-984C907A97B5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eSbirt Training (2012-06)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F07770C-41C6-4090-B861-2FDBCEB2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2455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MIMH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536732-58E3-4415-B570-D2475EA1A0D3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eSbirt Training (2012-06)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E1B2AD-6C70-4785-AA72-C9CB528F2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182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1B2AD-6C70-4785-AA72-C9CB528F217B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eSbirt Training (2012-06)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MIMH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3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91D57-28BB-4A6C-B310-B92EEBC4FEDA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eSbirt Training (2012-06)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MIMH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4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2CCADE-791E-4188-8FB3-2C974D8C182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6158AA-A0C5-432D-A2D8-EA1FC93F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com/haystack.ht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066800"/>
          </a:xfrm>
        </p:spPr>
        <p:txBody>
          <a:bodyPr/>
          <a:lstStyle/>
          <a:p>
            <a:r>
              <a:rPr lang="en-US" cap="none" dirty="0" smtClean="0"/>
              <a:t>eSBIRT ('</a:t>
            </a:r>
            <a:r>
              <a:rPr lang="en-US" cap="none" dirty="0" err="1" smtClean="0"/>
              <a:t>ēz'birt</a:t>
            </a:r>
            <a:r>
              <a:rPr lang="en-US" cap="none" dirty="0" smtClean="0"/>
              <a:t>)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eSBIRT  (</a:t>
            </a:r>
            <a:r>
              <a:rPr lang="en-US" sz="2400" dirty="0" smtClean="0"/>
              <a:t>1.3.0</a:t>
            </a:r>
            <a:r>
              <a:rPr lang="en-US" sz="2400" dirty="0" smtClean="0"/>
              <a:t>)	</a:t>
            </a:r>
            <a:r>
              <a:rPr lang="en-US" sz="2400" dirty="0" smtClean="0"/>
              <a:t> June </a:t>
            </a:r>
            <a:r>
              <a:rPr lang="en-US" sz="2400" dirty="0" smtClean="0"/>
              <a:t>2012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Matthew G. Hile, PhD </a:t>
            </a:r>
            <a:br>
              <a:rPr lang="en-US" dirty="0" smtClean="0"/>
            </a:br>
            <a:r>
              <a:rPr lang="en-US" dirty="0" smtClean="0"/>
              <a:t>Missouri Institute of Mental Health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Passwords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5118" y="1295400"/>
            <a:ext cx="7772400" cy="2209800"/>
          </a:xfrm>
        </p:spPr>
        <p:txBody>
          <a:bodyPr/>
          <a:lstStyle/>
          <a:p>
            <a:r>
              <a:rPr lang="en-US" dirty="0" smtClean="0"/>
              <a:t>Long</a:t>
            </a:r>
          </a:p>
          <a:p>
            <a:r>
              <a:rPr lang="en-US" dirty="0" smtClean="0"/>
              <a:t>Multiple character types</a:t>
            </a:r>
          </a:p>
          <a:p>
            <a:r>
              <a:rPr lang="en-US" dirty="0" smtClean="0"/>
              <a:t>No dictionary words</a:t>
            </a:r>
          </a:p>
          <a:p>
            <a:r>
              <a:rPr lang="en-US" dirty="0" smtClean="0"/>
              <a:t>Easy to remember (sure!)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3588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eTar2r+r!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110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eSBIRT trainees are ready to rock and roll!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5968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/>
              <a:t>SBIRT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rainees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re 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eady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ock </a:t>
            </a:r>
            <a:r>
              <a:rPr lang="en-US" sz="3200" dirty="0" smtClean="0">
                <a:solidFill>
                  <a:srgbClr val="FF0000"/>
                </a:solidFill>
              </a:rPr>
              <a:t>+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oll!</a:t>
            </a:r>
          </a:p>
        </p:txBody>
      </p:sp>
    </p:spTree>
    <p:extLst>
      <p:ext uri="{BB962C8B-B14F-4D97-AF65-F5344CB8AC3E}">
        <p14:creationId xmlns:p14="http://schemas.microsoft.com/office/powerpoint/2010/main" val="32749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MOSBIRT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Identify patient </a:t>
            </a:r>
          </a:p>
          <a:p>
            <a:r>
              <a:rPr lang="en-US" dirty="0" smtClean="0"/>
              <a:t>Prescreen</a:t>
            </a:r>
          </a:p>
          <a:p>
            <a:r>
              <a:rPr lang="en-US" dirty="0" smtClean="0"/>
              <a:t>ASSIST</a:t>
            </a:r>
          </a:p>
          <a:p>
            <a:r>
              <a:rPr lang="en-US" dirty="0" smtClean="0"/>
              <a:t>Additional </a:t>
            </a:r>
            <a:r>
              <a:rPr lang="en-US" dirty="0"/>
              <a:t>measures </a:t>
            </a:r>
            <a:endParaRPr lang="en-US" dirty="0" smtClean="0"/>
          </a:p>
          <a:p>
            <a:pPr lvl="1"/>
            <a:r>
              <a:rPr lang="en-US" dirty="0" smtClean="0"/>
              <a:t>GPRA sections (as required)</a:t>
            </a:r>
            <a:endParaRPr lang="en-US" dirty="0" smtClean="0"/>
          </a:p>
          <a:p>
            <a:pPr lvl="1"/>
            <a:r>
              <a:rPr lang="en-US" dirty="0" smtClean="0"/>
              <a:t>Readiness To </a:t>
            </a:r>
            <a:r>
              <a:rPr lang="en-US" dirty="0" smtClean="0"/>
              <a:t>Change (drug and/or alcohol)</a:t>
            </a:r>
            <a:endParaRPr lang="en-US" dirty="0" smtClean="0"/>
          </a:p>
          <a:p>
            <a:pPr lvl="1"/>
            <a:r>
              <a:rPr lang="en-US" dirty="0" smtClean="0"/>
              <a:t>Attitude questionnaire </a:t>
            </a:r>
            <a:r>
              <a:rPr lang="en-US" dirty="0"/>
              <a:t>(as required)</a:t>
            </a:r>
            <a:endParaRPr lang="en-US" dirty="0" smtClean="0"/>
          </a:p>
          <a:p>
            <a:r>
              <a:rPr lang="en-US" dirty="0" smtClean="0"/>
              <a:t>Share </a:t>
            </a:r>
            <a:r>
              <a:rPr lang="en-US" dirty="0" smtClean="0"/>
              <a:t>Personalized Feedback Report</a:t>
            </a:r>
            <a:endParaRPr lang="en-US" dirty="0" smtClean="0"/>
          </a:p>
          <a:p>
            <a:r>
              <a:rPr lang="en-US" dirty="0" smtClean="0"/>
              <a:t>Agree on Service</a:t>
            </a:r>
            <a:endParaRPr lang="en-US" dirty="0" smtClean="0"/>
          </a:p>
          <a:p>
            <a:r>
              <a:rPr lang="en-US" dirty="0" smtClean="0"/>
              <a:t>Permission to follow (if appropriate)</a:t>
            </a:r>
          </a:p>
          <a:p>
            <a:r>
              <a:rPr lang="en-US" dirty="0" smtClean="0"/>
              <a:t>Provide Service</a:t>
            </a:r>
          </a:p>
          <a:p>
            <a:r>
              <a:rPr lang="en-US" dirty="0" smtClean="0"/>
              <a:t>Discharge with GPRA sections (as needed)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&amp; Entering Patient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36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105400" y="2362200"/>
            <a:ext cx="1066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" y="3276600"/>
            <a:ext cx="2057399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Person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66800"/>
            <a:ext cx="84772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0" y="1219200"/>
            <a:ext cx="1752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0862" y="4267200"/>
            <a:ext cx="2060538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1752600"/>
            <a:ext cx="1524000" cy="4572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Prescreen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81100"/>
            <a:ext cx="81915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Prescreen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343025"/>
            <a:ext cx="82391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33375" y="2133600"/>
            <a:ext cx="1524000" cy="19812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MOSBIRT 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2028813"/>
            <a:ext cx="2100263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388"/>
            <a:ext cx="2171700" cy="3514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37" y="1371588"/>
            <a:ext cx="2100263" cy="52292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05700" y="1800213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42200" y="6143613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number entry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2" y="1524000"/>
            <a:ext cx="6888078" cy="37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7" y="1657350"/>
            <a:ext cx="8769913" cy="44386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2743200"/>
            <a:ext cx="2819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Health Risk Assessment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066800"/>
            <a:ext cx="6076950" cy="561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Web application written in .NET on a </a:t>
            </a:r>
            <a:r>
              <a:rPr lang="en-US" dirty="0" err="1" smtClean="0"/>
              <a:t>DotNetNuke</a:t>
            </a:r>
            <a:r>
              <a:rPr lang="en-US" dirty="0" smtClean="0"/>
              <a:t> platform</a:t>
            </a:r>
          </a:p>
          <a:p>
            <a:r>
              <a:rPr lang="en-US" dirty="0" smtClean="0"/>
              <a:t>Designed to support</a:t>
            </a:r>
          </a:p>
          <a:p>
            <a:pPr lvl="1"/>
            <a:r>
              <a:rPr lang="en-US" dirty="0" smtClean="0"/>
              <a:t>Multiple computers</a:t>
            </a:r>
          </a:p>
          <a:p>
            <a:pPr lvl="1"/>
            <a:r>
              <a:rPr lang="en-US" dirty="0" smtClean="0"/>
              <a:t>Multiple users</a:t>
            </a:r>
          </a:p>
          <a:p>
            <a:pPr lvl="1"/>
            <a:r>
              <a:rPr lang="en-US" dirty="0" smtClean="0"/>
              <a:t>Multiple locations</a:t>
            </a:r>
          </a:p>
          <a:p>
            <a:pPr lvl="1"/>
            <a:r>
              <a:rPr lang="en-US" dirty="0" smtClean="0"/>
              <a:t>Multiple sites</a:t>
            </a:r>
          </a:p>
          <a:p>
            <a:r>
              <a:rPr lang="en-US" dirty="0" smtClean="0"/>
              <a:t>Data stored in an encrypted database on our server</a:t>
            </a:r>
          </a:p>
          <a:p>
            <a:r>
              <a:rPr lang="en-US" dirty="0" smtClean="0"/>
              <a:t>Walks BHC (with patient) step-by-step through the MOSBIRT process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1" y="381001"/>
            <a:ext cx="7233919" cy="61652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1200" y="1524000"/>
            <a:ext cx="4953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4724400"/>
            <a:ext cx="73152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4" y="190376"/>
            <a:ext cx="8484036" cy="64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2971800"/>
            <a:ext cx="70866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7" y="1657350"/>
            <a:ext cx="8769913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1714499" y="2705100"/>
            <a:ext cx="5410200" cy="914400"/>
          </a:xfrm>
        </p:spPr>
        <p:txBody>
          <a:bodyPr/>
          <a:lstStyle/>
          <a:p>
            <a:pPr algn="r"/>
            <a:r>
              <a:rPr lang="en-US" dirty="0" smtClean="0"/>
              <a:t>Sessions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64171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1" y="1881187"/>
            <a:ext cx="8646723" cy="3833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eSBIRT.org Features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085714" cy="37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22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- Security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495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9" y="3352800"/>
            <a:ext cx="841901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404937" y="2362200"/>
            <a:ext cx="990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– </a:t>
            </a:r>
            <a:r>
              <a:rPr lang="en-US" dirty="0"/>
              <a:t>Site </a:t>
            </a:r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495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371600" y="2590801"/>
            <a:ext cx="12954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55" y="1600200"/>
            <a:ext cx="6029445" cy="505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54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- </a:t>
            </a:r>
            <a:r>
              <a:rPr lang="en-US" dirty="0"/>
              <a:t>Site </a:t>
            </a:r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495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371600" y="2590801"/>
            <a:ext cx="12954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9" y="3119438"/>
            <a:ext cx="8945429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3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- </a:t>
            </a:r>
            <a:r>
              <a:rPr lang="en-US" dirty="0"/>
              <a:t>Site </a:t>
            </a:r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495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371600" y="2590801"/>
            <a:ext cx="12954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89" y="2238376"/>
            <a:ext cx="6728012" cy="431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16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eSBIRT do?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39154"/>
            <a:ext cx="7467600" cy="554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8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- </a:t>
            </a:r>
            <a:r>
              <a:rPr lang="en-US" dirty="0"/>
              <a:t>Site </a:t>
            </a:r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495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371600" y="2590801"/>
            <a:ext cx="12954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52788"/>
            <a:ext cx="8949238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42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/>
              <a:t>Talk to co-workers and supervisor</a:t>
            </a:r>
          </a:p>
          <a:p>
            <a:r>
              <a:rPr lang="en-US" dirty="0" smtClean="0"/>
              <a:t>FAQs</a:t>
            </a:r>
          </a:p>
          <a:p>
            <a:r>
              <a:rPr lang="en-US" dirty="0" smtClean="0"/>
              <a:t>eSBIRT forum</a:t>
            </a:r>
          </a:p>
          <a:p>
            <a:r>
              <a:rPr lang="en-US" dirty="0" smtClean="0"/>
              <a:t>Local IT support (hardware and connections)</a:t>
            </a:r>
          </a:p>
          <a:p>
            <a:r>
              <a:rPr lang="en-US" dirty="0" smtClean="0"/>
              <a:t>Contact Sean, Keith, or Matthew</a:t>
            </a:r>
          </a:p>
          <a:p>
            <a:pPr lvl="1"/>
            <a:r>
              <a:rPr lang="en-US" dirty="0" smtClean="0"/>
              <a:t>Sean.Power@mimh.edu (314-877-6403)</a:t>
            </a:r>
          </a:p>
          <a:p>
            <a:pPr lvl="1"/>
            <a:r>
              <a:rPr lang="en-US" dirty="0" smtClean="0"/>
              <a:t>Keith.Eldridge@mimh.edu (314-877-6437)</a:t>
            </a:r>
          </a:p>
          <a:p>
            <a:pPr lvl="1"/>
            <a:r>
              <a:rPr lang="en-US" dirty="0" smtClean="0"/>
              <a:t>Matthew.Hile@mimh.edu</a:t>
            </a:r>
          </a:p>
          <a:p>
            <a:r>
              <a:rPr lang="en-US" dirty="0" smtClean="0"/>
              <a:t>Twitter </a:t>
            </a:r>
            <a:r>
              <a:rPr lang="en-US" dirty="0"/>
              <a:t>(Follow MOSBIRT)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1371600"/>
            <a:ext cx="9144000" cy="2530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0" dirty="0">
                <a:latin typeface="Garamond" pitchFamily="18" charset="0"/>
              </a:rPr>
              <a:t>This has been an</a:t>
            </a:r>
            <a:br>
              <a:rPr lang="en-US" sz="8000" dirty="0">
                <a:latin typeface="Garamond" pitchFamily="18" charset="0"/>
              </a:rPr>
            </a:br>
            <a:r>
              <a:rPr lang="en-US" sz="8000" dirty="0">
                <a:latin typeface="Garamond" pitchFamily="18" charset="0"/>
              </a:rPr>
              <a:t>MIMH production</a:t>
            </a:r>
          </a:p>
        </p:txBody>
      </p:sp>
      <p:sp>
        <p:nvSpPr>
          <p:cNvPr id="2" name="AutoShape 2" descr="data:image/jpg;base64,/9j/4AAQSkZJRgABAQAAAQABAAD/2wBDAAkGBwgHBgkIBwgKCgkLDRYPDQwMDRsUFRAWIB0iIiAdHx8kKDQsJCYxJx8fLT0tMTU3Ojo6Iys/RD84QzQ5Ojf/2wBDAQoKCg0MDRoPDxo3JR8lNzc3Nzc3Nzc3Nzc3Nzc3Nzc3Nzc3Nzc3Nzc3Nzc3Nzc3Nzc3Nzc3Nzc3Nzc3Nzc3Nzf/wAARCADEAJUDASIAAhEBAxEB/8QAHAAAAgIDAQEAAAAAAAAAAAAAAAYEBQECBwMI/8QAShAAAQMDAQMHBwgHBwMFAAAAAQIDBAAFEQYSITEHEyJBUXGxFBYyYYGRoRVCUnOTstHSIzRUYnKjwTVTdJKi4fAkRIInM0Njwv/EABsBAAEFAQEAAAAAAAAAAAAAAAABAgMEBQYH/8QANhEAAQMCAwQGCgMBAQEAAAAAAQACAwQREiExBVGBoRMVQVJhcRQiIzNCscHR4fAyYpE0cvH/2gAMAwEAAhEDEQA/AHk+ke8+NYrJ9I958axXmR1XQhFFFFIlRRRRQhFGRQAVHCRkngKuYNmKkhyUSkH5g4+01apaSWpfhjCillZGLuVMAScAZPZWxbWBkoWP/E0wOToEDLbLYUodSB/WvNF+ZUcLZWB2gg1fOz6VhwyTgHyvzUHpEpzazJUGRms0zKjwbk1tthG0fnJGFCqWfbnYRyek2eCx/XsqGq2ZLCzpGnE3eE+Opa84TkVDooorMVlFFFFCEUUUUIXoz86ihn51FTt0TDqtD6R7z41isn0j3nxrFQnVOCKKKKRKigDJAGSScADroq7sUDOJTo+rBHxq3RUr6qURt4qKaQRtxFSLVbUxkh5/BdI3fuioV2uhdUWY6sIG5Sh87/ave+z9geStHeR0yOodlUVam0KtlOz0SnyA1O/97VVghMh6STggDFHVRRWAr69I77kdwOMqKVd/GmWDMbuDBCgNsDC0GlavWM+uM8l1vin3EdYrT2dtB1M/C7Nh1H1VaogEguNQpl2txiK5xoEsqP8AlqupvacamxNrG0hYwQaWbhEVDkKRvKDvSfVVjatA2K08P8Hcvwo6acu9R+oUaiiisRXUUUUUIXoz86ihn51FTt0TDqtD6R7z41jdneceusn0j3nxrVXoq/hPhTGNDngFOCqfOay/t38lf4Uec1k/b/5K/wAK5uOFFdB1bT7ua6IbIh7x5fZdLZ1NYedTzs4lGd+yyvPhV4rlB06lrZZlLBAwnLKgB8K4xRVyljbTNIjGqik2DTyEFxPL7LpK9U2Za1KXPBUo5JLK/wAKx5zWX9v/AJK/wrm9FUzs+AkkjmpRseEfEeX2XSPOayft/wDJX+FHnNZP2/8Akr/Cub0UnVtPu5pep4e8eX2XSPOayft/8lf4Uec1l/b/AOSv8K5vRR1bT7uaOp4e8eX2XV7TrWywlqDk1Smlb8BlfH3VJuWt9NzY5QJbgWN6FFhe4+6uP0VfYAyHoLXaoDsCmL8dzfh9l0g6lso/77Gf/pX+FY85rL+3/wAlf4VzjrzRVHq2n3c1P1PD3jy+y6nAukG4lwQpHOlsAqGwpO494qZSZyffrE/6pH3jTnWRXQshkws0ssWqhEMxYDkF6M/OooZ+dRULdFUOq0PpHvPjWp4H+FXga2PpHvPjWp4K/hV4Gmx+8HmE4LkNFFezMOVIQVx4z7yQcEttKUAfYK661yu1xNa27jYLxor2TDlLdW0iM+pxAypCWlFQ7xjIrzdbcZWUOtrbWOKVpKSPYaSyUPaTYHNa0UAEnABJPADrrd5l2O6pp9tbbifSQtJBHeDRZLcXstKKKKEqKKKKEIordhl2Q4lthtbjijgIQkqJ9grQ7iQerjRZJcXsiiiihKmvk+/WJ/1SPvGnSkvk+/WJ/wBUj7xp0rn9qe+HkuW2j/0u4fJejPzqKGfnUVUbos46rQ+ke8+Nangr+FXga2PpHvPjWp4K/hV4Gmx+8HmE4LkPVT1yUKUJ90AUQPI9rGevapF7KeOSoZuNzA4mFuHb0q7KD3g/exdLtW3oL7+HzCWtNvOi/wAFYcXtqeTtK2jk9uT11Mh6cXKsar1JuMdpguJSSVFxQzxzjr4dHj3VB04gm+wRj0XQpWeoDeT7AD7qu4+/kwfI4fKSR8BTmAFpv4/RR1T3slHRm18I4ElRZmnHIEm1vQ7gw8xNwuPIWktgKBG4g5xvxVjP09MvWpLmxMuTJuEdpLjmywcOJ2R6IB6sgVtdcebujf4//wBpqRcrl8l8qjkhSsNF1DbmTu2VISPhuNSYWjyNvkqTZ6h5u0+sGusbDsdbmlSLa0S4DkhiSVOB5DLbPNHLqlk7IBzjgCT2VYDS+1cHbW1OQ5c2mitTIbOwVAZKAvPHHqx66vhHj2TW9sthUgtpmOSF46i5kNg9wA/zVAu13n2fWc/yKDDTLXIUltfMEuKCuGN/E5HCmljGjPepW1dRK60RyLcQvYdvb4dvFQIGlHpVpTdHZsVmMXktrJVtFrPEqA4HOyNnj0hwrNz0qq2rmuPzErhxFoQXmm9orUoZCQnPEDjk9nbU5Clnk1n84AFG6jbx29DPxqHpu8ybNb3lSYTcy0SXubdbcx6eyDu9ezjjuOOqgtjBAtqnNmrHh72v0da2Qvpod6k6ctMpjUUL5Eu0bnHI/PIddbwdlW0FJ2N+SMHIzWI1ohO6RuVykzMSVSUtrWppRDfSzgY6zkb+Aq9s9tt8PXFnlWgqTEnxVvpaXxR0SMb9/wDw1SsJKuT66pSkkm6owB1+jT8ADcxv+SrGofJI0h2uDOwB/kbg+VlUzLCmNYI94E1LjUhewhCWzkK35BPVjB76h3OA1CEfm5QfLzQd2ebKClJ4Zz1nj7u2mTSbKr3p666fWQl5C0yGNo+iQQFf89dLN3kol3KQ81gNbWy0B1ITuT8AKhe1oaDbVaVLLM+d0bnfxJ4g2w/X/Ff8n36xP+qR9406Ul8n36xP+qR9406VzO1PfDyWVtH/AKXcPkvRn51FDPzqKqN0WcdVofSPefGtVcFfwq8DWx9I958a2abLpWB1NrUfYk0QNLpmtGtwnXAFyuOjgKlW2fLtctEq3vKZeSMBQxvB6iOBHqqJnCcnqFX02wIjNTEc64ZMKO0+/uGypK8ZCfWNpPHjv4V1zQSbhdfNLE1oZJof36hR5V7nTFLBaisuSBsuLajobU4Cd4Kh1HrqdOGobZYkxZcdDVtcOykc02pKlEelkdfXtV46zczf346SvmYyg22hWMIG44Hq9VOrTSb3oJdpQnMmHAjvtDiT0NofdIqZrSS4XzWVPMyGOF/RjCSL+GljzSjbbhqK7huNb2GpPkQC2kCO1hn1jI3VGubd5uzkyZMZS65DA8pebCBjPDJTxx7cU5cluxDbS2Ujnbg25Iz1htBSlPvKlGlm0wA9p6/S2ri+2GR+kitp2Ur6XR2j1jjwpSw4Bc/oTW1LW1DwxoAaQAbbzY6eN1QTZsibLVLkuEvqIJXwOQMDwFWcnVV3lMhD7zRWE7Af5hPPBPqXjIr1XZYtugWuZdESnGrgNvbZUEpaTkAZyDlWN+N1ZXY4zFulXUqelQm5io7fMqCdpIz01KwcDh1cTUYbINCrrpqR1rtuBkMu29rBQmtQXBu3G3pLHkZIJZMdBCju3ndvO7jXlDu8qJBegoSwuK6sOLadaCwVDdkZ4HAFWkGwRbrd1tW+U4m3NxkyHnlgFTYxkpI4FWd1aRbPAudtmzbd5SFQcLejuLSVONb+kk43EYO7HVShkhtmkdNSNBGHLInLQnS/iokbUVzizDLYebS+EBtC+ZT+jQOCU7uiN/AVtF1NdIaZaYzzbSZSgtxKWkgbQGNoDG4+sVOu9hg26822KHZK48xltwqynbQVnA9RxUpnScVzWT1iVPWlDQBSVIyp3ogkDqHtoDZLphmoSzEW5EX07AfooNniTrfapN9SQhhbbkZsheVLcUdnGPaTn1VT3G3yrZI8mnMqZdCQrZUQTg8OFX061WaPbWm2ry55UiZzLrZGUpxxUlI34G7f11H1vDdgX0sPzXZjiWEEvO4ycjh6hQ5tm+Vu1OpajHUf+r9hGQtZTOT4f9RP+rR96nSlXkyZ5+VdEDj5KlQ79rP9Kaus9lc3tWMtka46EfVZO0HXqnjdb5BejPzqKGfnUVRboqB1Wh9I958asbWyDDnPH+5Uke7P4VWq9I958aYYzQasLpxgraWo+0GtLY0PSVWLuglQ1DsLQN5Xz8nekZHVVg9eJTzCmXC2oLQhDitnpOoR6KVHrA+O7Oar08B3VmtsEjRd2Y2PALhopVxnO3GcuXJDQedOVFtOAfXinjTU1y1artTMhJQ3MtbDKgr6WzkfEY9tKFktE65Ldeh4bbip5x2Qteylocc5453dXZVhcoF0ds6bx8sJuERl0DbDq9ppeRg4UMjiKmjxN9ayzaxsMhFPiAFrduROibdLPtyeUOeIaNmJEiqjNBI3JSlSfE7Rqh0+hxGk9WhTaknZQN46wTkUuR5d1hww7Hkyo8ZxwgKQ6UpWsbz17zvFZ+XLsrpG5zc9nPq/Gl6Ydo381CNmvucBFvVHb8JvzTLZrrPsybfarpHbnWq4toW20tO0UhZxhJ6yDxHhW702ZpCXLetim5NleluMlhwlSdpIGRnqO8gHfnG/OKj2uzajn2VEmHeGzAbCiB5Ssc1j0h6O714pcYuU6C25FiTnBHKslLSzsKP0gN3gKXHgAumspmzyOwlp7wzsc9TlkV0Rhu3Jn3e32xsR3bpakvIj8NhwhWUgdRwQcUvaGWLda9QXGT0WEReYwd204c4T38PfSmZD3P8AlKnll7a2y4Vna2u3PHNe0y5TpyEomSnnkpO0AteQD1nHb66b0zbg20Uo2ZIGGPFcOte+uW7hlmnLU0N+RedNOMNKcbMWP0wk7Iwcnf1dXGrFhtY5YFqKSEqQSDjcoc2P61z0XS4eRpieWyBGQcpZ5xWwMbxuzimGy2y/XS0z7zHvDjZa2tsKeVtObIycnO7jTmyBxyG4qvNRugitI8AWLRr8R1S9OB+VpA2TteUq3Y/fNMPKeMaqcz+zt+BpcNxmGUmX5U+ZCR0XSs7Y9vGsTJ8ydgzZT0gp9EuuFWPfUOMYS3etQU7+mjkys0EHjb7J35Hxm8T/APDJ+9TNNa5mW63wwrd3Us8j/wDbM/8Aw6fvU66hZ2JKHQNy07+8f8FU9qQ46Jr+6eRXM7RfbaTm7wPkq5n51FDPFVFc43RQlapSVuhA4qVj401zUBu2PpHAMqHwpetTfO3FvG8BRVnu/wCCmO4/qEn6pXga6TYEVo5JN5sqNU72rWr5wHAd1ZHEYrA4DurNWDqvRh/ELonJhcreqFMsc4JSuSslKV8HQUgFOe3d8ai6m09L0rEfEcmZY5DiFPNLOytJSdwJHDs2h6s1XQrCJ+iFT4McuXBiWor5vJXzeBwA7Nxq+ul6fZ5OTDvSz8pSUlttpf8A7hRncpQ7h18d1XG5ssewarmJwW1ZfCbhzrOad4+IbvNe/KGLdE07aW/k5JQoK5hKHSgMkpBzgDpceuuY11DXsU3TStqmxnWfJo7fOLcWvG7YGAO0kjGBvpT1Nphqx223y27giQqSBtIAxjdnIweHV7RTKhpLrgZKzsaoijhEbj6xcd5/+Jw0Of8A05uHq8ox/lrmlqgu3O4RoLGA6+sISTwHae4DfXUdFRH29BSmHGyl18PKbQdxUFJ3HHrpbsVsVpm3x75d2C0+mc2lKD6SGyCFHHbvz7PXTntxBnkq9PUiF9ThzcXZeJz5L3lWOyWzU8CwPRFPofbTzklTigsLVkJxg4A3cPX6ql2rREBrVEq1XBlT8fmPKI7wcKVbO1slJxu41I1JAcuOsbHdrfl6G7sbT7e9KdhRVknq3Hr7KsoF/hXHXzjMd5BQ1CLKFg7nF7YUQD17vA1IGtxZjtVN9TUdECxxJLSXZnI35fZLektN2i6G8tS4qtqE8pLa0uqBIyrAIzjdivHTFjhydIXW4eWS1LbZdCmAotthSUZGQD0urj7qZdI2961zdRomLZbLjhcT+lSegdrCjv6I39dQNGwn2tE3qMpALr5eDQSoEOfownokHeMjGaQMAtlvTpKyQh9nm12Wz8M1T2nSpXpRF3Zg/KUt5zIjqWUpQ3kgnAIKlbu3/df1Im3JmNi2Rnov6EeUR3irabc35G/2U12RzUVgssGVaG1z4z215RDUjaLLgUQQMb059u+oPKfPhzrlEEZKTJaZIkFJCsEkYSSOsb6jc1vR7tFo0s8priHHE0l2h0t2EfJTOR/+2J/+HT96uh6hZ24aVjihXwNc85H/AO2Z/wDh0/erqFwb56G8jtQcd9I+LpaJzN4KxNtOw7RLvL5JTZPGihnr9lFcU3ROOqtNOt7Ul536Ix7z/tVvcf7Pk/VL8DULTyNmO4v6Th9wqTeV7FsketBHvrstmtEVECfErKkOKo4r50G4DurNYHAd1ZqA6r05ugWzbi2zltakHtSSDWFEqJJJJPEk5JrFFCLC91sVqKAgqVsjfs5OPdWtFFCLBHfvoBPb3UUUXRYblslxaEFCVqCTxSCcHvFYSSkgp6OOGDjFYoouiy2LiyFgrUQrG0Co9Lv7a14cDRRS3KTCNy2S4tKSlLi0hXEBRAPfWtFFJdKAAU/cj5HyzO/w6fvV1dW8GuR8kq9i8yfW0kfE110b60aRwdHbcuB28LVrj5JQUjm5DyD81RHxoqVc2yi5PgDjhXvFFcVNEWSubbQlKx4LQVc2hGxAbHbk+814ajVs24jPFX9CanRE7EZpPYkVWalI5hlJGQVnI9WD+NddPaCh8gFmRetOD4rgA4DPZWaffM21/TlfaJ/CjzNtf05f2ify1k+n0/e/f8Xeja1PbtSFRT75m2v6cv7RP5aPM21/TlfaJ/LR6fT97l+EvW1PuKQqKffM214zty8fWJ/LR5m2z6cv7RP5aPT6fvcvwjran3FIVFPvmba/py/tE/lo8zbX9OX9on8tHp9P3uX4R1tT7ikKin3zNtf05f2ify0eZtr+nL+0T+Wj0+n73L8I62p9x/eKQqKffM21/Tl/aJ/LR5m2v6cv7RP5aPT6fvcvwjran3FIVFPvmba/pyvtE/lo8zrX/eSvtE/lo9Pp+9y/CTran8f3ionJirYukhXYG/v12QVzix2aJZn1uRS8VObIVziwQMHO7AFdGB3Vo7MnZK5+A5ZfVcltqVs1R0jdD+FR35B8qQpPWj+tFTbtH55TZGd2f6UVQraZ5qHEKnHLZoCsEjAwOqqTUp6McDtJ8KVW+VRhJUl+1OhSTjKHQR8aiz+UqHK2T8jOLKM7POP4A9wrTr8FRTuiacz91dg2RXMkDjHzH3VwASdkDfW0rmLeyHrpKahtnhzp6Su5I3mk53W18uK/J7PFaiqO7ZiNba/ec+Ar2iaHuc3Nw1HPTCbO9bkhwLcPv3D2n2VjwbHYDd/rcgtF1L0edQ8M8Bm79/1TJWubVGUUwLe9LI/+SQvYT7hk1WnlDnEnmLdbG0/VFRx3k1PE3Qlk6EeI9dXhxcWNpJ9qsD3CsjlEhtDEPTsZCB2qA8E1qMghjyFh5BTsgYR7Omc7xcbcrqC1yhStrEu2QHk/upU2r3gnwq2i6ysMohMlmVBWevHOo/HFR/P+1S+hc9NsOIPWkpUfiBWPJ9BXkfoXnrU8rgFZSAfblPxFI+mhl1seCSSGJo9pA5ni03H7wTHF8lnp2rbcIssfRQ4Aof8Aid9ZdYdZOHW1p7xSpK5OJmOfs9xjTEDek7Wyr3jI8Kil/W2nwEq+UA0nqWnnkY+PjVCXY8RzALeahbTxye4mB8Dkf3gnGilJnlDm+jNtsGQQd5CChQ7958Klp5QIWOlYN/7so48KonZDh/F4SmgrBpHfyITFXqiO4ptTpw20kZU64dlIHeaUJHKCsJPkFohsE8FPKLhB+FeTFp1VrBwOTFOpjZyFyMttpH7qRx93tqaHY4v65v4D7oNHKwYpiI2+OZ/wK6n6tsVvUUMl25PDjzR2G8/xHj7KqHeUKVkiJare0P3wpw+/I8KmfJui9O9G6S13SYk9JtrekHswDj3msjXtpijFt00ylKdwKylPgD41rx0sUQsLDhdSxwxOHsoXSeJNhw0+Sr08odyBHOQbatPWOZI+IVTZp/lIgTXER7mz5C4rcHNrabz38R7d3rqkPKOw50ZGno62zxG2Dn3przLOktV/o4KTZ7kr0EKACHD2YG4+zB76nj9Q+o4f5ZNnpInN9vTlg3g3t5j8Lq4KXEhW4gjI30Vye2aivek+ds8+Oh0M45rnCeik59E9afD4Aqz6Qzt1WQ7YtTf2di3sNxmvVd20DJWpUi0PtL2jtbKCN+f3VVr8taCj9NiyPPK44U3n7ysVsqByevrKxcZDBJ3pK1pwf/JJrUxOTuOQpU2TI9QW4fADxqG7/wCq1wINLS+Wa85PKIplsMWC0RoSTuBIGfYlIA8aix9Pan1WsSbk442zxDkolKQP3Uf7CpytXactGfN6wpLo4PPgJ+O9XhVep/VutHClrnPJSd+xlpkd56/jTSQ7Im/gFMyN0QLo4xEO883KsPkfRNm3XW5ruEhPpNsk4B7k8PaaBqLREc4Y08p0fSW0k595qda+SxGyDdLgoq/u4yQB7zv+FXrPJ1p1sYVHfdPauQr+hFPbHJ2ABUpayiv7SV7z4ZDholQ3zQs7oyrI5GB+e23jH+U0DSel7vvsN/DTh4MvEH4HCvGmeVycaffB5lp+OrtbeJ+Cs0vXLkskpBVbbih0cQiQnZPvH4UOjk+JoPknQ1lHf2Uz2HxzH1VW7ovVFlXz1tKnMbwuG8Un3bqGdbaps6+an7S9nimYwUk+3ca0LGtdM5LflqWU/RPPN+7f8RUyNykTgCzdbfFmJHpAgoPuORUd2tOparxbLMLljJhvGRXsOUG3TAPljTkd8/SSUr+Ck7vfWp1BoZw7S9POJV2BtOPgqs/L2h7gczrG5GXneW2xjPekjwrJa5OF9LnZaPVl78KdicdHAquYoG6wyN8iSPmsJ1tp+39Ky6bbS6B0VuBKMe0AmoDt11XrJwsRg55MrcpDHQaA/eUePcTU75R0BbelGtr811O8c4lRH+sgfCo0zWV7vSxb7DFMRvGEsxE5cx343ewDvpHO7HO4BSRwgHHDDY96Q6cFIb0dY7MhK9T3hAcP/bsKwT4qPuFbfLWgoR2WLK9JI+ctvP3lVm08mlwlnn7xLTHK96ko/SOHvPDxpmjcm2n2kgOIkv8AaXHyM+xOBT2xv+FoCrT1dKDaaZzz/XIJZOpdFPjYd02UpPWlpA8DXm7pvT2oG1L0rP5mWkbXkcgkbXqGd47xmm93k704tOBEcQe1L68+NLV75NpEJPlWn5S3FtnaDazsrGOBSoY3+6h0clvWAKbBWUZdaGVzD/bMcVGtWpX4iF2zUlsTLfiEJQp5IK0g9RJ48Bg9Yora26htlzaLerIKnJ8XDfPJSQpY7FAEYII+NFIHG2RHFSPhZiOOA3/qTbhmq696YhwpaksvycFRPSKd3+mvWzaSgzlgPSJWM4OypG//AE0UVBhGLRa3Sv6C+Ip8tWhdPwNlYheUOZyFSDt49nD4UzIbQ2kJQkJSBgADGKKK0mNAbkFw1VLJJKcbifM3W2KKKKeqvagCjFFFIUqMCq+4WW2XFOJ0CO9u4rbGR7eNFFBAOqc1zmm7TZLs7k7086Nttl9gnqadOPjmluToW2tO7KJM0D+JH5KKKoytAdkF1Gz6mZzM3k8Sri08ntjUAt8yn+vZW6AP9IFOdutsK2sBmBGajt/RbTjPf2+2iirEDRgvZZW1JpHSYXOJHmpeAKKKKnWSisFINFFCVLd/0pbLnLEp5LjbyhsrUyoJ28cM7qKKKruaL6LWgqJRGAHH/S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6893" y="4495800"/>
            <a:ext cx="359614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1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75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(the onion model)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831420"/>
              </p:ext>
            </p:extLst>
          </p:nvPr>
        </p:nvGraphicFramePr>
        <p:xfrm>
          <a:off x="457200" y="1295400"/>
          <a:ext cx="8229600" cy="506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69B42F-B7CB-454B-AEA6-C8590E2C5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D269B42F-B7CB-454B-AEA6-C8590E2C5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4FA8D2-955A-4F48-894A-E4D047310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474FA8D2-955A-4F48-894A-E4D047310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13F27F-F8E4-48FC-930A-210FDCE9F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DD13F27F-F8E4-48FC-930A-210FDCE9F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B6091D-92DA-476C-BD3D-B22D677E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4CB6091D-92DA-476C-BD3D-B22D677EB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719A3E-956B-4FAC-AC70-0169C31A7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B9719A3E-956B-4FAC-AC70-0169C31A7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8E0EEB-9D61-4239-A960-28F5114C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18E0EEB-9D61-4239-A960-28F5114C3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410071-5C76-42E2-A328-98CA2399B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03410071-5C76-42E2-A328-98CA2399B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2D862B-9747-4C04-B43C-83A8378F9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112D862B-9747-4C04-B43C-83A8378F9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26AE39-2C14-4018-B922-EBFBD52F8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BA26AE39-2C14-4018-B922-EBFBD52F8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649A43-5963-4E97-B42F-AAA191F20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87649A43-5963-4E97-B42F-AAA191F20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310E14-161A-48F2-B285-9862C7068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F310E14-161A-48F2-B285-9862C7068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1D57D7-3547-49E1-AB06-F63600DC7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8C1D57D7-3547-49E1-AB06-F63600DC7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68C498-69D9-45F5-B0EE-007A00F9F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graphicEl>
                                              <a:dgm id="{3C68C498-69D9-45F5-B0EE-007A00F9F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50FE93-12FE-4087-884C-B9B316214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graphicEl>
                                              <a:dgm id="{3A50FE93-12FE-4087-884C-B9B316214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A78B0E-440A-4F8D-9168-4E5DEB817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D4A78B0E-440A-4F8D-9168-4E5DEB817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E1814A-46FC-45AA-B312-A585E2174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BCE1814A-46FC-45AA-B312-A585E2174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 rev="1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Connection to internet (wired or wireless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Tested browsers</a:t>
            </a:r>
          </a:p>
          <a:p>
            <a:pPr lvl="1"/>
            <a:r>
              <a:rPr lang="en-US" dirty="0" smtClean="0"/>
              <a:t>Chrome</a:t>
            </a:r>
            <a:endParaRPr lang="en-US" dirty="0"/>
          </a:p>
          <a:p>
            <a:pPr lvl="1"/>
            <a:r>
              <a:rPr lang="en-US" dirty="0"/>
              <a:t>Firefox</a:t>
            </a:r>
          </a:p>
          <a:p>
            <a:pPr lvl="1"/>
            <a:r>
              <a:rPr lang="en-US" dirty="0"/>
              <a:t>IE (versions 8 and 9)</a:t>
            </a:r>
          </a:p>
          <a:p>
            <a:r>
              <a:rPr lang="en-US" dirty="0"/>
              <a:t>Also tested on 10 inch tablets (e.g. Samsung Galaxy Tab 10.1 and Apple </a:t>
            </a:r>
            <a:r>
              <a:rPr lang="en-US" dirty="0" err="1"/>
              <a:t>iPad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eSBIRT.org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3241"/>
            <a:ext cx="8991600" cy="565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543800" y="926592"/>
            <a:ext cx="1295400" cy="3688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Process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Register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will check your name on the list and authorize your access.</a:t>
            </a:r>
          </a:p>
          <a:p>
            <a:r>
              <a:rPr lang="en-US" dirty="0" smtClean="0"/>
              <a:t>You will get an email when that is done.</a:t>
            </a:r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62027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Nine characters</a:t>
            </a:r>
          </a:p>
          <a:p>
            <a:pPr lvl="1"/>
            <a:r>
              <a:rPr lang="en-US" dirty="0" smtClean="0"/>
              <a:t>Upper case (at least one)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Lower case (at </a:t>
            </a:r>
            <a:r>
              <a:rPr lang="en-US" dirty="0"/>
              <a:t>least one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Number (at </a:t>
            </a:r>
            <a:r>
              <a:rPr lang="en-US" dirty="0"/>
              <a:t>least one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Special character (at </a:t>
            </a:r>
            <a:r>
              <a:rPr lang="en-US" dirty="0"/>
              <a:t>least one)</a:t>
            </a:r>
          </a:p>
        </p:txBody>
      </p:sp>
    </p:spTree>
    <p:extLst>
      <p:ext uri="{BB962C8B-B14F-4D97-AF65-F5344CB8AC3E}">
        <p14:creationId xmlns:p14="http://schemas.microsoft.com/office/powerpoint/2010/main" val="17941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2064"/>
            <a:ext cx="8534400" cy="914400"/>
          </a:xfrm>
        </p:spPr>
        <p:txBody>
          <a:bodyPr/>
          <a:lstStyle/>
          <a:p>
            <a:r>
              <a:rPr lang="en-US" dirty="0" smtClean="0"/>
              <a:t>The Password </a:t>
            </a:r>
            <a:r>
              <a:rPr lang="en-US" dirty="0"/>
              <a:t>H</a:t>
            </a:r>
            <a:r>
              <a:rPr lang="en-US" dirty="0" smtClean="0"/>
              <a:t>aystack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770501"/>
            <a:ext cx="4121944" cy="2420499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/>
              <a:t>“Rd$3Q”</a:t>
            </a:r>
          </a:p>
          <a:p>
            <a:r>
              <a:rPr lang="en-US" dirty="0" smtClean="0"/>
              <a:t>Offline attack 0.08 sec</a:t>
            </a:r>
          </a:p>
          <a:p>
            <a:r>
              <a:rPr lang="en-US" dirty="0"/>
              <a:t>7,820,126,495 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2496699"/>
          </a:xfrm>
        </p:spPr>
        <p:txBody>
          <a:bodyPr>
            <a:normAutofit/>
          </a:bodyPr>
          <a:lstStyle/>
          <a:p>
            <a:pPr marL="525780" lvl="1" indent="-457200">
              <a:spcBef>
                <a:spcPts val="700"/>
              </a:spcBef>
              <a:buClr>
                <a:schemeClr val="tx2"/>
              </a:buClr>
              <a:buSzPct val="95000"/>
              <a:buFont typeface="+mj-lt"/>
              <a:buAutoNum type="arabicPeriod" startAt="2"/>
            </a:pPr>
            <a:r>
              <a:rPr lang="en-US" dirty="0"/>
              <a:t>“bad……….”</a:t>
            </a:r>
          </a:p>
          <a:p>
            <a:r>
              <a:rPr lang="en-US" dirty="0"/>
              <a:t>Offline attack </a:t>
            </a:r>
            <a:r>
              <a:rPr lang="en-US" dirty="0" smtClean="0"/>
              <a:t>340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sz="2000" dirty="0" smtClean="0"/>
              <a:t>106,782,520,911,927,817,025,219</a:t>
            </a:r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447800" y="3751701"/>
            <a:ext cx="7010400" cy="24204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Takeaway</a:t>
            </a:r>
          </a:p>
          <a:p>
            <a:pPr lvl="1"/>
            <a:r>
              <a:rPr lang="en-US" b="1" dirty="0" smtClean="0"/>
              <a:t>Length</a:t>
            </a:r>
            <a:r>
              <a:rPr lang="en-US" dirty="0" smtClean="0"/>
              <a:t> is your </a:t>
            </a:r>
            <a:r>
              <a:rPr lang="en-US" dirty="0" smtClean="0"/>
              <a:t>friend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://www.grc.com/haystack.htm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0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4827</TotalTime>
  <Words>382</Words>
  <Application>Microsoft Office PowerPoint</Application>
  <PresentationFormat>On-screen Show (4:3)</PresentationFormat>
  <Paragraphs>109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Metro</vt:lpstr>
      <vt:lpstr>eSBIRT ('ēz'birt)</vt:lpstr>
      <vt:lpstr>Characteristics</vt:lpstr>
      <vt:lpstr>What does eSBIRT do?</vt:lpstr>
      <vt:lpstr>Security (the onion model)</vt:lpstr>
      <vt:lpstr>System requirements</vt:lpstr>
      <vt:lpstr>eSBIRT.org</vt:lpstr>
      <vt:lpstr>Registration Process</vt:lpstr>
      <vt:lpstr>Password</vt:lpstr>
      <vt:lpstr>The Password Haystack</vt:lpstr>
      <vt:lpstr>Good Passwords</vt:lpstr>
      <vt:lpstr>MOSBIRT Flow</vt:lpstr>
      <vt:lpstr>Searching &amp; Entering Patient</vt:lpstr>
      <vt:lpstr>Person</vt:lpstr>
      <vt:lpstr>Prescreen</vt:lpstr>
      <vt:lpstr>Prescreen</vt:lpstr>
      <vt:lpstr>MOSBIRT Menu</vt:lpstr>
      <vt:lpstr>Quick number entry</vt:lpstr>
      <vt:lpstr>Recommendation</vt:lpstr>
      <vt:lpstr>Health Risk Assessment</vt:lpstr>
      <vt:lpstr>PowerPoint Presentation</vt:lpstr>
      <vt:lpstr>PowerPoint Presentation</vt:lpstr>
      <vt:lpstr>Recommendation</vt:lpstr>
      <vt:lpstr>Sessions</vt:lpstr>
      <vt:lpstr>Discharge</vt:lpstr>
      <vt:lpstr>eSBIRT.org Features</vt:lpstr>
      <vt:lpstr>Report - Security</vt:lpstr>
      <vt:lpstr>Report – Site Performance</vt:lpstr>
      <vt:lpstr>Report - Site Performance</vt:lpstr>
      <vt:lpstr>Report - Site Performance</vt:lpstr>
      <vt:lpstr>Report - Site Performance</vt:lpstr>
      <vt:lpstr>Help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MOSBIRT in a Box</dc:title>
  <dc:creator>Hile, Matthew</dc:creator>
  <cp:lastModifiedBy>Hile, Matthew</cp:lastModifiedBy>
  <cp:revision>90</cp:revision>
  <cp:lastPrinted>2012-06-11T19:46:17Z</cp:lastPrinted>
  <dcterms:created xsi:type="dcterms:W3CDTF">2009-04-29T11:45:22Z</dcterms:created>
  <dcterms:modified xsi:type="dcterms:W3CDTF">2012-06-11T19:49:18Z</dcterms:modified>
</cp:coreProperties>
</file>