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7" r:id="rId3"/>
    <p:sldId id="308" r:id="rId4"/>
    <p:sldId id="317" r:id="rId5"/>
    <p:sldId id="302" r:id="rId6"/>
    <p:sldId id="311" r:id="rId7"/>
    <p:sldId id="266" r:id="rId8"/>
    <p:sldId id="267" r:id="rId9"/>
    <p:sldId id="312" r:id="rId10"/>
    <p:sldId id="273" r:id="rId11"/>
    <p:sldId id="274" r:id="rId12"/>
    <p:sldId id="275" r:id="rId13"/>
    <p:sldId id="313" r:id="rId14"/>
    <p:sldId id="257" r:id="rId15"/>
    <p:sldId id="258" r:id="rId16"/>
    <p:sldId id="303" r:id="rId17"/>
    <p:sldId id="259" r:id="rId18"/>
    <p:sldId id="260" r:id="rId19"/>
    <p:sldId id="304" r:id="rId20"/>
    <p:sldId id="265" r:id="rId21"/>
    <p:sldId id="314" r:id="rId22"/>
    <p:sldId id="268" r:id="rId23"/>
    <p:sldId id="269" r:id="rId24"/>
    <p:sldId id="270" r:id="rId25"/>
    <p:sldId id="272" r:id="rId26"/>
    <p:sldId id="316" r:id="rId27"/>
    <p:sldId id="276" r:id="rId28"/>
    <p:sldId id="278" r:id="rId29"/>
    <p:sldId id="279" r:id="rId30"/>
    <p:sldId id="280" r:id="rId31"/>
    <p:sldId id="305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6" r:id="rId51"/>
    <p:sldId id="309" r:id="rId52"/>
    <p:sldId id="310" r:id="rId53"/>
    <p:sldId id="300" r:id="rId54"/>
    <p:sldId id="30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0090" autoAdjust="0"/>
  </p:normalViewPr>
  <p:slideViewPr>
    <p:cSldViewPr snapToGrid="0" snapToObjects="1">
      <p:cViewPr varScale="1">
        <p:scale>
          <a:sx n="69" d="100"/>
          <a:sy n="69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1BC80-9467-9E4D-A11A-382A7844766E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A272C-91DF-3044-821F-9591E342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A9AD-CBC5-8142-92DB-9C49C7A46B95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F9D0-1608-854C-9D49-5C4685E6B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3C7B5-2D21-D445-AF61-8062B65A19E8}" type="slidenum">
              <a:rPr lang="en-US"/>
              <a:pPr/>
              <a:t>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CF2CB-CEF2-DC43-971F-DFCCFDCA63ED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99502-C586-C243-8E04-4188ED80265E}" type="slidenum">
              <a:rPr lang="en-US"/>
              <a:pPr/>
              <a:t>28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B3285-1489-1646-A98F-80DF535644F9}" type="slidenum">
              <a:rPr lang="en-US"/>
              <a:pPr/>
              <a:t>29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E0823-B4BA-CE4B-AF22-18F82B20B2B9}" type="slidenum">
              <a:rPr lang="en-US"/>
              <a:pPr/>
              <a:t>32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30921-34A2-B14C-85C0-6D0383A931CC}" type="slidenum">
              <a:rPr lang="en-US"/>
              <a:pPr/>
              <a:t>33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CEAB9-D6DE-3343-85E5-5AC82FBF83F1}" type="slidenum">
              <a:rPr lang="en-US"/>
              <a:pPr/>
              <a:t>34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61C45-EF5D-7E4C-951A-C2EAEBAEB69E}" type="slidenum">
              <a:rPr lang="en-US"/>
              <a:pPr/>
              <a:t>36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C5182-EB61-F84C-B853-52AEB5C04EB4}" type="slidenum">
              <a:rPr lang="en-US"/>
              <a:pPr/>
              <a:t>37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BDB40-1CE2-974E-AA50-A3BF0DAA3737}" type="slidenum">
              <a:rPr lang="en-US"/>
              <a:pPr/>
              <a:t>38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B688A-4FCE-DF4B-8C8B-B4B20D4EFA7F}" type="slidenum">
              <a:rPr lang="en-US"/>
              <a:pPr/>
              <a:t>39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20395-6592-3141-8D73-EDB7B8A53899}" type="slidenum">
              <a:rPr lang="en-US"/>
              <a:pPr/>
              <a:t>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74559-7C80-164D-8CB5-9481E885FD0D}" type="slidenum">
              <a:rPr lang="en-US"/>
              <a:pPr/>
              <a:t>40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1F28B-9D39-7E47-9E58-56010CE564F0}" type="slidenum">
              <a:rPr lang="en-US"/>
              <a:pPr/>
              <a:t>41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C9A91-BF32-8C43-902C-E819B45A4B3B}" type="slidenum">
              <a:rPr lang="en-US"/>
              <a:pPr/>
              <a:t>42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1FD9F-3273-9D4E-A8D6-8209BD476CBC}" type="slidenum">
              <a:rPr lang="en-US"/>
              <a:pPr/>
              <a:t>43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796A1-D35E-7542-8FA9-90B87C2FF6B2}" type="slidenum">
              <a:rPr lang="en-US"/>
              <a:pPr/>
              <a:t>44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E3E85-3BD6-0E45-8D90-F30538635001}" type="slidenum">
              <a:rPr lang="en-US"/>
              <a:pPr/>
              <a:t>45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6E6E7-5F8D-D346-9312-CCB71D2C06F2}" type="slidenum">
              <a:rPr lang="en-US"/>
              <a:pPr/>
              <a:t>46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6B17-AFC3-EC47-B3AC-53DDE9F63624}" type="slidenum">
              <a:rPr lang="en-US"/>
              <a:pPr/>
              <a:t>47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E1C08-0D37-D245-89C9-62C2A23BCCEB}" type="slidenum">
              <a:rPr lang="en-US"/>
              <a:pPr/>
              <a:t>48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86DDE-F34A-F247-A095-C4CBB0D9C104}" type="slidenum">
              <a:rPr lang="en-US"/>
              <a:pPr/>
              <a:t>49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CC6A5-CD53-954C-99CA-66407C178BD4}" type="slidenum">
              <a:rPr lang="en-US"/>
              <a:pPr/>
              <a:t>10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C2C57-E820-D346-81A3-65EF0E292A3F}" type="slidenum">
              <a:rPr lang="en-US"/>
              <a:pPr/>
              <a:t>53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46ED0-C1F8-3240-8D3B-6AC0A3BDC3FE}" type="slidenum">
              <a:rPr lang="en-US"/>
              <a:pPr/>
              <a:t>54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E23CA-24FD-1043-84B7-3359FD4615FF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73F71-4A54-2849-836F-5EC7B8E36AB0}" type="slidenum">
              <a:rPr lang="en-US"/>
              <a:pPr/>
              <a:t>20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C3DFE-E36F-264C-8505-CDE060D551AF}" type="slidenum">
              <a:rPr lang="en-US"/>
              <a:pPr/>
              <a:t>22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F030D-B5F5-A249-96E9-7FFF784B70C2}" type="slidenum">
              <a:rPr lang="en-US"/>
              <a:pPr/>
              <a:t>23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20222-1D81-A140-90D1-01B8B41C244A}" type="slidenum">
              <a:rPr lang="en-US"/>
              <a:pPr/>
              <a:t>24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59772-B595-404D-AB8D-B103A20AFED7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1159-2308-0240-83E5-B723AE171A9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EB79-CB84-DC4B-AA28-D6A6C2180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drpollard:Desktop:RESEARCH%5CPUBS:PCBHS%20Items%20Related%20Problems.docx!OLE_LINK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aa.or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pollarda@slu.edu" TargetMode="External"/><Relationship Id="rId4" Type="http://schemas.openxmlformats.org/officeDocument/2006/relationships/hyperlink" Target="http://www.slbmi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Behavioral Management of </a:t>
            </a:r>
            <a:br>
              <a:rPr lang="en-US" sz="4800" dirty="0" smtClean="0"/>
            </a:br>
            <a:r>
              <a:rPr lang="en-US" sz="4800" dirty="0" smtClean="0"/>
              <a:t>Anxiety &amp; Depression </a:t>
            </a:r>
            <a:br>
              <a:rPr lang="en-US" sz="4800" dirty="0" smtClean="0"/>
            </a:br>
            <a:r>
              <a:rPr lang="en-US" sz="4800" dirty="0" smtClean="0"/>
              <a:t>in Primary Care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 Alec </a:t>
            </a:r>
            <a:r>
              <a:rPr lang="en-US" dirty="0" smtClean="0"/>
              <a:t>Pollard, Ph.D.</a:t>
            </a:r>
          </a:p>
          <a:p>
            <a:r>
              <a:rPr lang="en-US" sz="1800" dirty="0"/>
              <a:t>Saint Louis University and Saint Louis Behavioral Medicine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990600"/>
          </a:xfrm>
        </p:spPr>
        <p:txBody>
          <a:bodyPr/>
          <a:lstStyle/>
          <a:p>
            <a:pPr algn="r"/>
            <a:r>
              <a:rPr lang="en-US" i="1"/>
              <a:t>THE ANXIETY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Anxiety Disorders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Generalized Anxiety Disorder</a:t>
            </a:r>
          </a:p>
          <a:p>
            <a:r>
              <a:rPr lang="en-US"/>
              <a:t>Panic Disorder/Agoraphobia</a:t>
            </a:r>
          </a:p>
          <a:p>
            <a:r>
              <a:rPr lang="en-US"/>
              <a:t>Social Anxiety Disorder</a:t>
            </a:r>
          </a:p>
          <a:p>
            <a:r>
              <a:rPr lang="en-US"/>
              <a:t>Obsessive-Compulsive Disorder</a:t>
            </a:r>
          </a:p>
          <a:p>
            <a:r>
              <a:rPr lang="en-US"/>
              <a:t>Posttraumatic Stress Disorder</a:t>
            </a:r>
          </a:p>
          <a:p>
            <a:r>
              <a:rPr lang="en-US"/>
              <a:t>Specific Phobia:</a:t>
            </a:r>
          </a:p>
          <a:p>
            <a:pPr>
              <a:buFont typeface="Wingdings" charset="2"/>
              <a:buNone/>
            </a:pPr>
            <a:r>
              <a:rPr lang="en-US"/>
              <a:t>   </a:t>
            </a:r>
            <a:r>
              <a:rPr lang="en-US" i="1"/>
              <a:t>   Blood Injection Injury Phobia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Primary, Distinguishing </a:t>
            </a:r>
            <a:r>
              <a:rPr lang="en-US" sz="3600" dirty="0">
                <a:solidFill>
                  <a:schemeClr val="tx2"/>
                </a:solidFill>
              </a:rPr>
              <a:t>Symptoms of</a:t>
            </a:r>
            <a:r>
              <a:rPr lang="en-US" sz="3600" dirty="0" smtClean="0">
                <a:solidFill>
                  <a:schemeClr val="tx2"/>
                </a:solidFill>
              </a:rPr>
              <a:t> the Major Anxiety Disorders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2057400"/>
            <a:ext cx="3810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 sz="2000" u="sng" dirty="0" smtClean="0"/>
              <a:t>SYMPTOM</a:t>
            </a:r>
            <a:endParaRPr lang="en-US" sz="1800" u="sng" dirty="0" smtClean="0"/>
          </a:p>
          <a:p>
            <a:pPr marL="342900" indent="-342900"/>
            <a:r>
              <a:rPr lang="en-US" sz="1800" dirty="0" smtClean="0"/>
              <a:t>1. Panic attacks</a:t>
            </a:r>
          </a:p>
          <a:p>
            <a:pPr marL="342900" indent="-342900">
              <a:buAutoNum type="arabicPeriod"/>
            </a:pPr>
            <a:endParaRPr lang="en-US" sz="1800" dirty="0" smtClean="0"/>
          </a:p>
          <a:p>
            <a:pPr marL="342900" indent="-342900"/>
            <a:r>
              <a:rPr lang="en-US" dirty="0"/>
              <a:t>2</a:t>
            </a:r>
            <a:r>
              <a:rPr lang="en-US" sz="1800" dirty="0" smtClean="0"/>
              <a:t>. </a:t>
            </a:r>
            <a:r>
              <a:rPr lang="en-US" sz="1800" dirty="0"/>
              <a:t>Fear/</a:t>
            </a:r>
            <a:r>
              <a:rPr lang="en-US" sz="1800" dirty="0" smtClean="0"/>
              <a:t>Avoidance of:</a:t>
            </a:r>
          </a:p>
          <a:p>
            <a:r>
              <a:rPr lang="en-US" sz="1800" dirty="0"/>
              <a:t>     a.</a:t>
            </a:r>
            <a:r>
              <a:rPr lang="en-US" sz="1800" dirty="0" smtClean="0"/>
              <a:t> panic</a:t>
            </a:r>
            <a:r>
              <a:rPr lang="en-US" sz="1800" dirty="0"/>
              <a:t>/symptom attacks</a:t>
            </a:r>
          </a:p>
          <a:p>
            <a:r>
              <a:rPr lang="en-US" sz="1800" dirty="0"/>
              <a:t>     </a:t>
            </a:r>
            <a:r>
              <a:rPr lang="en-US" sz="1800" dirty="0" err="1"/>
              <a:t>b</a:t>
            </a:r>
            <a:r>
              <a:rPr lang="en-US" sz="1800" dirty="0"/>
              <a:t>.</a:t>
            </a:r>
            <a:r>
              <a:rPr lang="en-US" sz="1800" dirty="0" smtClean="0"/>
              <a:t> social </a:t>
            </a:r>
            <a:r>
              <a:rPr lang="en-US" sz="1800" dirty="0"/>
              <a:t>situations</a:t>
            </a:r>
            <a:r>
              <a:rPr lang="en-US" sz="1800" dirty="0" smtClean="0"/>
              <a:t>/ </a:t>
            </a:r>
          </a:p>
          <a:p>
            <a:r>
              <a:rPr lang="en-US" dirty="0" smtClean="0"/>
              <a:t>      </a:t>
            </a:r>
            <a:r>
              <a:rPr lang="en-US" sz="1800" dirty="0" smtClean="0"/>
              <a:t>   performance</a:t>
            </a:r>
            <a:endParaRPr lang="en-US" sz="1800" dirty="0"/>
          </a:p>
          <a:p>
            <a:r>
              <a:rPr lang="en-US" sz="1800" dirty="0"/>
              <a:t>     </a:t>
            </a:r>
            <a:r>
              <a:rPr lang="en-US" sz="1800" dirty="0" err="1"/>
              <a:t>c</a:t>
            </a:r>
            <a:r>
              <a:rPr lang="en-US" sz="1800" dirty="0"/>
              <a:t>.</a:t>
            </a:r>
            <a:r>
              <a:rPr lang="en-US" sz="1800" dirty="0" smtClean="0"/>
              <a:t> needles, blood, etc.; plus</a:t>
            </a:r>
          </a:p>
          <a:p>
            <a:r>
              <a:rPr lang="en-US" dirty="0" smtClean="0"/>
              <a:t>         fainting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/>
              <a:t>4. Obsessions, </a:t>
            </a:r>
            <a:r>
              <a:rPr lang="en-US" sz="1800" dirty="0" smtClean="0"/>
              <a:t>compulsions</a:t>
            </a:r>
          </a:p>
          <a:p>
            <a:endParaRPr lang="en-US" sz="1800" dirty="0" smtClean="0"/>
          </a:p>
          <a:p>
            <a:r>
              <a:rPr lang="en-US" sz="1800" dirty="0"/>
              <a:t>5. </a:t>
            </a:r>
            <a:r>
              <a:rPr lang="en-US" sz="1800" dirty="0" smtClean="0"/>
              <a:t>Worry</a:t>
            </a:r>
          </a:p>
          <a:p>
            <a:endParaRPr lang="en-US" sz="1800" dirty="0" smtClean="0"/>
          </a:p>
          <a:p>
            <a:r>
              <a:rPr lang="en-US" sz="1800" dirty="0"/>
              <a:t>6. Flashbacks, nightmares, etc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3913" y="2057400"/>
            <a:ext cx="3810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 sz="2000" u="sng" dirty="0" smtClean="0"/>
              <a:t>DISORDER</a:t>
            </a:r>
            <a:endParaRPr lang="en-US" sz="1800" u="sng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Panic Disorder</a:t>
            </a:r>
          </a:p>
          <a:p>
            <a:pPr marL="342900" indent="-342900">
              <a:buAutoNum type="arabicPeriod"/>
            </a:pPr>
            <a:endParaRPr lang="en-US" sz="1800" dirty="0" smtClean="0"/>
          </a:p>
          <a:p>
            <a:pPr marL="342900" indent="-342900"/>
            <a:r>
              <a:rPr lang="en-US" dirty="0"/>
              <a:t>2</a:t>
            </a:r>
            <a:r>
              <a:rPr lang="en-US" sz="1800" dirty="0" smtClean="0"/>
              <a:t>. </a:t>
            </a:r>
            <a:r>
              <a:rPr lang="en-US" sz="1800" dirty="0"/>
              <a:t>Phobia </a:t>
            </a:r>
          </a:p>
          <a:p>
            <a:r>
              <a:rPr lang="en-US" sz="1800" dirty="0"/>
              <a:t>     a. Agoraphobia</a:t>
            </a:r>
          </a:p>
          <a:p>
            <a:r>
              <a:rPr lang="en-US" sz="1800" dirty="0"/>
              <a:t>     </a:t>
            </a:r>
            <a:r>
              <a:rPr lang="en-US" sz="1800" dirty="0" err="1"/>
              <a:t>b</a:t>
            </a:r>
            <a:r>
              <a:rPr lang="en-US" sz="1800" dirty="0"/>
              <a:t>. Social Phobia</a:t>
            </a:r>
          </a:p>
          <a:p>
            <a:r>
              <a:rPr lang="en-US" sz="1800" dirty="0"/>
              <a:t>    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     </a:t>
            </a:r>
            <a:r>
              <a:rPr lang="en-US" sz="1800" dirty="0" err="1" smtClean="0"/>
              <a:t>c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  <a:r>
              <a:rPr lang="en-US" dirty="0" smtClean="0"/>
              <a:t>Blood/Injection/Injury</a:t>
            </a:r>
            <a:r>
              <a:rPr lang="en-US" sz="1800" dirty="0" smtClean="0"/>
              <a:t> Phobia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/>
              <a:t>4. Obsessive-Compulsive </a:t>
            </a:r>
            <a:r>
              <a:rPr lang="en-US" sz="1800" dirty="0" smtClean="0"/>
              <a:t>Disorder</a:t>
            </a:r>
          </a:p>
          <a:p>
            <a:endParaRPr lang="en-US" sz="1800" dirty="0" smtClean="0"/>
          </a:p>
          <a:p>
            <a:r>
              <a:rPr lang="en-US" sz="1800" dirty="0"/>
              <a:t>5. Generalized Anxiety </a:t>
            </a:r>
            <a:r>
              <a:rPr lang="en-US" sz="1800" dirty="0" smtClean="0"/>
              <a:t>Disorder</a:t>
            </a:r>
          </a:p>
          <a:p>
            <a:endParaRPr lang="en-US" sz="1800" dirty="0" smtClean="0"/>
          </a:p>
          <a:p>
            <a:r>
              <a:rPr lang="en-US" sz="1800" dirty="0"/>
              <a:t>6. Posttraumatic Stress </a:t>
            </a:r>
            <a:r>
              <a:rPr lang="en-US" sz="1800" dirty="0" smtClean="0"/>
              <a:t>Disorder</a:t>
            </a:r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210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SCREENING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Screeners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are comprehensive, but take too long to fill out</a:t>
            </a:r>
          </a:p>
          <a:p>
            <a:r>
              <a:rPr lang="en-US" dirty="0" smtClean="0"/>
              <a:t>Some are brief, but only screen for limited # of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glis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6327" y="-630996"/>
            <a:ext cx="8311853" cy="778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32000"/>
            <a:ext cx="8229600" cy="24892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Primary Care Behavioral Health Screener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b="0" dirty="0" smtClean="0"/>
              <a:t>Developed by the Integrated Care Team at </a:t>
            </a:r>
            <a:br>
              <a:rPr lang="en-US" sz="2000" b="0" dirty="0" smtClean="0"/>
            </a:br>
            <a:r>
              <a:rPr lang="en-US" sz="2000" b="0" dirty="0" smtClean="0"/>
              <a:t>Saint Louis Behavioral Medicine Institute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cb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69866" y="0"/>
            <a:ext cx="6445534" cy="713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862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Problems Possibly Indicated by Individual Screener Items</a:t>
            </a:r>
            <a:endParaRPr lang="en-US" sz="2800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1" y="846138"/>
          <a:ext cx="9144000" cy="7325807"/>
        </p:xfrm>
        <a:graphic>
          <a:graphicData uri="http://schemas.openxmlformats.org/presentationml/2006/ole">
            <p:oleObj spid="_x0000_s98306" name="Document" r:id="rId3" imgW="8077200" imgH="7035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27 year-old single woman, working full-time in marketing </a:t>
            </a:r>
          </a:p>
          <a:p>
            <a:r>
              <a:rPr lang="en-US" u="sng" dirty="0" smtClean="0"/>
              <a:t>Complaint</a:t>
            </a:r>
            <a:r>
              <a:rPr lang="en-US" dirty="0" smtClean="0"/>
              <a:t>: 2 months ago, began having “spells” (light-headed, heart racing, difficulty breathing) that came “out of nowhere”. Worries she’s having a heart attack. Hesitant to go places alone. 2 trips to ER, negative for cardiac problems. Given short-term Rx for </a:t>
            </a:r>
            <a:r>
              <a:rPr lang="en-US" dirty="0" err="1" smtClean="0"/>
              <a:t>A</a:t>
            </a:r>
            <a:r>
              <a:rPr lang="en-US" dirty="0" err="1" smtClean="0"/>
              <a:t>lprazolam</a:t>
            </a:r>
            <a:r>
              <a:rPr lang="en-US" dirty="0" smtClean="0"/>
              <a:t>, told to see PCP. </a:t>
            </a:r>
          </a:p>
          <a:p>
            <a:r>
              <a:rPr lang="en-US" u="sng" dirty="0" smtClean="0"/>
              <a:t>Prior TX</a:t>
            </a:r>
            <a:r>
              <a:rPr lang="en-US" dirty="0" smtClean="0"/>
              <a:t>: none, other than the 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413"/>
            <a:ext cx="8920976" cy="262016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PSYCHOSOCIAL TREATMENT OF </a:t>
            </a:r>
            <a:br>
              <a:rPr lang="en-US" b="1" dirty="0" smtClean="0"/>
            </a:br>
            <a:r>
              <a:rPr lang="en-US" b="1" dirty="0" smtClean="0"/>
              <a:t>ANXIETY &amp; DEPRESSION</a:t>
            </a:r>
            <a:br>
              <a:rPr lang="en-US" b="1" dirty="0" smtClean="0"/>
            </a:br>
            <a:r>
              <a:rPr lang="en-US" b="1" dirty="0" smtClean="0"/>
              <a:t> -------------------</a:t>
            </a:r>
            <a:br>
              <a:rPr lang="en-US" b="1" dirty="0" smtClean="0"/>
            </a:br>
            <a:r>
              <a:rPr lang="en-US" dirty="0" smtClean="0"/>
              <a:t>An Review of </a:t>
            </a:r>
            <a:br>
              <a:rPr lang="en-US" dirty="0" smtClean="0"/>
            </a:br>
            <a:r>
              <a:rPr lang="en-US" dirty="0" smtClean="0"/>
              <a:t>Evidence-Based Treatment (E-BT)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10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E-</a:t>
            </a:r>
            <a:r>
              <a:rPr lang="en-US" dirty="0" smtClean="0"/>
              <a:t>B</a:t>
            </a:r>
            <a:r>
              <a:rPr lang="en-US" dirty="0" smtClean="0"/>
              <a:t>T</a:t>
            </a:r>
            <a:r>
              <a:rPr lang="en-US" dirty="0" smtClean="0"/>
              <a:t>s </a:t>
            </a:r>
            <a:r>
              <a:rPr lang="en-US" dirty="0"/>
              <a:t>for Depression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Behavior Therapy (BT)</a:t>
            </a:r>
          </a:p>
          <a:p>
            <a:r>
              <a:rPr lang="en-US"/>
              <a:t>Cognitive Therapy (CT)</a:t>
            </a:r>
          </a:p>
          <a:p>
            <a:r>
              <a:rPr lang="en-US"/>
              <a:t>Interpersonal Psychotherapy (IPT)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</a:t>
            </a:r>
            <a:r>
              <a:rPr lang="en-US" dirty="0" smtClean="0"/>
              <a:t>Therapy </a:t>
            </a:r>
            <a:br>
              <a:rPr lang="en-US" dirty="0" smtClean="0"/>
            </a:br>
            <a:r>
              <a:rPr lang="en-US" dirty="0" smtClean="0"/>
              <a:t>(Behavioral Activation) 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0884"/>
            <a:ext cx="8229600" cy="4525963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Depression is caused by deficiencies in frequency or quality of positive reinforcement. 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r>
              <a:rPr lang="en-US" dirty="0"/>
              <a:t>Treatment includes social skills training, problem-solving, &amp; activity scheduling to improve access to pleasurable activities.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Therapy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/>
              <a:t>Depression is caused by negative, faulty beliefs about the self, the world, and the future.</a:t>
            </a:r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r>
              <a:rPr lang="en-US"/>
              <a:t>Treatment includes examination of experiential evidence, behavioral experiments, thought monitoring, and Socratic questioning to modify faulty beliefs.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Conclusions:</a:t>
            </a:r>
            <a:r>
              <a:rPr lang="en-US" dirty="0" smtClean="0"/>
              <a:t> Depression TX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Short-term outcome: </a:t>
            </a:r>
          </a:p>
          <a:p>
            <a:pPr>
              <a:buFont typeface="Wingdings" charset="2"/>
              <a:buNone/>
            </a:pPr>
            <a:r>
              <a:rPr lang="en-US"/>
              <a:t>   </a:t>
            </a:r>
            <a:r>
              <a:rPr lang="en-US" sz="2800" i="1"/>
              <a:t>CT = BT = IPT = Antidepressants</a:t>
            </a:r>
          </a:p>
          <a:p>
            <a:r>
              <a:rPr lang="en-US"/>
              <a:t>Long-term outcome:</a:t>
            </a:r>
          </a:p>
          <a:p>
            <a:pPr>
              <a:buFont typeface="Wingdings" charset="2"/>
              <a:buNone/>
            </a:pPr>
            <a:r>
              <a:rPr lang="en-US"/>
              <a:t>   </a:t>
            </a:r>
            <a:r>
              <a:rPr lang="en-US" sz="2800" i="1"/>
              <a:t>Psychotherapies superior</a:t>
            </a:r>
            <a:endParaRPr lang="en-US"/>
          </a:p>
          <a:p>
            <a:r>
              <a:rPr lang="en-US"/>
              <a:t>Very Severe Depression</a:t>
            </a:r>
          </a:p>
          <a:p>
            <a:pPr>
              <a:buFont typeface="Wingdings" charset="2"/>
              <a:buNone/>
            </a:pPr>
            <a:r>
              <a:rPr lang="en-US"/>
              <a:t>   - </a:t>
            </a:r>
            <a:r>
              <a:rPr lang="en-US" sz="2800" i="1"/>
              <a:t>Behavioral Activation may be superior to</a:t>
            </a:r>
          </a:p>
          <a:p>
            <a:pPr>
              <a:buFont typeface="Wingdings" charset="2"/>
              <a:buNone/>
            </a:pPr>
            <a:r>
              <a:rPr lang="en-US" sz="2800" i="1"/>
              <a:t>      CT &amp; IPT</a:t>
            </a:r>
          </a:p>
          <a:p>
            <a:pPr>
              <a:buFont typeface="Wingdings" charset="2"/>
              <a:buNone/>
            </a:pPr>
            <a:r>
              <a:rPr lang="en-US" sz="2800" i="1"/>
              <a:t>   - Drug &amp; Psychotherapy may be 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19936"/>
            <a:ext cx="9143999" cy="153806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Professor Gallagher and his controversial technique of simultaneously confronting the fear of </a:t>
            </a:r>
          </a:p>
          <a:p>
            <a:pPr algn="ctr"/>
            <a:r>
              <a:rPr lang="en-US" sz="2400" b="1" dirty="0" smtClean="0"/>
              <a:t>heights, snakes, and the dark.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E-BTs for Anxiety Disorders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0884"/>
            <a:ext cx="8229600" cy="4525963"/>
          </a:xfrm>
        </p:spPr>
        <p:txBody>
          <a:bodyPr/>
          <a:lstStyle/>
          <a:p>
            <a:r>
              <a:rPr lang="en-US" dirty="0" smtClean="0"/>
              <a:t>Cognitive Behavior Therapy </a:t>
            </a:r>
          </a:p>
          <a:p>
            <a:r>
              <a:rPr lang="en-US" dirty="0" smtClean="0"/>
              <a:t>Specific protocols for each anxiety disorder</a:t>
            </a:r>
          </a:p>
          <a:p>
            <a:r>
              <a:rPr lang="en-US" dirty="0" smtClean="0"/>
              <a:t>However, all share </a:t>
            </a:r>
            <a:r>
              <a:rPr lang="en-US" dirty="0"/>
              <a:t>common components</a:t>
            </a:r>
          </a:p>
          <a:p>
            <a:pPr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</a:t>
            </a:r>
            <a:r>
              <a:rPr lang="en-US" dirty="0" smtClean="0"/>
              <a:t> CBT Components for </a:t>
            </a:r>
            <a:r>
              <a:rPr lang="en-US" dirty="0"/>
              <a:t>all</a:t>
            </a:r>
            <a:r>
              <a:rPr lang="en-US" dirty="0" smtClean="0"/>
              <a:t> </a:t>
            </a:r>
            <a:r>
              <a:rPr lang="en-US" dirty="0" smtClean="0"/>
              <a:t>Anxiety Disorders 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/>
              <a:t>Education about the disorder and the treatment model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/>
              <a:t>Cognitive intervention (identifying misappraisals of threat)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/>
              <a:t>Teaching adaptive (non-avoidant) coping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/>
              <a:t>Exposure to feared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Conclusions: Anxiety </a:t>
            </a:r>
            <a:r>
              <a:rPr lang="en-US" dirty="0" smtClean="0"/>
              <a:t>Disorder TX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/>
              <a:t>CBT effective, superior to credible placebos</a:t>
            </a:r>
          </a:p>
          <a:p>
            <a:pPr>
              <a:lnSpc>
                <a:spcPct val="80000"/>
              </a:lnSpc>
            </a:pPr>
            <a:r>
              <a:rPr lang="en-US"/>
              <a:t>CBT vs Drug Tx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/>
              <a:t>    </a:t>
            </a:r>
            <a:r>
              <a:rPr lang="en-US" sz="2400"/>
              <a:t>Short-term: equivalent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     Long-term: CBT superior</a:t>
            </a:r>
          </a:p>
          <a:p>
            <a:pPr>
              <a:lnSpc>
                <a:spcPct val="80000"/>
              </a:lnSpc>
            </a:pPr>
            <a:r>
              <a:rPr lang="en-US"/>
              <a:t>CBT &amp; Drug Tx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     No general advantage in pts willing to do either tx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     Advantageous in CBT-refusers/non-responders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     Drugs may uniquely interfere with CBT in PDA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     CBT may reduce relapse after drug discontinuation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5 year-old married man, works for accounting firm, on medical leave for past 2 weeks</a:t>
            </a:r>
          </a:p>
          <a:p>
            <a:r>
              <a:rPr lang="en-US" u="sng" dirty="0" smtClean="0"/>
              <a:t>Complaint</a:t>
            </a:r>
            <a:r>
              <a:rPr lang="en-US" dirty="0" smtClean="0"/>
              <a:t>: “Tired all the time,” “hopeless,” stopped doing anything “I don’t have to do,” “sleeping too much,” </a:t>
            </a:r>
            <a:r>
              <a:rPr lang="en-US" dirty="0" smtClean="0"/>
              <a:t>w</a:t>
            </a:r>
            <a:r>
              <a:rPr lang="en-US" dirty="0" smtClean="0"/>
              <a:t>orried he might lose his job. Wife “gets on my case.” Sometimes “I wish I was dead.” </a:t>
            </a:r>
          </a:p>
          <a:p>
            <a:r>
              <a:rPr lang="en-US" u="sng" dirty="0" smtClean="0"/>
              <a:t>Prior TX</a:t>
            </a:r>
            <a:r>
              <a:rPr lang="en-US" dirty="0" smtClean="0"/>
              <a:t>: 3 trials of SSRI; currently on </a:t>
            </a:r>
            <a:r>
              <a:rPr lang="en-US" dirty="0" err="1" smtClean="0"/>
              <a:t>Lexapro</a:t>
            </a:r>
            <a:r>
              <a:rPr lang="en-US" dirty="0" smtClean="0"/>
              <a:t> 20 mg; psychotherapy for 2 months, but it “didn’t work.”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94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ADAPTING TREATMENT TO THE PRIMARY CARE SETTING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Specific Adaptations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self-help resources</a:t>
            </a:r>
          </a:p>
          <a:p>
            <a:pPr>
              <a:buNone/>
            </a:pPr>
            <a:r>
              <a:rPr lang="en-US" dirty="0" smtClean="0"/>
              <a:t>     - Local (e.g., support groups) </a:t>
            </a:r>
          </a:p>
          <a:p>
            <a:pPr>
              <a:buNone/>
            </a:pPr>
            <a:r>
              <a:rPr lang="en-US" dirty="0" smtClean="0"/>
              <a:t>     - National (e.g., books, organizations such as</a:t>
            </a:r>
          </a:p>
          <a:p>
            <a:pPr>
              <a:buNone/>
            </a:pPr>
            <a:r>
              <a:rPr lang="en-US" dirty="0" smtClean="0"/>
              <a:t>       ADAA, IOCDF, DMDA)</a:t>
            </a:r>
          </a:p>
          <a:p>
            <a:r>
              <a:rPr lang="en-US" dirty="0" smtClean="0"/>
              <a:t>Use extenders (PCP, family)</a:t>
            </a:r>
          </a:p>
          <a:p>
            <a:r>
              <a:rPr lang="en-US" dirty="0" smtClean="0"/>
              <a:t>Maximize use of direct contact</a:t>
            </a:r>
          </a:p>
          <a:p>
            <a:r>
              <a:rPr lang="en-US" dirty="0" smtClean="0"/>
              <a:t>Supplement individual BHC contacts (e.g., telephone, group)</a:t>
            </a:r>
          </a:p>
          <a:p>
            <a:r>
              <a:rPr lang="en-US" dirty="0" smtClean="0"/>
              <a:t>Menu approach: matching </a:t>
            </a:r>
            <a:r>
              <a:rPr lang="en-US" dirty="0" err="1" smtClean="0"/>
              <a:t>tx</a:t>
            </a:r>
            <a:r>
              <a:rPr lang="en-US" dirty="0" smtClean="0"/>
              <a:t> to patient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tx</a:t>
            </a:r>
            <a:r>
              <a:rPr lang="en-US" dirty="0" smtClean="0"/>
              <a:t> models compatible with primary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9467"/>
            <a:ext cx="8001000" cy="64685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</a:t>
            </a:r>
            <a:r>
              <a:rPr lang="en-US" sz="4000" dirty="0" smtClean="0"/>
              <a:t> </a:t>
            </a:r>
            <a:r>
              <a:rPr lang="en-US" sz="4000" dirty="0" smtClean="0"/>
              <a:t>u</a:t>
            </a:r>
            <a:r>
              <a:rPr lang="en-US" sz="4000" dirty="0" smtClean="0"/>
              <a:t>nified </a:t>
            </a:r>
            <a:r>
              <a:rPr lang="en-US" sz="4000" dirty="0" smtClean="0"/>
              <a:t>a</a:t>
            </a:r>
            <a:r>
              <a:rPr lang="en-US" sz="4000" dirty="0" smtClean="0"/>
              <a:t>pproach that </a:t>
            </a:r>
            <a:br>
              <a:rPr lang="en-US" sz="4000" dirty="0" smtClean="0"/>
            </a:br>
            <a:r>
              <a:rPr lang="en-US" sz="4000" dirty="0" smtClean="0"/>
              <a:t>can be applied to </a:t>
            </a:r>
            <a:br>
              <a:rPr lang="en-US" sz="4000" dirty="0" smtClean="0"/>
            </a:br>
            <a:r>
              <a:rPr lang="en-US" sz="4000" dirty="0" smtClean="0"/>
              <a:t>anxiety and depression: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The LEAP Intervention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600" b="0" dirty="0" smtClean="0"/>
              <a:t>Adapted for primary care from The Unified Protocol </a:t>
            </a:r>
            <a:r>
              <a:rPr lang="en-US" sz="1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/>
              <a:t>Allen, McHugh, &amp; Barlow (2008). In D.H. Barlow (Ed.), </a:t>
            </a:r>
            <a:r>
              <a:rPr lang="en-US" sz="1600" b="0" i="1" dirty="0"/>
              <a:t>Clinical handbook of psychological disorders (4th Ed.),</a:t>
            </a:r>
            <a:r>
              <a:rPr lang="en-US" sz="1600" b="0" dirty="0"/>
              <a:t> New York: The Guilford Press.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Rationale for a Unified Approach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30029"/>
            <a:ext cx="7772400" cy="4343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i="1" dirty="0"/>
              <a:t>Anxiety &amp; Depression (Emotional Disorders)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r>
              <a:rPr lang="en-US" dirty="0"/>
              <a:t>Shared </a:t>
            </a:r>
            <a:r>
              <a:rPr lang="en-US" dirty="0" smtClean="0"/>
              <a:t>etiology</a:t>
            </a:r>
          </a:p>
          <a:p>
            <a:r>
              <a:rPr lang="en-US" dirty="0" smtClean="0"/>
              <a:t>Shared features (e.g., avoidance, faulty beliefs, coping deficits)</a:t>
            </a:r>
            <a:endParaRPr lang="en-US" dirty="0" smtClean="0"/>
          </a:p>
          <a:p>
            <a:r>
              <a:rPr lang="en-US" dirty="0"/>
              <a:t>Co-</a:t>
            </a:r>
            <a:r>
              <a:rPr lang="en-US" dirty="0" smtClean="0"/>
              <a:t>morbidity</a:t>
            </a:r>
          </a:p>
          <a:p>
            <a:r>
              <a:rPr lang="en-US" dirty="0"/>
              <a:t>E-BTs have common</a:t>
            </a:r>
            <a:r>
              <a:rPr lang="en-US" dirty="0" smtClean="0"/>
              <a:t> </a:t>
            </a:r>
            <a:r>
              <a:rPr lang="en-US" dirty="0" smtClean="0"/>
              <a:t>components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Treatment Components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9288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dirty="0" err="1" smtClean="0"/>
              <a:t>Psychoeducation</a:t>
            </a:r>
            <a:endParaRPr lang="en-US" dirty="0" smtClean="0"/>
          </a:p>
          <a:p>
            <a:pPr marL="609600" indent="-609600">
              <a:buFont typeface="Arial" charset="0"/>
              <a:buAutoNum type="arabicPeriod"/>
            </a:pPr>
            <a:r>
              <a:rPr lang="en-US" dirty="0" smtClean="0"/>
              <a:t>Antecedent </a:t>
            </a:r>
            <a:r>
              <a:rPr lang="en-US" dirty="0"/>
              <a:t>Cognitive </a:t>
            </a:r>
            <a:r>
              <a:rPr lang="en-US" dirty="0" smtClean="0"/>
              <a:t>Reappraisal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dirty="0" smtClean="0"/>
              <a:t>Prevention </a:t>
            </a:r>
            <a:r>
              <a:rPr lang="en-US" dirty="0"/>
              <a:t>of Emotional </a:t>
            </a:r>
            <a:r>
              <a:rPr lang="en-US" dirty="0" smtClean="0"/>
              <a:t>Avoidance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dirty="0" smtClean="0"/>
              <a:t>Modifying </a:t>
            </a:r>
            <a:r>
              <a:rPr lang="en-US" dirty="0"/>
              <a:t>Emotion-Driven </a:t>
            </a:r>
            <a:r>
              <a:rPr lang="en-US" dirty="0" smtClean="0"/>
              <a:t>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LEAP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en-US" sz="4800" b="1" dirty="0" smtClean="0"/>
              <a:t>L</a:t>
            </a:r>
            <a:r>
              <a:rPr lang="en-US" dirty="0" smtClean="0"/>
              <a:t>earn about your problem</a:t>
            </a:r>
          </a:p>
          <a:p>
            <a:pPr marL="457200" indent="-457200">
              <a:buNone/>
            </a:pPr>
            <a:r>
              <a:rPr lang="en-US" sz="4800" b="1" dirty="0" smtClean="0"/>
              <a:t>E</a:t>
            </a:r>
            <a:r>
              <a:rPr lang="en-US" dirty="0" smtClean="0"/>
              <a:t>xamine your thinking</a:t>
            </a:r>
          </a:p>
          <a:p>
            <a:pPr marL="457200" indent="-457200">
              <a:buNone/>
            </a:pPr>
            <a:r>
              <a:rPr lang="en-US" sz="4800" b="1" dirty="0" smtClean="0"/>
              <a:t>A</a:t>
            </a:r>
            <a:r>
              <a:rPr lang="en-US" dirty="0" smtClean="0"/>
              <a:t>ccept and manage your feelings</a:t>
            </a:r>
          </a:p>
          <a:p>
            <a:pPr marL="457200" indent="-457200">
              <a:buNone/>
            </a:pPr>
            <a:r>
              <a:rPr lang="en-US" sz="4800" b="1" dirty="0" smtClean="0"/>
              <a:t>P</a:t>
            </a:r>
            <a:r>
              <a:rPr lang="en-US" dirty="0" smtClean="0"/>
              <a:t>erform new behavior at your own pace</a:t>
            </a:r>
            <a:endParaRPr lang="en-US" b="1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27" y="274638"/>
            <a:ext cx="1914396" cy="173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en-US" dirty="0" smtClean="0"/>
              <a:t> </a:t>
            </a:r>
            <a:r>
              <a:rPr lang="en-US" sz="6000" b="1" dirty="0" smtClean="0"/>
              <a:t>L</a:t>
            </a:r>
            <a:r>
              <a:rPr lang="en-US" dirty="0" smtClean="0"/>
              <a:t>earn About Your Problem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dirty="0"/>
              <a:t>Teaching patients about the nature of their disorder and the</a:t>
            </a:r>
            <a:r>
              <a:rPr lang="en-US" dirty="0" smtClean="0"/>
              <a:t> treatment model.</a:t>
            </a: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u="sng" dirty="0"/>
              <a:t>In English:</a:t>
            </a: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dirty="0"/>
              <a:t>“Learning about your problem and the treatment we use to fix it.”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Content of Psychoeducation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Emotions serve a purpose. They provide information. </a:t>
            </a:r>
          </a:p>
          <a:p>
            <a:r>
              <a:rPr lang="en-US" sz="2400"/>
              <a:t>Although uncomfortable, they do not need to be avoided.</a:t>
            </a:r>
          </a:p>
          <a:p>
            <a:r>
              <a:rPr lang="en-US" sz="2400"/>
              <a:t>Avoiding negative emotions can interfere with life and make things worse in the long run. </a:t>
            </a:r>
          </a:p>
          <a:p>
            <a:r>
              <a:rPr lang="en-US" sz="2400"/>
              <a:t>Emotions have 3 parts: thoughts, feelings, &amp; behavior</a:t>
            </a:r>
          </a:p>
          <a:p>
            <a:r>
              <a:rPr lang="en-US" sz="2400"/>
              <a:t>A change in 1 of the 3 can change the other 2</a:t>
            </a:r>
          </a:p>
          <a:p>
            <a:r>
              <a:rPr lang="en-US" sz="2400"/>
              <a:t>You have the most control over your behavior, so that will be the main focus of our efforts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Avoidance Behavior is Maintained by Negative Reinforcement</a:t>
            </a: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Reinforcement increases response frequency</a:t>
            </a:r>
          </a:p>
          <a:p>
            <a:pPr>
              <a:lnSpc>
                <a:spcPct val="80000"/>
              </a:lnSpc>
            </a:pPr>
            <a:r>
              <a:rPr lang="en-US"/>
              <a:t>2 types of reinforcement: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/>
              <a:t>     </a:t>
            </a:r>
            <a:r>
              <a:rPr lang="en-US" sz="2400"/>
              <a:t>positive: starting something pleasant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       negative: stopping something unpleasant</a:t>
            </a:r>
            <a:r>
              <a:rPr lang="en-US"/>
              <a:t> </a:t>
            </a:r>
          </a:p>
          <a:p>
            <a:pPr>
              <a:lnSpc>
                <a:spcPct val="80000"/>
              </a:lnSpc>
            </a:pPr>
            <a:r>
              <a:rPr lang="en-US"/>
              <a:t>Reduction of an unpleasant emotional state is NR </a:t>
            </a:r>
          </a:p>
          <a:p>
            <a:pPr>
              <a:lnSpc>
                <a:spcPct val="80000"/>
              </a:lnSpc>
            </a:pPr>
            <a:r>
              <a:rPr lang="en-US"/>
              <a:t>NR reinforces maladaptive behavior in emotional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ChangeArrowheads="1"/>
          </p:cNvSpPr>
          <p:nvPr/>
        </p:nvSpPr>
        <p:spPr bwMode="auto">
          <a:xfrm>
            <a:off x="3048000" y="6096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</a:t>
            </a:r>
            <a:r>
              <a:rPr lang="en-US" dirty="0" smtClean="0"/>
              <a:t> Thing I </a:t>
            </a:r>
            <a:r>
              <a:rPr lang="en-US" dirty="0" smtClean="0"/>
              <a:t>Want to Avoid</a:t>
            </a:r>
            <a:endParaRPr lang="en-US" dirty="0"/>
          </a:p>
        </p:txBody>
      </p:sp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3048000" y="1752599"/>
            <a:ext cx="3505200" cy="768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I Assume Something Negative Based</a:t>
            </a:r>
          </a:p>
          <a:p>
            <a:pPr algn="ctr"/>
            <a:r>
              <a:rPr lang="en-US" dirty="0" smtClean="0"/>
              <a:t>On a Misguided Notion   </a:t>
            </a:r>
            <a:endParaRPr lang="en-US" dirty="0"/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3048000" y="28194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I Experience an Unpleasant </a:t>
            </a:r>
            <a:r>
              <a:rPr lang="en-US" dirty="0"/>
              <a:t>Emotion</a:t>
            </a: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2971800" y="3886200"/>
            <a:ext cx="3657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I Avoid the Thing or the Emotion</a:t>
            </a:r>
            <a:endParaRPr lang="en-US" dirty="0"/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2971800" y="5105400"/>
            <a:ext cx="3733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I Keep </a:t>
            </a:r>
            <a:r>
              <a:rPr lang="en-US" dirty="0" smtClean="0"/>
              <a:t>R</a:t>
            </a:r>
            <a:r>
              <a:rPr lang="en-US" dirty="0" smtClean="0"/>
              <a:t>esponding </a:t>
            </a:r>
            <a:r>
              <a:rPr lang="en-US" dirty="0" smtClean="0"/>
              <a:t>B</a:t>
            </a:r>
            <a:r>
              <a:rPr lang="en-US" dirty="0" smtClean="0"/>
              <a:t>ased on 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 M</a:t>
            </a:r>
            <a:r>
              <a:rPr lang="en-US" dirty="0" smtClean="0"/>
              <a:t>isguided </a:t>
            </a:r>
            <a:r>
              <a:rPr lang="en-US" dirty="0" smtClean="0"/>
              <a:t>N</a:t>
            </a:r>
            <a:r>
              <a:rPr lang="en-US" dirty="0" smtClean="0"/>
              <a:t>otion </a:t>
            </a:r>
          </a:p>
          <a:p>
            <a:pPr algn="ctr"/>
            <a:endParaRPr lang="en-US" dirty="0"/>
          </a:p>
        </p:txBody>
      </p:sp>
      <p:sp>
        <p:nvSpPr>
          <p:cNvPr id="142343" name="Line 9"/>
          <p:cNvSpPr>
            <a:spLocks noChangeShapeType="1"/>
          </p:cNvSpPr>
          <p:nvPr/>
        </p:nvSpPr>
        <p:spPr bwMode="auto">
          <a:xfrm>
            <a:off x="4724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>
            <a:off x="4724400" y="114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4724400" y="3352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47244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7" name="Line 13"/>
          <p:cNvSpPr>
            <a:spLocks noChangeShapeType="1"/>
          </p:cNvSpPr>
          <p:nvPr/>
        </p:nvSpPr>
        <p:spPr bwMode="auto">
          <a:xfrm flipH="1">
            <a:off x="22098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8" name="Line 14"/>
          <p:cNvSpPr>
            <a:spLocks noChangeShapeType="1"/>
          </p:cNvSpPr>
          <p:nvPr/>
        </p:nvSpPr>
        <p:spPr bwMode="auto">
          <a:xfrm flipV="1">
            <a:off x="22098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9" name="Line 15"/>
          <p:cNvSpPr>
            <a:spLocks noChangeShapeType="1"/>
          </p:cNvSpPr>
          <p:nvPr/>
        </p:nvSpPr>
        <p:spPr bwMode="auto">
          <a:xfrm>
            <a:off x="22098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fin237l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2.</a:t>
            </a:r>
            <a:r>
              <a:rPr lang="en-US" dirty="0" smtClean="0"/>
              <a:t> </a:t>
            </a:r>
            <a:r>
              <a:rPr lang="en-US" sz="6000" b="1" dirty="0" smtClean="0"/>
              <a:t>E</a:t>
            </a:r>
            <a:r>
              <a:rPr lang="en-US" dirty="0" smtClean="0"/>
              <a:t>xamine Your Thinking 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8267"/>
            <a:ext cx="8229600" cy="387723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dirty="0"/>
              <a:t>Cognitive interventions to modify misappraisals about the consequences of emotions.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u="sng" dirty="0"/>
              <a:t>In English:</a:t>
            </a:r>
            <a:endParaRPr lang="en-US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dirty="0"/>
              <a:t>“Change what you believe about the things you don’t feel like doing.”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Examples of Interventions for Step 2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Information gathering, education</a:t>
            </a:r>
          </a:p>
          <a:p>
            <a:r>
              <a:rPr lang="en-US"/>
              <a:t>Examining experiential evidence</a:t>
            </a:r>
          </a:p>
          <a:p>
            <a:r>
              <a:rPr lang="en-US"/>
              <a:t>Socratic questioning</a:t>
            </a:r>
          </a:p>
          <a:p>
            <a:r>
              <a:rPr lang="en-US"/>
              <a:t>Thought records</a:t>
            </a:r>
          </a:p>
          <a:p>
            <a:r>
              <a:rPr lang="en-US"/>
              <a:t>Behavioral experiments</a:t>
            </a:r>
          </a:p>
          <a:p>
            <a:r>
              <a:rPr lang="en-US"/>
              <a:t>Utility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3.</a:t>
            </a:r>
            <a:r>
              <a:rPr lang="en-US" sz="4000" dirty="0" smtClean="0"/>
              <a:t> </a:t>
            </a:r>
            <a:r>
              <a:rPr lang="en-US" sz="6000" b="1" dirty="0" smtClean="0"/>
              <a:t>A</a:t>
            </a:r>
            <a:r>
              <a:rPr lang="en-US" sz="4000" dirty="0" smtClean="0"/>
              <a:t>ccept &amp; Manage Your Feelings</a:t>
            </a:r>
            <a:endParaRPr lang="en-US" dirty="0"/>
          </a:p>
        </p:txBody>
      </p:sp>
      <p:sp>
        <p:nvSpPr>
          <p:cNvPr id="148483" name="Rectangle 25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/>
              <a:t>Teaching adaptive, non-avoidant coping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u="sng"/>
              <a:t>In English</a:t>
            </a:r>
            <a:endParaRPr lang="en-US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/>
              <a:t>“Learning strategies to deal more effectively with difficult situations.”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Types of Avoidance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/>
              <a:t>Primary  </a:t>
            </a:r>
          </a:p>
          <a:p>
            <a:pPr marL="609600" indent="-609600">
              <a:buFont typeface="Arial" charset="0"/>
              <a:buNone/>
            </a:pPr>
            <a:r>
              <a:rPr lang="en-US"/>
              <a:t>      </a:t>
            </a:r>
            <a:r>
              <a:rPr lang="en-US" i="1"/>
              <a:t>Don’t go there!</a:t>
            </a:r>
            <a:r>
              <a:rPr lang="en-US"/>
              <a:t>  </a:t>
            </a:r>
          </a:p>
          <a:p>
            <a:pPr marL="609600" indent="-609600">
              <a:buFont typeface="Arial" charset="0"/>
              <a:buNone/>
            </a:pPr>
            <a:endParaRPr lang="en-US"/>
          </a:p>
          <a:p>
            <a:pPr marL="609600" indent="-609600">
              <a:buFont typeface="Arial" charset="0"/>
              <a:buAutoNum type="arabicPeriod" startAt="2"/>
            </a:pPr>
            <a:r>
              <a:rPr lang="en-US"/>
              <a:t>Secondary</a:t>
            </a:r>
          </a:p>
          <a:p>
            <a:pPr marL="609600" indent="-609600">
              <a:buFont typeface="Arial" charset="0"/>
              <a:buNone/>
            </a:pPr>
            <a:r>
              <a:rPr lang="en-US"/>
              <a:t>      </a:t>
            </a:r>
            <a:r>
              <a:rPr lang="en-US" i="1"/>
              <a:t>If you must go there, be sure and….</a:t>
            </a:r>
            <a:r>
              <a:rPr lang="en-US"/>
              <a:t>          </a:t>
            </a:r>
          </a:p>
          <a:p>
            <a:pPr marL="609600" indent="-609600">
              <a:buFont typeface="Arial" charset="0"/>
              <a:buNone/>
            </a:pPr>
            <a:endParaRPr lang="en-US" i="1"/>
          </a:p>
          <a:p>
            <a:pPr marL="609600" indent="-609600">
              <a:buFont typeface="Arial" charset="0"/>
              <a:buNone/>
            </a:pPr>
            <a:endParaRPr lang="en-US"/>
          </a:p>
          <a:p>
            <a:pPr marL="609600" indent="-609600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Examples of </a:t>
            </a:r>
            <a:br>
              <a:rPr lang="en-US"/>
            </a:br>
            <a:r>
              <a:rPr lang="en-US"/>
              <a:t>Secondary Avoidance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08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Compulsions</a:t>
            </a:r>
          </a:p>
          <a:p>
            <a:r>
              <a:rPr lang="en-US" dirty="0"/>
              <a:t>Use of safety signals</a:t>
            </a:r>
          </a:p>
          <a:p>
            <a:r>
              <a:rPr lang="en-US" dirty="0"/>
              <a:t>Suppressing “bad” thoughts</a:t>
            </a:r>
          </a:p>
          <a:p>
            <a:r>
              <a:rPr lang="en-US" dirty="0"/>
              <a:t>Distraction</a:t>
            </a:r>
          </a:p>
          <a:p>
            <a:r>
              <a:rPr lang="en-US" dirty="0"/>
              <a:t>Reassurance-seeking</a:t>
            </a:r>
          </a:p>
          <a:p>
            <a:r>
              <a:rPr lang="en-US" dirty="0"/>
              <a:t>Worry</a:t>
            </a:r>
          </a:p>
          <a:p>
            <a:r>
              <a:rPr lang="en-US" dirty="0"/>
              <a:t>Misuse of substances</a:t>
            </a:r>
          </a:p>
          <a:p>
            <a:r>
              <a:rPr lang="en-US" dirty="0"/>
              <a:t>Subtle behavioral avoidance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Examples of Interventions Used for Step 3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9288"/>
            <a:ext cx="8229600" cy="4525963"/>
          </a:xfrm>
        </p:spPr>
        <p:txBody>
          <a:bodyPr/>
          <a:lstStyle/>
          <a:p>
            <a:r>
              <a:rPr lang="en-US" dirty="0"/>
              <a:t>Relaxation training</a:t>
            </a:r>
          </a:p>
          <a:p>
            <a:r>
              <a:rPr lang="en-US" dirty="0"/>
              <a:t>Mindfulness</a:t>
            </a:r>
          </a:p>
          <a:p>
            <a:r>
              <a:rPr lang="en-US" dirty="0"/>
              <a:t>Coping </a:t>
            </a:r>
            <a:r>
              <a:rPr lang="en-US" dirty="0" smtClean="0"/>
              <a:t>statements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Step 3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doing the </a:t>
            </a:r>
            <a:r>
              <a:rPr lang="en-US" i="1" dirty="0" smtClean="0"/>
              <a:t>wrong</a:t>
            </a:r>
            <a:r>
              <a:rPr lang="en-US" dirty="0" smtClean="0"/>
              <a:t> thing </a:t>
            </a:r>
            <a:r>
              <a:rPr lang="en-US" dirty="0"/>
              <a:t>is more important than</a:t>
            </a:r>
            <a:r>
              <a:rPr lang="en-US" dirty="0" smtClean="0"/>
              <a:t> doing the right thing</a:t>
            </a:r>
          </a:p>
          <a:p>
            <a:r>
              <a:rPr lang="en-US" dirty="0"/>
              <a:t>Provide them alternatives</a:t>
            </a:r>
          </a:p>
          <a:p>
            <a:r>
              <a:rPr lang="en-US" dirty="0"/>
              <a:t>Anything that interferes with avoidant coping could be helpful</a:t>
            </a:r>
          </a:p>
          <a:p>
            <a:r>
              <a:rPr lang="en-US" dirty="0"/>
              <a:t>Good coping strategies facilitate learning</a:t>
            </a:r>
          </a:p>
          <a:p>
            <a:r>
              <a:rPr lang="en-US" i="1" dirty="0"/>
              <a:t>Learning from it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i="1" dirty="0"/>
              <a:t>Surviving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</a:t>
            </a:r>
            <a:r>
              <a:rPr lang="en-US" dirty="0" smtClean="0"/>
              <a:t> </a:t>
            </a:r>
            <a:r>
              <a:rPr lang="en-US" sz="6667" b="1" dirty="0" smtClean="0"/>
              <a:t>P</a:t>
            </a:r>
            <a:r>
              <a:rPr lang="en-US" dirty="0" smtClean="0"/>
              <a:t>erforming New Behavior at Your Own Pace</a:t>
            </a:r>
            <a:endParaRPr lang="en-US" dirty="0"/>
          </a:p>
        </p:txBody>
      </p:sp>
      <p:sp>
        <p:nvSpPr>
          <p:cNvPr id="158723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96928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sz="2800" dirty="0"/>
              <a:t>Facilitating gradual exposure to previously avoided situations (antecedents). Acting in ways that are incompatible with the emotion.</a:t>
            </a:r>
            <a:endParaRPr lang="en-US" sz="2800" u="sng" dirty="0"/>
          </a:p>
          <a:p>
            <a:pPr>
              <a:buFont typeface="Wingdings" charset="2"/>
              <a:buNone/>
            </a:pPr>
            <a:endParaRPr lang="en-US" sz="2800" u="sng" dirty="0"/>
          </a:p>
          <a:p>
            <a:pPr>
              <a:buFont typeface="Wingdings" charset="2"/>
              <a:buNone/>
            </a:pPr>
            <a:endParaRPr lang="en-US" sz="2800" u="sng" dirty="0"/>
          </a:p>
          <a:p>
            <a:pPr>
              <a:buFont typeface="Wingdings" charset="2"/>
              <a:buNone/>
            </a:pPr>
            <a:endParaRPr lang="en-US" sz="2800" u="sng" dirty="0"/>
          </a:p>
          <a:p>
            <a:pPr>
              <a:buFont typeface="Wingdings" charset="2"/>
              <a:buNone/>
            </a:pPr>
            <a:r>
              <a:rPr lang="en-US" sz="2800" u="sng" dirty="0"/>
              <a:t>In English:</a:t>
            </a:r>
            <a:endParaRPr lang="en-US" sz="2800" dirty="0"/>
          </a:p>
          <a:p>
            <a:pPr>
              <a:buFont typeface="Wingdings" charset="2"/>
              <a:buNone/>
            </a:pPr>
            <a:r>
              <a:rPr lang="en-US" sz="2800" dirty="0"/>
              <a:t>“Starting to do things you don’t currently feel like doing, at a pace you can handle.”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sz="4000"/>
              <a:t>Emotional exposure may be provoked by:</a:t>
            </a: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67467"/>
            <a:ext cx="8229600" cy="3877235"/>
          </a:xfrm>
        </p:spPr>
        <p:txBody>
          <a:bodyPr/>
          <a:lstStyle/>
          <a:p>
            <a:r>
              <a:rPr lang="en-US" dirty="0"/>
              <a:t>Physical sensations</a:t>
            </a:r>
          </a:p>
          <a:p>
            <a:r>
              <a:rPr lang="en-US" dirty="0"/>
              <a:t>Thoughts</a:t>
            </a:r>
          </a:p>
          <a:p>
            <a:r>
              <a:rPr lang="en-US" dirty="0"/>
              <a:t>External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Step 4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/>
              <a:t>Depression: </a:t>
            </a:r>
            <a:r>
              <a:rPr lang="en-US" sz="2400"/>
              <a:t>behavioral activation</a:t>
            </a:r>
          </a:p>
          <a:p>
            <a:r>
              <a:rPr lang="en-US" sz="2400" i="1"/>
              <a:t>SAD:</a:t>
            </a:r>
            <a:r>
              <a:rPr lang="en-US" sz="2400"/>
              <a:t> exposure to social situations</a:t>
            </a:r>
          </a:p>
          <a:p>
            <a:r>
              <a:rPr lang="en-US" sz="2400" i="1"/>
              <a:t>PDA: </a:t>
            </a:r>
            <a:r>
              <a:rPr lang="en-US" sz="2400"/>
              <a:t>provoking panic sensations in agoraphobic situations </a:t>
            </a:r>
          </a:p>
          <a:p>
            <a:r>
              <a:rPr lang="en-US" sz="2400" i="1"/>
              <a:t>OCD: </a:t>
            </a:r>
            <a:r>
              <a:rPr lang="en-US" sz="2400"/>
              <a:t>touching “contaminated” objects</a:t>
            </a:r>
          </a:p>
          <a:p>
            <a:r>
              <a:rPr lang="en-US" sz="2400" i="1"/>
              <a:t>PTSD: </a:t>
            </a:r>
            <a:r>
              <a:rPr lang="en-US" sz="2400"/>
              <a:t>re-experiencing memories of the trauma and re-approaching trauma-related situations</a:t>
            </a:r>
          </a:p>
          <a:p>
            <a:r>
              <a:rPr lang="en-US" sz="2400" i="1"/>
              <a:t>GAD: </a:t>
            </a:r>
            <a:r>
              <a:rPr lang="en-US" sz="2400"/>
              <a:t>practicing problem-solving &amp; decisions-making </a:t>
            </a:r>
          </a:p>
          <a:p>
            <a:r>
              <a:rPr lang="en-US" sz="2400" i="1"/>
              <a:t>BII Phobia: </a:t>
            </a:r>
            <a:r>
              <a:rPr lang="en-US" sz="2400"/>
              <a:t>graduated exposure to needles &amp; other medical stimuli</a:t>
            </a:r>
          </a:p>
          <a:p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681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DIAGNOSIS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6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Anxiety &amp; Depression Treatment: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Short Cut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97493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</a:t>
            </a:r>
            <a:r>
              <a:rPr lang="en-US" dirty="0" smtClean="0"/>
              <a:t>elp them put a plan together for gradually re-engaging in the life-enhancing activities they’ve been avoiding, then follow</a:t>
            </a:r>
            <a:r>
              <a:rPr lang="en-US" dirty="0" smtClean="0"/>
              <a:t> </a:t>
            </a:r>
            <a:r>
              <a:rPr lang="en-US" dirty="0" smtClean="0"/>
              <a:t>up.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Diagnosis: Panic Disorder with Agoraphobia</a:t>
            </a:r>
          </a:p>
          <a:p>
            <a:r>
              <a:rPr lang="en-US" dirty="0" smtClean="0"/>
              <a:t>Cleared medically</a:t>
            </a:r>
          </a:p>
          <a:p>
            <a:r>
              <a:rPr lang="en-US" dirty="0" smtClean="0"/>
              <a:t>Provided brief education on PDA &amp; </a:t>
            </a:r>
            <a:r>
              <a:rPr lang="en-US" dirty="0" err="1" smtClean="0"/>
              <a:t>Tx</a:t>
            </a:r>
            <a:r>
              <a:rPr lang="en-US" dirty="0" smtClean="0"/>
              <a:t> options</a:t>
            </a:r>
          </a:p>
          <a:p>
            <a:r>
              <a:rPr lang="en-US" dirty="0" smtClean="0"/>
              <a:t>Showed connection between panic attacks &amp; stressors</a:t>
            </a:r>
          </a:p>
          <a:p>
            <a:r>
              <a:rPr lang="en-US" dirty="0" smtClean="0"/>
              <a:t>(for her – the upcoming wedding)</a:t>
            </a:r>
          </a:p>
          <a:p>
            <a:r>
              <a:rPr lang="en-US" dirty="0" smtClean="0"/>
              <a:t>Encouraged her to read the Agoraphobia Workbook</a:t>
            </a:r>
          </a:p>
          <a:p>
            <a:r>
              <a:rPr lang="en-US" dirty="0" smtClean="0"/>
              <a:t>Gave her the website address of ADAA (</a:t>
            </a:r>
            <a:r>
              <a:rPr lang="en-US" u="sng" dirty="0" smtClean="0">
                <a:hlinkClick r:id="rId2"/>
              </a:rPr>
              <a:t>www.adaa.org</a:t>
            </a:r>
            <a:r>
              <a:rPr lang="en-US" dirty="0" smtClean="0"/>
              <a:t>) </a:t>
            </a:r>
          </a:p>
          <a:p>
            <a:r>
              <a:rPr lang="en-US" dirty="0" smtClean="0"/>
              <a:t>Helped her establish a time for exposure exercises</a:t>
            </a:r>
          </a:p>
          <a:p>
            <a:r>
              <a:rPr lang="en-US" dirty="0" smtClean="0"/>
              <a:t>Encouraged a trial of non-medication</a:t>
            </a:r>
          </a:p>
          <a:p>
            <a:r>
              <a:rPr lang="en-US" dirty="0" smtClean="0"/>
              <a:t>Encouraged her to call each Monday, leave update</a:t>
            </a:r>
          </a:p>
          <a:p>
            <a:r>
              <a:rPr lang="en-US" dirty="0" smtClean="0"/>
              <a:t>Made follow-up appt for 1 mo: patient doing well, no further intervention necessary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2102" cy="6071588"/>
          </a:xfrm>
        </p:spPr>
        <p:txBody>
          <a:bodyPr>
            <a:noAutofit/>
          </a:bodyPr>
          <a:lstStyle/>
          <a:p>
            <a:r>
              <a:rPr lang="en-US" sz="2000" dirty="0" smtClean="0"/>
              <a:t>Diagnosis: Major Depression</a:t>
            </a:r>
          </a:p>
          <a:p>
            <a:r>
              <a:rPr lang="en-US" sz="2000" dirty="0" smtClean="0"/>
              <a:t>Education about depression and behavioral activation</a:t>
            </a:r>
          </a:p>
          <a:p>
            <a:r>
              <a:rPr lang="en-US" sz="2000" dirty="0" smtClean="0"/>
              <a:t>Identified factors of work stress &amp; conditions associated with aging (i.e., ED, hypertension, weight gain) which were addressed by PCP</a:t>
            </a:r>
          </a:p>
          <a:p>
            <a:r>
              <a:rPr lang="en-US" sz="2000" dirty="0" smtClean="0"/>
              <a:t>Assessed suicide status and made safety contract</a:t>
            </a:r>
          </a:p>
          <a:p>
            <a:r>
              <a:rPr lang="en-US" sz="2000" dirty="0" smtClean="0"/>
              <a:t>Recommended reading </a:t>
            </a:r>
            <a:r>
              <a:rPr lang="en-US" sz="2000" i="1" dirty="0" smtClean="0"/>
              <a:t>Overcoming Depression One Step at a Time.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Suggested PCP delay further medication changes till after trial of BA.</a:t>
            </a:r>
          </a:p>
          <a:p>
            <a:r>
              <a:rPr lang="en-US" sz="2000" dirty="0" smtClean="0"/>
              <a:t>Developed weekly, very basic schedule based on BA principles</a:t>
            </a:r>
          </a:p>
          <a:p>
            <a:r>
              <a:rPr lang="en-US" sz="2000" dirty="0" smtClean="0"/>
              <a:t>Asked him to call in, leave message each AM when he gets out of bed. </a:t>
            </a:r>
          </a:p>
          <a:p>
            <a:r>
              <a:rPr lang="en-US" sz="2000" dirty="0" smtClean="0"/>
              <a:t>Made follow-up visit for 3 weeks:  adherence/progress </a:t>
            </a:r>
            <a:r>
              <a:rPr lang="en-US" sz="2400" dirty="0" smtClean="0"/>
              <a:t>minimal: referred to mental health clinic for higher level of BA/marital counseling &amp; psychiatric consultation.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Case Discussion: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Q </a:t>
            </a:r>
            <a:r>
              <a:rPr lang="en-US" dirty="0"/>
              <a:t>&amp; </a:t>
            </a:r>
            <a:r>
              <a:rPr lang="en-US" dirty="0" smtClean="0"/>
              <a:t>A/Role 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/>
              <a:t>Saint Louis Behavioral Medicine Institute</a:t>
            </a:r>
          </a:p>
          <a:p>
            <a:pPr>
              <a:buFont typeface="Wingdings" charset="2"/>
              <a:buNone/>
            </a:pPr>
            <a:r>
              <a:rPr lang="en-US"/>
              <a:t>1229 Macklind Avenue</a:t>
            </a:r>
          </a:p>
          <a:p>
            <a:pPr>
              <a:buFont typeface="Wingdings" charset="2"/>
              <a:buNone/>
            </a:pPr>
            <a:r>
              <a:rPr lang="en-US"/>
              <a:t>St. Louis, MO 63110</a:t>
            </a:r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r>
              <a:rPr lang="en-US"/>
              <a:t>Phone: 314-534-0200</a:t>
            </a:r>
          </a:p>
          <a:p>
            <a:pPr>
              <a:buFont typeface="Wingdings" charset="2"/>
              <a:buNone/>
            </a:pPr>
            <a:r>
              <a:rPr lang="en-US"/>
              <a:t>Fax; 314-534-7996</a:t>
            </a:r>
          </a:p>
          <a:p>
            <a:pPr>
              <a:buFont typeface="Wingdings" charset="2"/>
              <a:buNone/>
            </a:pPr>
            <a:r>
              <a:rPr lang="en-US"/>
              <a:t>Email: </a:t>
            </a:r>
            <a:r>
              <a:rPr lang="en-US" u="sng">
                <a:hlinkClick r:id="rId3"/>
              </a:rPr>
              <a:t>pollarda@slu.edu</a:t>
            </a:r>
            <a:endParaRPr lang="en-US"/>
          </a:p>
          <a:p>
            <a:pPr>
              <a:buFont typeface="Wingdings" charset="2"/>
              <a:buNone/>
            </a:pPr>
            <a:r>
              <a:rPr lang="en-US"/>
              <a:t>Website: </a:t>
            </a:r>
            <a:r>
              <a:rPr lang="en-US" u="sng">
                <a:hlinkClick r:id="rId4"/>
              </a:rPr>
              <a:t>www.slbmi.com</a:t>
            </a:r>
            <a:r>
              <a:rPr lang="en-US" u="sng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10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990600"/>
          </a:xfrm>
        </p:spPr>
        <p:txBody>
          <a:bodyPr/>
          <a:lstStyle/>
          <a:p>
            <a:pPr algn="r"/>
            <a:r>
              <a:rPr lang="en-US" i="1"/>
              <a:t>DEPRESSION (Unipolar)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 or #2 plus at least 4 more of the following during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a 2-week period: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Depressed mood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Diminished interest or pleasure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 loss or gain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Insomnia 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hypersomnia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Psychomotor agitation or retardation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Fatigue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Feeling worthless or excessive/inappropriate guilt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Diminished ability to think, concentrate, or make decisions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Thoughts of death or suicidal ideation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DSM-IV Diagnostic Criteria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1894</Words>
  <Application>Microsoft Macintosh PowerPoint</Application>
  <PresentationFormat>On-screen Show (4:3)</PresentationFormat>
  <Paragraphs>306</Paragraphs>
  <Slides>54</Slides>
  <Notes>31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Macintosh HD:Users:drpollard:Desktop:RESEARCH\PUBS:PCBHS Items Related Problems.docx!OLE_LINK1</vt:lpstr>
      <vt:lpstr>Behavioral Management of  Anxiety &amp; Depression  in Primary Care</vt:lpstr>
      <vt:lpstr>Case #1</vt:lpstr>
      <vt:lpstr>Case #2</vt:lpstr>
      <vt:lpstr>Slide 4</vt:lpstr>
      <vt:lpstr>DIAGNOSIS</vt:lpstr>
      <vt:lpstr>Slide 6</vt:lpstr>
      <vt:lpstr>DEPRESSION (Unipolar)</vt:lpstr>
      <vt:lpstr>Slide 8</vt:lpstr>
      <vt:lpstr>Slide 9</vt:lpstr>
      <vt:lpstr>THE ANXIETY DISORDERS</vt:lpstr>
      <vt:lpstr>Anxiety Disorders</vt:lpstr>
      <vt:lpstr>Slide 12</vt:lpstr>
      <vt:lpstr>Slide 13</vt:lpstr>
      <vt:lpstr>SCREENING</vt:lpstr>
      <vt:lpstr>Limitations of Screeners</vt:lpstr>
      <vt:lpstr>Slide 16</vt:lpstr>
      <vt:lpstr>Primary Care Behavioral Health Screener  Developed by the Integrated Care Team at  Saint Louis Behavioral Medicine Institute</vt:lpstr>
      <vt:lpstr>Slide 18</vt:lpstr>
      <vt:lpstr>Problems Possibly Indicated by Individual Screener Items</vt:lpstr>
      <vt:lpstr> PSYCHOSOCIAL TREATMENT OF  ANXIETY &amp; DEPRESSION  ------------------- An Review of  Evidence-Based Treatment (E-BT)</vt:lpstr>
      <vt:lpstr>Slide 21</vt:lpstr>
      <vt:lpstr>E-BTs for Depression</vt:lpstr>
      <vt:lpstr>Behavior Therapy  (Behavioral Activation) </vt:lpstr>
      <vt:lpstr>Cognitive Therapy</vt:lpstr>
      <vt:lpstr>Conclusions: Depression TX</vt:lpstr>
      <vt:lpstr>Slide 26</vt:lpstr>
      <vt:lpstr>  E-BTs for Anxiety Disorders</vt:lpstr>
      <vt:lpstr>Common CBT Components for all Anxiety Disorders </vt:lpstr>
      <vt:lpstr>Conclusions: Anxiety Disorder TX</vt:lpstr>
      <vt:lpstr>ADAPTING TREATMENT TO THE PRIMARY CARE SETTING</vt:lpstr>
      <vt:lpstr>Specific Adaptations</vt:lpstr>
      <vt:lpstr>A unified approach that  can be applied to  anxiety and depression:  The LEAP Intervention  Adapted for primary care from The Unified Protocol : Allen, McHugh, &amp; Barlow (2008). In D.H. Barlow (Ed.), Clinical handbook of psychological disorders (4th Ed.), New York: The Guilford Press.</vt:lpstr>
      <vt:lpstr>Rationale for a Unified Approach</vt:lpstr>
      <vt:lpstr>4 Treatment Components</vt:lpstr>
      <vt:lpstr>                   LEAP</vt:lpstr>
      <vt:lpstr>1. Learn About Your Problem</vt:lpstr>
      <vt:lpstr>Content of Psychoeducation</vt:lpstr>
      <vt:lpstr>Avoidance Behavior is Maintained by Negative Reinforcement</vt:lpstr>
      <vt:lpstr>Slide 39</vt:lpstr>
      <vt:lpstr>2. Examine Your Thinking </vt:lpstr>
      <vt:lpstr>Examples of Interventions for Step 2</vt:lpstr>
      <vt:lpstr>3. Accept &amp; Manage Your Feelings</vt:lpstr>
      <vt:lpstr>2 Types of Avoidance</vt:lpstr>
      <vt:lpstr>Examples of  Secondary Avoidance</vt:lpstr>
      <vt:lpstr>Examples of Interventions Used for Step 3</vt:lpstr>
      <vt:lpstr>Tips for Step 3</vt:lpstr>
      <vt:lpstr>4. Performing New Behavior at Your Own Pace</vt:lpstr>
      <vt:lpstr>Emotional exposure may be provoked by:</vt:lpstr>
      <vt:lpstr>Examples of Step 4</vt:lpstr>
      <vt:lpstr>Anxiety &amp; Depression Treatment:   Short Cut</vt:lpstr>
      <vt:lpstr>Case #1</vt:lpstr>
      <vt:lpstr>Case #2</vt:lpstr>
      <vt:lpstr>Case Discussion:  Q &amp; A/Role Play</vt:lpstr>
      <vt:lpstr>Contact Information</vt:lpstr>
    </vt:vector>
  </TitlesOfParts>
  <Company>Saint Louis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Management of  Anxiety &amp; Depression  in Primary Care</dc:title>
  <dc:creator>admin</dc:creator>
  <cp:lastModifiedBy>admin</cp:lastModifiedBy>
  <cp:revision>3</cp:revision>
  <cp:lastPrinted>2012-03-31T18:21:41Z</cp:lastPrinted>
  <dcterms:created xsi:type="dcterms:W3CDTF">2012-04-09T16:52:45Z</dcterms:created>
  <dcterms:modified xsi:type="dcterms:W3CDTF">2012-04-10T15:08:54Z</dcterms:modified>
</cp:coreProperties>
</file>