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notesMasterIdLst>
    <p:notesMasterId r:id="rId26"/>
  </p:notesMasterIdLst>
  <p:handoutMasterIdLst>
    <p:handoutMasterId r:id="rId27"/>
  </p:handoutMasterIdLst>
  <p:sldIdLst>
    <p:sldId id="292" r:id="rId5"/>
    <p:sldId id="283" r:id="rId6"/>
    <p:sldId id="285" r:id="rId7"/>
    <p:sldId id="275" r:id="rId8"/>
    <p:sldId id="276" r:id="rId9"/>
    <p:sldId id="277" r:id="rId10"/>
    <p:sldId id="278" r:id="rId11"/>
    <p:sldId id="279" r:id="rId12"/>
    <p:sldId id="274" r:id="rId13"/>
    <p:sldId id="280" r:id="rId14"/>
    <p:sldId id="281" r:id="rId15"/>
    <p:sldId id="282" r:id="rId16"/>
    <p:sldId id="270" r:id="rId17"/>
    <p:sldId id="272" r:id="rId18"/>
    <p:sldId id="271" r:id="rId19"/>
    <p:sldId id="289" r:id="rId20"/>
    <p:sldId id="290" r:id="rId21"/>
    <p:sldId id="291" r:id="rId22"/>
    <p:sldId id="288" r:id="rId23"/>
    <p:sldId id="286" r:id="rId24"/>
    <p:sldId id="287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430"/>
    <a:srgbClr val="0F5D8F"/>
    <a:srgbClr val="F4F4F4"/>
    <a:srgbClr val="1C4982"/>
    <a:srgbClr val="AEA754"/>
    <a:srgbClr val="A6B8CC"/>
    <a:srgbClr val="002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7" autoAdjust="0"/>
    <p:restoredTop sz="87424" autoAdjust="0"/>
  </p:normalViewPr>
  <p:slideViewPr>
    <p:cSldViewPr>
      <p:cViewPr>
        <p:scale>
          <a:sx n="100" d="100"/>
          <a:sy n="100" d="100"/>
        </p:scale>
        <p:origin x="-354" y="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2C9EF2-9721-4157-B55B-C77543503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8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5A9FC-7756-4C00-B11E-5650C11139BA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9609E-E0BD-477E-BBEB-1FCDAF30E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9C065-E217-41B9-9374-89D39A5FCA4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Angela     Health Home Team Member</a:t>
            </a:r>
            <a:r>
              <a:rPr lang="en-US" baseline="0" dirty="0" smtClean="0"/>
              <a:t> roles were outlined in the State Plan Amendment approved by CMS.  Detailed information regarding the roles for the behavioral health consultant will be outlined in the next group of slides.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Health Home Director 1 to 2500 patients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Nurse Care Manager 1 to 250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Behavioral Health Consultant 1 to 750 patients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Care Coordinator 1 to 750 patients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4E99A0-393A-43AB-8AC0-33CD305639A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13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dirty="0" smtClean="0"/>
              <a:t>PMPM covers the salary for</a:t>
            </a:r>
            <a:r>
              <a:rPr lang="en-US" baseline="0" dirty="0" smtClean="0"/>
              <a:t> the four required health home staff members.  </a:t>
            </a:r>
            <a:r>
              <a:rPr lang="en-US" dirty="0" smtClean="0"/>
              <a:t>Breakdown</a:t>
            </a:r>
            <a:r>
              <a:rPr lang="en-US" baseline="0" dirty="0" smtClean="0"/>
              <a:t> of the PMPM is outlined in the Primary Care State Plan Amendment</a:t>
            </a: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219D7-2144-4F6A-9993-5688901A41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defTabSz="911967">
              <a:spcBef>
                <a:spcPct val="0"/>
              </a:spcBef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BEE77B-DB6F-41FB-94E9-FC49EA6FA3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defTabSz="911967">
              <a:spcBef>
                <a:spcPct val="0"/>
              </a:spcBef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BEE77B-DB6F-41FB-94E9-FC49EA6FA3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1967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BEE77B-DB6F-41FB-94E9-FC49EA6FA3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Conducted </a:t>
            </a:r>
            <a:r>
              <a:rPr lang="en-US" baseline="0" dirty="0" smtClean="0"/>
              <a:t>a webinar on the hiring of the BHC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Conducting a three day training on how to be a BHC and implementation of SBIRT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Conducting regional trainings on Motivational Interviewing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Site visits with BHC and meet with primary care administration and medical staff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Monthly telephone consultation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Primary Care Health Home Initiative requires site participation in a statewide learning collaborative.  BHCs are encouraged to attend sessions and be on site team.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9609E-E0BD-477E-BBEB-1FCDAF30E87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59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B2974-F9C3-40F2-89AC-427568A87B4F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Tools</a:t>
            </a:r>
            <a:r>
              <a:rPr lang="en-US" baseline="0" dirty="0" smtClean="0"/>
              <a:t> and resources to find additional information on Missouri State Plan Amendments, Patient Centered Medical Home Recognition, and Practice Transformation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Susan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18E7-5EDE-475B-850E-17FA0F6438E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2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9609E-E0BD-477E-BBEB-1FCDAF30E8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1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Angela</a:t>
            </a:r>
          </a:p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Enhanced</a:t>
            </a:r>
            <a:r>
              <a:rPr lang="en-US" baseline="0" dirty="0" smtClean="0"/>
              <a:t> Federal Match requires 10% State Match to receive 90% Federal Match ($1 of state money leverages $9 of federal money)</a:t>
            </a:r>
          </a:p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Missouri will have three types of health homes: </a:t>
            </a:r>
          </a:p>
          <a:p>
            <a:pPr marL="628615" lvl="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Primary Care Health Home for individuals with chronic disease: CMS Approval 12-23-11 Effective Date 1/1/12 </a:t>
            </a:r>
          </a:p>
          <a:p>
            <a:pPr marL="628615" lvl="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Community Mental Health Center Health Home for individuals with serious and persistent mental illness: CMS approval 10-20-11 Effective date 12-1-11</a:t>
            </a:r>
          </a:p>
          <a:p>
            <a:pPr marL="628615" lvl="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Multi-payer Health Home for the entire population of Anthem covered lives in the 84 county MFH Region 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219D7-2144-4F6A-9993-5688901A41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Angela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D937C-0030-4081-81B8-27E36FE26D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69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350">
              <a:spcBef>
                <a:spcPct val="0"/>
              </a:spcBef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Angela</a:t>
            </a:r>
          </a:p>
          <a:p>
            <a:pPr defTabSz="914350">
              <a:spcBef>
                <a:spcPct val="0"/>
              </a:spcBef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planning process for Missouri’s Health Home model has included stakeholders and has been a collaborative effort between the agencies and organizations listed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EF1B6-833F-48D9-B3F2-1FB99C5C87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Angela</a:t>
            </a:r>
          </a:p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Provider requirements were outlined in the application</a:t>
            </a:r>
            <a:r>
              <a:rPr lang="en-US" baseline="0" dirty="0" smtClean="0"/>
              <a:t> document</a:t>
            </a:r>
          </a:p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NCQA Patient Centered Medical Home Recognition within 18 months of State go-live date of January 1, 2012</a:t>
            </a:r>
          </a:p>
          <a:p>
            <a:pPr marL="171441" indent="-171441">
              <a:spcBef>
                <a:spcPct val="0"/>
              </a:spcBef>
              <a:buFont typeface="Arial" pitchFamily="34" charset="0"/>
              <a:buChar char="•"/>
            </a:pPr>
            <a:r>
              <a:rPr lang="en-US" baseline="0" dirty="0" smtClean="0"/>
              <a:t>NCQA PCMH Recognition now requires one of the three clinically important conditions be mental health, substance abuse or other risk behavior such as overweight/obesity, tobacco use, etc.  Behavioral health and primary care integration efforts assist organizations in meeting the requirement for the third clinically important condition for NCQA Recognition.</a:t>
            </a:r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219D7-2144-4F6A-9993-5688901A41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Angela</a:t>
            </a:r>
            <a:r>
              <a:rPr lang="en-US" baseline="0" dirty="0" smtClean="0"/>
              <a:t>    </a:t>
            </a:r>
            <a:r>
              <a:rPr lang="en-US" dirty="0" smtClean="0"/>
              <a:t>These goals are the</a:t>
            </a:r>
            <a:r>
              <a:rPr lang="en-US" baseline="0" dirty="0" smtClean="0"/>
              <a:t> overarching goals of the Missouri Primary Care Health Home State Plan Amendment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D937C-0030-4081-81B8-27E36FE26DB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99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itchFamily="34" charset="0"/>
              <a:buChar char="•"/>
            </a:pPr>
            <a:r>
              <a:rPr lang="en-US" dirty="0" smtClean="0"/>
              <a:t>Performance</a:t>
            </a:r>
            <a:r>
              <a:rPr lang="en-US" baseline="0" dirty="0" smtClean="0"/>
              <a:t> goals and measures are outlined in the Primary Care State Plan Amendment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D937C-0030-4081-81B8-27E36FE26D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6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 pitchFamily="34" charset="0"/>
              <a:buChar char="•"/>
            </a:pPr>
            <a:r>
              <a:rPr lang="en-US" dirty="0" smtClean="0"/>
              <a:t>Angela</a:t>
            </a:r>
            <a:r>
              <a:rPr lang="en-US" baseline="0" dirty="0" smtClean="0"/>
              <a:t>      </a:t>
            </a:r>
            <a:r>
              <a:rPr lang="en-US" dirty="0" smtClean="0"/>
              <a:t>Section 2703 of</a:t>
            </a:r>
            <a:r>
              <a:rPr lang="en-US" baseline="0" dirty="0" smtClean="0"/>
              <a:t> the ACA outlined the health home services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D937C-0030-4081-81B8-27E36FE26DB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98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NACHC_Bkr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 userDrawn="1"/>
        </p:nvSpPr>
        <p:spPr bwMode="auto">
          <a:xfrm>
            <a:off x="0" y="1143000"/>
            <a:ext cx="9296400" cy="5867400"/>
          </a:xfrm>
          <a:prstGeom prst="rect">
            <a:avLst/>
          </a:prstGeom>
          <a:solidFill>
            <a:srgbClr val="0F5D8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609600"/>
            <a:ext cx="6400800" cy="685800"/>
          </a:xfrm>
        </p:spPr>
        <p:txBody>
          <a:bodyPr/>
          <a:lstStyle>
            <a:lvl1pPr>
              <a:defRPr>
                <a:solidFill>
                  <a:srgbClr val="A6B8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86000" y="2667000"/>
            <a:ext cx="5181600" cy="2667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 Black" pitchFamily="80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609600"/>
            <a:ext cx="18478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609600"/>
            <a:ext cx="53911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81200"/>
            <a:ext cx="35433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981200"/>
            <a:ext cx="35433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NACHC_Bkr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964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6096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981200"/>
            <a:ext cx="7239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700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Times" pitchFamily="80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8500" indent="-1778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977900" indent="-165100" algn="l" rtl="0" eaLnBrk="0" fontAlgn="base" hangingPunct="0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</a:defRPr>
      </a:lvl3pPr>
      <a:lvl4pPr marL="1549400" indent="-177800" algn="l" rtl="0" eaLnBrk="0" fontAlgn="base" hangingPunct="0">
        <a:spcBef>
          <a:spcPct val="20000"/>
        </a:spcBef>
        <a:spcAft>
          <a:spcPct val="0"/>
        </a:spcAft>
        <a:buFont typeface="Times" pitchFamily="80" charset="0"/>
        <a:buChar char="–"/>
        <a:defRPr>
          <a:solidFill>
            <a:schemeClr val="tx1"/>
          </a:solidFill>
          <a:latin typeface="+mn-lt"/>
        </a:defRPr>
      </a:lvl4pPr>
      <a:lvl5pPr marL="2057400" indent="-165100" algn="l" rtl="0" eaLnBrk="0" fontAlgn="base" hangingPunct="0">
        <a:spcBef>
          <a:spcPct val="20000"/>
        </a:spcBef>
        <a:spcAft>
          <a:spcPct val="0"/>
        </a:spcAft>
        <a:buFont typeface="Times" pitchFamily="80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1651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600">
          <a:solidFill>
            <a:schemeClr val="tx1"/>
          </a:solidFill>
          <a:latin typeface="+mn-lt"/>
        </a:defRPr>
      </a:lvl6pPr>
      <a:lvl7pPr marL="2971800" indent="-1651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600">
          <a:solidFill>
            <a:schemeClr val="tx1"/>
          </a:solidFill>
          <a:latin typeface="+mn-lt"/>
        </a:defRPr>
      </a:lvl7pPr>
      <a:lvl8pPr marL="3429000" indent="-1651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600">
          <a:solidFill>
            <a:schemeClr val="tx1"/>
          </a:solidFill>
          <a:latin typeface="+mn-lt"/>
        </a:defRPr>
      </a:lvl8pPr>
      <a:lvl9pPr marL="3886200" indent="-1651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ointcommission.org/accreditation/pchi.aspx" TargetMode="External"/><Relationship Id="rId3" Type="http://schemas.openxmlformats.org/officeDocument/2006/relationships/hyperlink" Target="http://dss.mo.gov/mhd/cs/health-homes/" TargetMode="External"/><Relationship Id="rId7" Type="http://schemas.openxmlformats.org/officeDocument/2006/relationships/hyperlink" Target="http://www.improvingchroniccare.org/index.php?p=Patient-Centered_Medical_Home&amp;s=22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hmedicalhome.org/safety-net/change-concepts.cfm" TargetMode="External"/><Relationship Id="rId5" Type="http://schemas.openxmlformats.org/officeDocument/2006/relationships/hyperlink" Target="http://www.ncqa.org/tabid/631/Default.aspx" TargetMode="External"/><Relationship Id="rId10" Type="http://schemas.openxmlformats.org/officeDocument/2006/relationships/hyperlink" Target="http://www.acponline.org/running_practice/pcmh/" TargetMode="External"/><Relationship Id="rId4" Type="http://schemas.openxmlformats.org/officeDocument/2006/relationships/hyperlink" Target="http://dmh.mo.gov/about/chiefclinicalofficer/healthcarehome.htm" TargetMode="External"/><Relationship Id="rId9" Type="http://schemas.openxmlformats.org/officeDocument/2006/relationships/hyperlink" Target="http://www.pcpcc.net/content/patient-centered-medical-hom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herman@mo-pca.or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-pca.org/" TargetMode="External"/><Relationship Id="rId4" Type="http://schemas.openxmlformats.org/officeDocument/2006/relationships/hyperlink" Target="mailto:swilson@mo-pca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1447800"/>
            <a:ext cx="7086600" cy="3886200"/>
          </a:xfrm>
        </p:spPr>
        <p:txBody>
          <a:bodyPr/>
          <a:lstStyle/>
          <a:p>
            <a:pPr algn="ctr"/>
            <a:r>
              <a:rPr lang="en-US" dirty="0" smtClean="0"/>
              <a:t>Paving the Way for Behavioral Health and Primary Care Integration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Angela Herman, MPA, CPHQ</a:t>
            </a:r>
          </a:p>
          <a:p>
            <a:pPr algn="ctr"/>
            <a:r>
              <a:rPr lang="en-US" dirty="0" smtClean="0"/>
              <a:t>Missouri Primary Care Association</a:t>
            </a:r>
          </a:p>
          <a:p>
            <a:pPr algn="ctr"/>
            <a:r>
              <a:rPr lang="en-US" dirty="0" smtClean="0"/>
              <a:t>April 10,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575"/>
            <a:ext cx="67818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effectLst/>
                <a:latin typeface="Arial" pitchFamily="34" charset="0"/>
                <a:cs typeface="Arial" pitchFamily="34" charset="0"/>
              </a:rPr>
              <a:t>Six CMS-Defined Health Home Services</a:t>
            </a:r>
            <a:endParaRPr lang="en-US" sz="28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419600"/>
          </a:xfrm>
        </p:spPr>
        <p:txBody>
          <a:bodyPr>
            <a:normAutofit/>
          </a:bodyPr>
          <a:lstStyle/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Comprehensive care management </a:t>
            </a:r>
          </a:p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Care coordination </a:t>
            </a:r>
          </a:p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Health promotion </a:t>
            </a:r>
          </a:p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Comprehensive transitional care including follow-up from inpatient and other settings </a:t>
            </a:r>
          </a:p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Patient and family support </a:t>
            </a:r>
          </a:p>
          <a:p>
            <a:pPr marL="682625" lvl="0" indent="-457200">
              <a:buClrTx/>
              <a:buSzPct val="100000"/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Referral to community and support services</a:t>
            </a:r>
          </a:p>
          <a:p>
            <a:pPr marL="0" indent="0">
              <a:buClrTx/>
              <a:buSzPct val="10000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239001" cy="1295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Health Home Team Members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b="1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endParaRPr lang="en-US" sz="800" b="1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Health Home Director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Nurse Care Manager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Behavioral Health Consultant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Care Coordinator</a:t>
            </a:r>
          </a:p>
          <a:p>
            <a:endParaRPr lang="en-US" sz="8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1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848600" cy="761999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Payment Method</a:t>
            </a:r>
            <a:endParaRPr lang="en-US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848600" cy="4687888"/>
          </a:xfrm>
        </p:spPr>
        <p:txBody>
          <a:bodyPr>
            <a:noAutofit/>
          </a:bodyPr>
          <a:lstStyle/>
          <a:p>
            <a:pPr marL="463550" indent="-354013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$58.47 per member per month (PMPM) for performing Health Home services and activities</a:t>
            </a:r>
          </a:p>
          <a:p>
            <a:pPr marL="463550" indent="-354013"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Providers required to pay a $3.47 PMPM for administrative costs associated with data management, training, technical and administrative support </a:t>
            </a:r>
          </a:p>
          <a:p>
            <a:pPr marL="463550" indent="-354013">
              <a:spcAft>
                <a:spcPts val="120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Future amendment to current state plan for provider incentive payments based on shared savings and distributed according to performance on quality and cost measures.</a:t>
            </a:r>
          </a:p>
          <a:p>
            <a:pPr marL="463550" indent="-354013">
              <a:spcAft>
                <a:spcPts val="120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NOT offset on FQHC cost report  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75"/>
            <a:ext cx="8229600" cy="5038725"/>
          </a:xfrm>
        </p:spPr>
        <p:txBody>
          <a:bodyPr>
            <a:normAutofit lnSpcReduction="10000"/>
          </a:bodyPr>
          <a:lstStyle/>
          <a:p>
            <a:pPr marL="231775" lvl="0" indent="-231775">
              <a:tabLst>
                <a:tab pos="231775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Must be Licensed Clinical Psychologist or Licensed Clinical Social Worker</a:t>
            </a:r>
          </a:p>
          <a:p>
            <a:pPr marL="231775" lvl="0" indent="-231775">
              <a:tabLst>
                <a:tab pos="231775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Ratio of 1:750 Patients in the State Plan Amendment and $7.78 of the PMPM supports the BHC</a:t>
            </a:r>
          </a:p>
          <a:p>
            <a:pPr marL="231775" lvl="0" indent="-231775">
              <a:tabLst>
                <a:tab pos="231775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Integration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Primary Care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461963" lvl="1" indent="-230188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Support to Primary Care physician/teams in identifying and behaviorally intervening with patients who could benefit from behavioral intervention.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marL="461963" lvl="1" indent="-230188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Part of front line interventions with first looking to manage behavioral health needs within the primary care practice.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marL="461963" lvl="1" indent="-230188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Focus on managing a population of patients versus specialty care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81163" y="228600"/>
            <a:ext cx="7005637" cy="125412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Behavioral Health Consultant</a:t>
            </a:r>
            <a:endParaRPr lang="en-US" sz="3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1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75"/>
            <a:ext cx="8229600" cy="5038725"/>
          </a:xfrm>
        </p:spPr>
        <p:txBody>
          <a:bodyPr>
            <a:normAutofit/>
          </a:bodyPr>
          <a:lstStyle/>
          <a:p>
            <a:pPr marL="231775" lvl="0" indent="-231775">
              <a:tabLst>
                <a:tab pos="231775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screening/evaluation </a:t>
            </a:r>
            <a:r>
              <a:rPr lang="en-US" dirty="0">
                <a:latin typeface="Arial" pitchFamily="34" charset="0"/>
                <a:cs typeface="Arial" pitchFamily="34" charset="0"/>
              </a:rPr>
              <a:t>of individuals for mental health and substance abuse disorders</a:t>
            </a:r>
          </a:p>
          <a:p>
            <a:pPr marL="231775" lvl="0" indent="-231775">
              <a:tabLst>
                <a:tab pos="231775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brief interventions for individuals with behavioral health problems</a:t>
            </a:r>
          </a:p>
          <a:p>
            <a:pPr marL="231775" lvl="0" indent="-231775">
              <a:tabLst>
                <a:tab pos="231775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behavioral supports to assist individuals in improving health status and managing chronic illnesses</a:t>
            </a:r>
          </a:p>
          <a:p>
            <a:pPr marL="231775" lvl="0" indent="-231775">
              <a:tabLst>
                <a:tab pos="231775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The behavioral health consultant both meets regularly with the primary care team to plan care and discuss cases, and exchanges appropriate information with team members in an informal “curbside “ manner as part of the daily routine of the clinic</a:t>
            </a:r>
          </a:p>
          <a:p>
            <a:pPr marL="0" indent="0" eaLnBrk="1" hangingPunct="1">
              <a:spcAft>
                <a:spcPts val="600"/>
              </a:spcAft>
              <a:buNone/>
              <a:defRPr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57400" y="76200"/>
            <a:ext cx="6629400" cy="125412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Behavioral Health Consultant</a:t>
            </a:r>
            <a:br>
              <a:rPr lang="en-US" sz="3600" b="1" dirty="0"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latin typeface="Arial" pitchFamily="34" charset="0"/>
                <a:cs typeface="Arial" pitchFamily="34" charset="0"/>
              </a:rPr>
              <a:t>Continued</a:t>
            </a:r>
            <a:endParaRPr lang="en-US" sz="3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75"/>
            <a:ext cx="8229600" cy="5038725"/>
          </a:xfrm>
        </p:spPr>
        <p:txBody>
          <a:bodyPr>
            <a:normAutofit/>
          </a:bodyPr>
          <a:lstStyle/>
          <a:p>
            <a:pPr marL="231775" lvl="0" indent="-231775"/>
            <a:r>
              <a:rPr lang="en-US" dirty="0" smtClean="0">
                <a:latin typeface="Arial" pitchFamily="34" charset="0"/>
                <a:cs typeface="Arial" pitchFamily="34" charset="0"/>
              </a:rPr>
              <a:t>Interventions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461963" lvl="1" indent="-230188"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Identification of the problem behavior, discuss impact, decide what to change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marL="461963" lvl="1" indent="-230188"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Specific and goal directed interventions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marL="231775" lvl="0" indent="-231775"/>
            <a:r>
              <a:rPr lang="en-US" dirty="0">
                <a:latin typeface="Arial" pitchFamily="34" charset="0"/>
                <a:cs typeface="Arial" pitchFamily="34" charset="0"/>
              </a:rPr>
              <a:t>Use monitoring forms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231775" lvl="0" indent="-231775"/>
            <a:r>
              <a:rPr lang="en-US" dirty="0">
                <a:latin typeface="Arial" pitchFamily="34" charset="0"/>
                <a:cs typeface="Arial" pitchFamily="34" charset="0"/>
              </a:rPr>
              <a:t>Use behavioral health “prescription”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marL="231775" lvl="0" indent="-231775"/>
            <a:r>
              <a:rPr lang="en-US" dirty="0">
                <a:latin typeface="Arial" pitchFamily="34" charset="0"/>
                <a:cs typeface="Arial" pitchFamily="34" charset="0"/>
              </a:rPr>
              <a:t>Multiple interventions simultaneously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57400" y="76200"/>
            <a:ext cx="6629400" cy="125412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Behavioral Health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Consultant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Continued</a:t>
            </a:r>
            <a:endParaRPr lang="en-US" sz="3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391400" cy="685800"/>
          </a:xfrm>
        </p:spPr>
        <p:txBody>
          <a:bodyPr/>
          <a:lstStyle/>
          <a:p>
            <a:pPr algn="ctr"/>
            <a:r>
              <a:rPr lang="en-US" b="1" dirty="0" smtClean="0"/>
              <a:t>Integration of Substance Use Prevention Activities in Primary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72000"/>
          </a:xfrm>
        </p:spPr>
        <p:txBody>
          <a:bodyPr/>
          <a:lstStyle/>
          <a:p>
            <a:pPr lvl="0"/>
            <a:r>
              <a:rPr lang="en-US" dirty="0"/>
              <a:t>SAMHSA Grant awarded to the MO Department of Mental </a:t>
            </a:r>
            <a:r>
              <a:rPr lang="en-US" dirty="0" smtClean="0"/>
              <a:t>Health, Missouri Screening, Brief Intervention, Referral, and Treatment (MOSBIRT)</a:t>
            </a:r>
            <a:endParaRPr lang="en-US" dirty="0"/>
          </a:p>
          <a:p>
            <a:pPr lvl="0"/>
            <a:r>
              <a:rPr lang="en-US" dirty="0"/>
              <a:t>Grant is administered by Missouri Institute of Mental Health on behalf of </a:t>
            </a:r>
            <a:r>
              <a:rPr lang="en-US" dirty="0" smtClean="0"/>
              <a:t>MO Department of Mental Health</a:t>
            </a:r>
            <a:endParaRPr lang="en-US" dirty="0"/>
          </a:p>
          <a:p>
            <a:pPr lvl="0"/>
            <a:r>
              <a:rPr lang="en-US" dirty="0"/>
              <a:t>Grant is designed to reduce risky alcohol and other drug use to reduce medical costs by reducing problem substance use in primary care</a:t>
            </a:r>
            <a:r>
              <a:rPr lang="en-US" dirty="0" smtClean="0"/>
              <a:t>.</a:t>
            </a:r>
          </a:p>
          <a:p>
            <a:r>
              <a:rPr lang="en-US" dirty="0"/>
              <a:t>Organizations participating in the Missouri Primary Care Health Home Initiative will receive $30,000 in one-time funding to cover the costs associated with start-up for the implementation of </a:t>
            </a:r>
            <a:r>
              <a:rPr lang="en-US" dirty="0" smtClean="0"/>
              <a:t>MOSBIRT.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391400" cy="685800"/>
          </a:xfrm>
        </p:spPr>
        <p:txBody>
          <a:bodyPr/>
          <a:lstStyle/>
          <a:p>
            <a:pPr algn="ctr"/>
            <a:r>
              <a:rPr lang="en-US" b="1" dirty="0" smtClean="0"/>
              <a:t>Benefits of Participation in MOSBIRT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72000"/>
          </a:xfrm>
        </p:spPr>
        <p:txBody>
          <a:bodyPr/>
          <a:lstStyle/>
          <a:p>
            <a:pPr lvl="0"/>
            <a:r>
              <a:rPr lang="en-US" sz="2600" dirty="0"/>
              <a:t>Assists in meeting five of the required performance measures for the Primary Care Health Home Initiative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sz="2400" dirty="0"/>
              <a:t>Substance abuse screening utilizing a standardized tool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sz="2400" dirty="0"/>
              <a:t>Reduce proportion of adults reporting use of illicit drugs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sz="2400" dirty="0"/>
              <a:t>Reduce proportion of adults who drank excessively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sz="2400" dirty="0"/>
              <a:t>Tobacco use assessment and cessation advice/treatment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sz="2400" dirty="0"/>
              <a:t>Depression screening utilizing a standardized tool</a:t>
            </a:r>
          </a:p>
          <a:p>
            <a:pPr marL="457200" lvl="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391400" cy="685800"/>
          </a:xfrm>
        </p:spPr>
        <p:txBody>
          <a:bodyPr/>
          <a:lstStyle/>
          <a:p>
            <a:pPr algn="ctr"/>
            <a:r>
              <a:rPr lang="en-US" b="1" dirty="0" smtClean="0"/>
              <a:t>Benefits of Participation in MOSBIRT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72000"/>
          </a:xfrm>
        </p:spPr>
        <p:txBody>
          <a:bodyPr/>
          <a:lstStyle/>
          <a:p>
            <a:pPr marL="228600" lvl="1" indent="-228600">
              <a:buFont typeface="Arial" pitchFamily="34" charset="0"/>
              <a:buChar char="•"/>
            </a:pPr>
            <a:r>
              <a:rPr lang="en-US" sz="2400" dirty="0"/>
              <a:t>$</a:t>
            </a:r>
            <a:r>
              <a:rPr lang="en-US" sz="2600" dirty="0"/>
              <a:t>30,000 in additional funding to support substance use prevention efforts in primary care</a:t>
            </a:r>
          </a:p>
          <a:p>
            <a:pPr marL="228600" lvl="1" indent="-228600">
              <a:buFont typeface="Arial" pitchFamily="34" charset="0"/>
              <a:buChar char="•"/>
            </a:pPr>
            <a:r>
              <a:rPr lang="en-US" sz="2600" dirty="0"/>
              <a:t>Access to training and technical assistance for your behavioral health consultant</a:t>
            </a:r>
          </a:p>
          <a:p>
            <a:pPr marL="228600" lvl="1" indent="-228600">
              <a:buFont typeface="Arial" pitchFamily="34" charset="0"/>
              <a:buChar char="•"/>
            </a:pPr>
            <a:r>
              <a:rPr lang="en-US" sz="2600" dirty="0"/>
              <a:t>Opportunity to develop and/or enhance the relationship with your local alcohol and drug treatment providers</a:t>
            </a:r>
          </a:p>
          <a:p>
            <a:pPr marL="457200" lvl="2" indent="-228600"/>
            <a:r>
              <a:rPr lang="en-US" sz="2600" dirty="0"/>
              <a:t>MIMH in collaboration with DMH Division of Alcohol and Drug will be providing a model MOU to help facilitate referral relationships.</a:t>
            </a:r>
          </a:p>
          <a:p>
            <a:pPr lvl="0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4513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391400" cy="685800"/>
          </a:xfrm>
        </p:spPr>
        <p:txBody>
          <a:bodyPr/>
          <a:lstStyle/>
          <a:p>
            <a:r>
              <a:rPr lang="en-US" b="1" dirty="0" smtClean="0"/>
              <a:t>Training and Technical Assistance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419600"/>
          </a:xfrm>
        </p:spPr>
        <p:txBody>
          <a:bodyPr/>
          <a:lstStyle/>
          <a:p>
            <a:r>
              <a:rPr lang="en-US" dirty="0" smtClean="0"/>
              <a:t>Contractors:</a:t>
            </a:r>
          </a:p>
          <a:p>
            <a:pPr lvl="1"/>
            <a:r>
              <a:rPr lang="en-US" dirty="0" smtClean="0"/>
              <a:t>St. Louis Behavioral Medicine Institute </a:t>
            </a:r>
          </a:p>
          <a:p>
            <a:pPr lvl="1"/>
            <a:r>
              <a:rPr lang="en-US" dirty="0" smtClean="0"/>
              <a:t>Missouri Institute of Mental Health</a:t>
            </a:r>
          </a:p>
          <a:p>
            <a:r>
              <a:rPr lang="en-US" dirty="0" smtClean="0"/>
              <a:t>Format of Training and Technical Assistance</a:t>
            </a:r>
          </a:p>
          <a:p>
            <a:pPr lvl="1"/>
            <a:r>
              <a:rPr lang="en-US" dirty="0" smtClean="0"/>
              <a:t>Centralized and regional Face to Face</a:t>
            </a:r>
          </a:p>
          <a:p>
            <a:pPr lvl="1"/>
            <a:r>
              <a:rPr lang="en-US" dirty="0" smtClean="0"/>
              <a:t>Webinars</a:t>
            </a:r>
          </a:p>
          <a:p>
            <a:pPr lvl="1"/>
            <a:r>
              <a:rPr lang="en-US" dirty="0" smtClean="0"/>
              <a:t>Site Visits</a:t>
            </a:r>
          </a:p>
          <a:p>
            <a:pPr lvl="1"/>
            <a:r>
              <a:rPr lang="en-US" dirty="0" smtClean="0"/>
              <a:t>Telephone consultation</a:t>
            </a:r>
          </a:p>
          <a:p>
            <a:pPr lvl="1"/>
            <a:r>
              <a:rPr lang="en-US" dirty="0" smtClean="0"/>
              <a:t>Statewide Learning Collaborative Learning Sessions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8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292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Missouri Medicaid Reform Commission (1/05)</a:t>
            </a:r>
          </a:p>
          <a:p>
            <a:pPr marL="640080" lvl="1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Acknowledged reform must take place in the context of system transformation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Two state Associations hosted joint meeting of CHCs and CMHCs to explore interest in primary care and behavioral health integration (6/06) </a:t>
            </a:r>
          </a:p>
          <a:p>
            <a:pPr marL="346075" lvl="1" indent="-346075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State Associations advocate for integration funding (2007 Legislative Session)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General Assembly appropriates Integration funding (7/07)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5516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Movement Towards Integration</a:t>
            </a:r>
            <a:endParaRPr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effectLst/>
                <a:latin typeface="Arial" charset="0"/>
                <a:cs typeface="Arial" charset="0"/>
              </a:rPr>
              <a:t>Tools and Resources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298" y="1447800"/>
            <a:ext cx="8686800" cy="5410200"/>
          </a:xfrm>
        </p:spPr>
        <p:txBody>
          <a:bodyPr>
            <a:noAutofit/>
          </a:bodyPr>
          <a:lstStyle/>
          <a:p>
            <a:pPr marL="344488" indent="-344488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HealthNet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Division,  Primary Care Health Home Information</a:t>
            </a:r>
          </a:p>
          <a:p>
            <a:pPr marL="344488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3"/>
              </a:rPr>
              <a:t>://dss.mo.gov/mhd/cs/health-homes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Missouri Health Home State Plan Amendment Information</a:t>
            </a:r>
          </a:p>
          <a:p>
            <a:pPr marL="344488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4"/>
              </a:rPr>
              <a:t>://dmh.mo.gov/about/chiefclinicalofficer/healthcarehome.htm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National Committee for Quality Assurance: </a:t>
            </a:r>
          </a:p>
          <a:p>
            <a:pPr marL="344488" indent="0" eaLnBrk="1" hangingPunct="1">
              <a:spcBef>
                <a:spcPts val="0"/>
              </a:spcBef>
              <a:spcAft>
                <a:spcPts val="600"/>
              </a:spcAft>
              <a:buClrTx/>
              <a:buFont typeface="Wingdings 2" pitchFamily="18" charset="2"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5"/>
              </a:rPr>
              <a:t>www.ncqa.org/tabid/631/Default.aspx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Commonwealth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Fund: Safety Net Medical Home Initiative</a:t>
            </a:r>
          </a:p>
          <a:p>
            <a:pPr marL="344488" indent="0">
              <a:spcBef>
                <a:spcPts val="0"/>
              </a:spcBef>
              <a:spcAft>
                <a:spcPts val="600"/>
              </a:spcAft>
              <a:buClrTx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6"/>
              </a:rPr>
              <a:t>www.qhmedicalhome.org/safety-net/change-concepts.cfm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Improving Chronic Illness Care:  </a:t>
            </a:r>
          </a:p>
          <a:p>
            <a:pPr marL="344488" indent="0">
              <a:spcBef>
                <a:spcPts val="0"/>
              </a:spcBef>
              <a:spcAft>
                <a:spcPts val="600"/>
              </a:spcAft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7"/>
              </a:rPr>
              <a:t>www.improvingchroniccare.org/index.php?p=Patient-Centered_Medical_Home&amp;s=224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344488" indent="-344488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Joint Commission: </a:t>
            </a:r>
          </a:p>
          <a:p>
            <a:pPr marL="344488" indent="0">
              <a:spcBef>
                <a:spcPts val="0"/>
              </a:spcBef>
              <a:spcAft>
                <a:spcPts val="600"/>
              </a:spcAft>
              <a:buSzPct val="100000"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8"/>
              </a:rPr>
              <a:t>http</a:t>
            </a:r>
            <a:r>
              <a:rPr lang="en-US" sz="1400" dirty="0">
                <a:latin typeface="Arial" pitchFamily="34" charset="0"/>
                <a:cs typeface="Arial" pitchFamily="34" charset="0"/>
                <a:hlinkClick r:id="rId8"/>
              </a:rPr>
              <a:t>://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8"/>
              </a:rPr>
              <a:t>www.jointcommission.org/accreditation/pchi.aspx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Patient-Centered Primary Care Collaborative:            </a:t>
            </a:r>
          </a:p>
          <a:p>
            <a:pPr marL="344488" indent="0" eaLnBrk="1" hangingPunct="1">
              <a:spcBef>
                <a:spcPts val="0"/>
              </a:spcBef>
              <a:spcAft>
                <a:spcPts val="600"/>
              </a:spcAft>
              <a:buClrTx/>
              <a:buSzPct val="100000"/>
              <a:buNone/>
              <a:tabLst>
                <a:tab pos="344488" algn="l"/>
              </a:tabLst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9"/>
              </a:rPr>
              <a:t>www.pcpcc.net/content/patient-centered-medical-home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4488" indent="-344488"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tabLst>
                <a:tab pos="344488" algn="l"/>
              </a:tabLst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American College of Physicians: </a:t>
            </a:r>
          </a:p>
          <a:p>
            <a:pPr marL="344488" indent="0" eaLnBrk="1" hangingPunct="1">
              <a:buClrTx/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  <a:hlinkClick r:id="rId10"/>
              </a:rPr>
              <a:t>www.acponline.org/running_practice/pcmh/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54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/>
              </a:rPr>
              <a:t>Contact Information</a:t>
            </a:r>
            <a:endParaRPr lang="en-US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dirty="0" smtClean="0"/>
              <a:t>Angela Herman- </a:t>
            </a:r>
            <a:r>
              <a:rPr lang="en-US" dirty="0" smtClean="0">
                <a:hlinkClick r:id="rId3"/>
              </a:rPr>
              <a:t>aherman@mo-pca.org</a:t>
            </a:r>
            <a:r>
              <a:rPr lang="en-US" dirty="0" smtClean="0"/>
              <a:t>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dirty="0" smtClean="0"/>
              <a:t>Susan </a:t>
            </a:r>
            <a:r>
              <a:rPr lang="en-US" dirty="0"/>
              <a:t>Wilson- </a:t>
            </a:r>
            <a:r>
              <a:rPr lang="en-US" dirty="0">
                <a:hlinkClick r:id="rId4"/>
              </a:rPr>
              <a:t>swilson@mo-pca.org</a:t>
            </a:r>
            <a:endParaRPr lang="en-US" dirty="0"/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en-US" dirty="0" smtClean="0"/>
          </a:p>
          <a:p>
            <a:pPr marL="0" indent="0">
              <a:buClrTx/>
              <a:buSzPct val="100000"/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Missouri Primary Care Association</a:t>
            </a:r>
          </a:p>
          <a:p>
            <a:pPr>
              <a:buNone/>
            </a:pPr>
            <a:r>
              <a:rPr lang="en-US" dirty="0" smtClean="0"/>
              <a:t>3325 Emerald Lane</a:t>
            </a:r>
          </a:p>
          <a:p>
            <a:pPr>
              <a:buNone/>
            </a:pPr>
            <a:r>
              <a:rPr lang="en-US" dirty="0" smtClean="0"/>
              <a:t>Jefferson City, MO  65109-6879</a:t>
            </a:r>
          </a:p>
          <a:p>
            <a:pPr>
              <a:buNone/>
            </a:pPr>
            <a:r>
              <a:rPr lang="en-US" dirty="0" smtClean="0"/>
              <a:t>(573) 636-4222</a:t>
            </a:r>
          </a:p>
          <a:p>
            <a:pPr>
              <a:buNone/>
            </a:pPr>
            <a:r>
              <a:rPr lang="en-US" dirty="0" smtClean="0">
                <a:hlinkClick r:id="rId5"/>
              </a:rPr>
              <a:t>www.mo-pca.org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87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Improving Access</a:t>
            </a:r>
          </a:p>
          <a:p>
            <a:pPr marL="640080" lvl="1" indent="-27432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To primary care for people with serious mental illness</a:t>
            </a:r>
          </a:p>
          <a:p>
            <a:pPr marL="640080" lvl="1" indent="-27432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To behavioral health services for  people with previously unrecognized and/or untreated mental health problems</a:t>
            </a:r>
          </a:p>
          <a:p>
            <a:pPr marL="640080" lvl="1" indent="-27432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To behavioral health supports for people who require assistance in effectively managing their chronic disease or improving health status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Improving Clinical Care</a:t>
            </a:r>
          </a:p>
          <a:p>
            <a:pPr marL="640080" lvl="1" indent="-27432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Seeing mental health as essential to overall health</a:t>
            </a:r>
          </a:p>
          <a:p>
            <a:pPr marL="640080" lvl="1" indent="-27432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Seeing and treating the whole person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Improving Collaboration Between Systems of Care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 pitchFamily="18" charset="2"/>
              <a:buNone/>
              <a:defRPr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3914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3200" b="1" dirty="0" smtClean="0">
                <a:latin typeface="Arial" pitchFamily="34" charset="0"/>
                <a:cs typeface="Arial" pitchFamily="34" charset="0"/>
              </a:rPr>
              <a:t>Missouri’s Integration Initiative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endParaRPr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0" y="228601"/>
            <a:ext cx="71628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Missouri Primary Care Health Home Initiative State Plan Amendment</a:t>
            </a:r>
            <a:endParaRPr lang="en-US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848600" cy="4678363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Section 2703 of the Affordable Care Act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Medicaid State Plan Amendment</a:t>
            </a:r>
          </a:p>
          <a:p>
            <a:pPr eaLnBrk="1" hangingPunct="1">
              <a:spcBef>
                <a:spcPts val="0"/>
              </a:spcBef>
              <a:buSzPct val="100000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Provide 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defined </a:t>
            </a:r>
            <a:r>
              <a:rPr lang="en-US" sz="26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Health Home Services</a:t>
            </a:r>
            <a:r>
              <a:rPr lang="en-US" sz="26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for:</a:t>
            </a:r>
          </a:p>
          <a:p>
            <a:pPr marL="457200" lvl="2" indent="-228600" eaLnBrk="1" hangingPunct="1">
              <a:spcBef>
                <a:spcPts val="0"/>
              </a:spcBef>
              <a:buSzPct val="100000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Serious </a:t>
            </a:r>
            <a:r>
              <a:rPr lang="en-US" dirty="0">
                <a:latin typeface="Arial" pitchFamily="34" charset="0"/>
                <a:cs typeface="Arial" pitchFamily="34" charset="0"/>
              </a:rPr>
              <a:t>and persistent mental illness</a:t>
            </a:r>
          </a:p>
          <a:p>
            <a:pPr marL="457200" lvl="2" indent="-228600">
              <a:buClr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Two qualifying chronic conditions</a:t>
            </a:r>
          </a:p>
          <a:p>
            <a:pPr marL="457200" lvl="2" indent="-228600">
              <a:buClr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One qualifying chronic condition and at risk for a second qualifying chronic condition</a:t>
            </a:r>
          </a:p>
          <a:p>
            <a:pPr marL="457200" lvl="2" indent="-228600">
              <a:buClr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Arial" pitchFamily="34" charset="0"/>
                <a:cs typeface="Arial" pitchFamily="34" charset="0"/>
              </a:rPr>
              <a:t>State Defined Conditions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90% federal match for two years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Missouri has two approved: Mental Health (Serious and Persistent Mental Illness) and Primary Care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Arial" pitchFamily="34" charset="0"/>
              <a:buChar char="•"/>
              <a:defRPr/>
            </a:pP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8999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Missouri Qualifying Conditions </a:t>
            </a:r>
            <a:b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for Primary Care</a:t>
            </a:r>
            <a:endParaRPr lang="en-US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01000" cy="4495800"/>
          </a:xfrm>
        </p:spPr>
        <p:txBody>
          <a:bodyPr>
            <a:noAutofit/>
          </a:bodyPr>
          <a:lstStyle/>
          <a:p>
            <a:pPr marL="457200" lvl="0" indent="-228600">
              <a:buClrTx/>
              <a:buSzPct val="10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Combination of Two</a:t>
            </a: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Diabetes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(CMS approved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to stand alone as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one chronic disease and risk for second)</a:t>
            </a: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Heart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Disease,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including hypertension, dyslipidemia, and CHF</a:t>
            </a: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Asthma</a:t>
            </a: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BMI above 25 (overweight and obesity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Tobacco Use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845820" lvl="1" indent="-342900">
              <a:buClrTx/>
              <a:buSzPct val="100000"/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Developmental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Disabilities</a:t>
            </a:r>
          </a:p>
        </p:txBody>
      </p:sp>
    </p:spTree>
    <p:extLst>
      <p:ext uri="{BB962C8B-B14F-4D97-AF65-F5344CB8AC3E}">
        <p14:creationId xmlns:p14="http://schemas.microsoft.com/office/powerpoint/2010/main" val="20482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7848600" cy="9906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Partners in Planning </a:t>
            </a:r>
            <a:endParaRPr lang="en-US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953000"/>
          </a:xfrm>
        </p:spPr>
        <p:txBody>
          <a:bodyPr rtlCol="0">
            <a:normAutofit/>
          </a:bodyPr>
          <a:lstStyle/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Department of Social Services (DSS)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Department of Mental Health (DMH)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 Foundation for Health (MFH)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 Primary Care Association (MPCA)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 Coalition of Community Mental Health Centers (CMHCs)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Consultants: Michael Bailit &amp; Alicia Smith 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Missouri Hospital Association (MHA)</a:t>
            </a:r>
          </a:p>
          <a:p>
            <a:pPr marL="569913" indent="-344488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Missouri School Board Association (MSBA)</a:t>
            </a:r>
          </a:p>
          <a:p>
            <a:pPr marL="684213" eaLnBrk="1" fontAlgn="auto" hangingPunct="1">
              <a:spcAft>
                <a:spcPts val="0"/>
              </a:spcAft>
              <a:buNone/>
              <a:defRPr/>
            </a:pPr>
            <a:endParaRPr lang="en-US" sz="32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9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858000" cy="1254125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b="1" dirty="0" smtClean="0">
                <a:effectLst/>
                <a:latin typeface="Arial" pitchFamily="34" charset="0"/>
                <a:cs typeface="Arial" pitchFamily="34" charset="0"/>
              </a:rPr>
              <a:t>Participating Primary Care Sites</a:t>
            </a:r>
            <a:endParaRPr lang="en-US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74"/>
            <a:ext cx="7848600" cy="4535489"/>
          </a:xfrm>
        </p:spPr>
        <p:txBody>
          <a:bodyPr>
            <a:noAutofit/>
          </a:bodyPr>
          <a:lstStyle/>
          <a:p>
            <a:pPr marL="344488" indent="-234950"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Provider Requirements</a:t>
            </a:r>
          </a:p>
          <a:p>
            <a:pPr marL="688975" lvl="1" indent="-344488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At Least 25% Medicaid/Uninsured</a:t>
            </a:r>
          </a:p>
          <a:p>
            <a:pPr marL="688975" lvl="1" indent="-344488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Using EMR for six months or longer</a:t>
            </a:r>
          </a:p>
          <a:p>
            <a:pPr marL="688975" lvl="1" indent="-344488"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Plans to apply for NCQA Patient Centered Medical Home Recognition within 18 months</a:t>
            </a:r>
          </a:p>
          <a:p>
            <a:pPr marL="344488" indent="-227013" algn="just"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Organizations Selected to Participate</a:t>
            </a:r>
          </a:p>
          <a:p>
            <a:pPr marL="688975" indent="-344488" algn="just"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18 FQHCs operating 67 clinic sites</a:t>
            </a:r>
          </a:p>
          <a:p>
            <a:pPr marL="688975" indent="-344488" algn="just"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6 Hospitals operating 22 clinic sites</a:t>
            </a:r>
          </a:p>
          <a:p>
            <a:pPr marL="688975" indent="-344488" algn="just"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One Independent Rural Health Clinic </a:t>
            </a:r>
          </a:p>
        </p:txBody>
      </p:sp>
    </p:spTree>
    <p:extLst>
      <p:ext uri="{BB962C8B-B14F-4D97-AF65-F5344CB8AC3E}">
        <p14:creationId xmlns:p14="http://schemas.microsoft.com/office/powerpoint/2010/main" val="6224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65" y="152400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Goals of the Primary Care </a:t>
            </a:r>
            <a:b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Health Home Initiative</a:t>
            </a:r>
            <a:endParaRPr lang="en-US" sz="3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465" y="1295400"/>
            <a:ext cx="86106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Reduce inpatient hospitalization, readmissions and inappropriate Emergency Room visits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Improve coordination and transitions of care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 and evaluate the Health Home model as a way to achieve accessible, high quality primary health care and behavioral health care; 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514350" lvl="1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Demonstrate cost-effectiveness in order to justify and support the sustainability and spread of the model; and 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Support primary care and behavioral care practice sites by increasing available resources and improving care coordination to result in improved quality of clinician work life and patient outcomes. </a:t>
            </a:r>
          </a:p>
        </p:txBody>
      </p:sp>
    </p:spTree>
    <p:extLst>
      <p:ext uri="{BB962C8B-B14F-4D97-AF65-F5344CB8AC3E}">
        <p14:creationId xmlns:p14="http://schemas.microsoft.com/office/powerpoint/2010/main" val="33754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Performance Goals and Measures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267200"/>
          </a:xfrm>
        </p:spPr>
        <p:txBody>
          <a:bodyPr>
            <a:normAutofit/>
          </a:bodyPr>
          <a:lstStyle/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primary health care 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behavioral health care 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patient empowerment and activation 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coordination of care 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preventive care 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diabetes care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asthma care</a:t>
            </a:r>
          </a:p>
          <a:p>
            <a:pPr marL="633222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Improve cardiovascular care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HBSPH title page">
  <a:themeElements>
    <a:clrScheme name="JHBSPH title pag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6B8CC"/>
      </a:accent1>
      <a:accent2>
        <a:srgbClr val="1C4982"/>
      </a:accent2>
      <a:accent3>
        <a:srgbClr val="FFFFFF"/>
      </a:accent3>
      <a:accent4>
        <a:srgbClr val="000000"/>
      </a:accent4>
      <a:accent5>
        <a:srgbClr val="D0D8E2"/>
      </a:accent5>
      <a:accent6>
        <a:srgbClr val="184175"/>
      </a:accent6>
      <a:hlink>
        <a:srgbClr val="AEA754"/>
      </a:hlink>
      <a:folHlink>
        <a:srgbClr val="970C30"/>
      </a:folHlink>
    </a:clrScheme>
    <a:fontScheme name="JHBSPH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lnDef>
  </a:objectDefaults>
  <a:extraClrSchemeLst>
    <a:extraClrScheme>
      <a:clrScheme name="JHBSPH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HBSPH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HBSPH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HBSPH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HBSPH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HBSPH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HBSPH title pag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6B8CC"/>
        </a:accent1>
        <a:accent2>
          <a:srgbClr val="1C4982"/>
        </a:accent2>
        <a:accent3>
          <a:srgbClr val="FFFFFF"/>
        </a:accent3>
        <a:accent4>
          <a:srgbClr val="000000"/>
        </a:accent4>
        <a:accent5>
          <a:srgbClr val="D0D8E2"/>
        </a:accent5>
        <a:accent6>
          <a:srgbClr val="184175"/>
        </a:accent6>
        <a:hlink>
          <a:srgbClr val="AEA754"/>
        </a:hlink>
        <a:folHlink>
          <a:srgbClr val="970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51D67C391DE345BB8A673F8E83B4F0" ma:contentTypeVersion="0" ma:contentTypeDescription="Create a new document." ma:contentTypeScope="" ma:versionID="452c2ef47935f657c1e4df12e867e61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20471D1-2DB9-45FE-AD3D-DEA03FD4AE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5205DB-B1F3-4587-88EE-4D0AD9140B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4C57709-4D78-4277-9FD7-B6D16A687BCF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879</TotalTime>
  <Words>1626</Words>
  <Application>Microsoft Office PowerPoint</Application>
  <PresentationFormat>On-screen Show (4:3)</PresentationFormat>
  <Paragraphs>211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JHBSPH title page</vt:lpstr>
      <vt:lpstr>PowerPoint Presentation</vt:lpstr>
      <vt:lpstr>Movement Towards Integration</vt:lpstr>
      <vt:lpstr>Missouri’s Integration Initiative  </vt:lpstr>
      <vt:lpstr>Missouri Primary Care Health Home Initiative State Plan Amendment</vt:lpstr>
      <vt:lpstr>Missouri Qualifying Conditions  for Primary Care</vt:lpstr>
      <vt:lpstr>Partners in Planning </vt:lpstr>
      <vt:lpstr>Participating Primary Care Sites</vt:lpstr>
      <vt:lpstr>Goals of the Primary Care  Health Home Initiative</vt:lpstr>
      <vt:lpstr>Performance Goals and Measures</vt:lpstr>
      <vt:lpstr>Six CMS-Defined Health Home Services</vt:lpstr>
      <vt:lpstr>Health Home Team Members</vt:lpstr>
      <vt:lpstr>Payment Method</vt:lpstr>
      <vt:lpstr>Behavioral Health Consultant</vt:lpstr>
      <vt:lpstr>Behavioral Health Consultant Continued</vt:lpstr>
      <vt:lpstr>Behavioral Health Consultant Continued</vt:lpstr>
      <vt:lpstr>Integration of Substance Use Prevention Activities in Primary Care</vt:lpstr>
      <vt:lpstr>Benefits of Participation in MOSBIRT</vt:lpstr>
      <vt:lpstr>Benefits of Participation in MOSBIRT Continued</vt:lpstr>
      <vt:lpstr>Training and Technical Assistance</vt:lpstr>
      <vt:lpstr>Tools and Resources</vt:lpstr>
      <vt:lpstr>Contact Information</vt:lpstr>
    </vt:vector>
  </TitlesOfParts>
  <Company>MHI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Guseman</dc:creator>
  <cp:lastModifiedBy>MKND</cp:lastModifiedBy>
  <cp:revision>67</cp:revision>
  <cp:lastPrinted>2007-08-02T15:12:10Z</cp:lastPrinted>
  <dcterms:created xsi:type="dcterms:W3CDTF">2002-08-21T16:26:40Z</dcterms:created>
  <dcterms:modified xsi:type="dcterms:W3CDTF">2012-04-09T14:01:02Z</dcterms:modified>
</cp:coreProperties>
</file>